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7" r:id="rId3"/>
    <p:sldId id="258" r:id="rId4"/>
    <p:sldId id="259" r:id="rId5"/>
    <p:sldId id="261" r:id="rId6"/>
    <p:sldId id="262" r:id="rId7"/>
    <p:sldId id="263" r:id="rId8"/>
    <p:sldId id="264" r:id="rId9"/>
    <p:sldId id="265" r:id="rId10"/>
    <p:sldId id="266"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1">
        <a:schemeClr val="bg2"/>
      </p:bgRef>
    </p:bg>
    <p:spTree>
      <p:nvGrpSpPr>
        <p:cNvPr id="1" name=""/>
        <p:cNvGrpSpPr/>
        <p:nvPr/>
      </p:nvGrpSpPr>
      <p:grpSpPr>
        <a:xfrm>
          <a:off x="0" y="0"/>
          <a:ext cx="0" cy="0"/>
          <a:chOff x="0" y="0"/>
          <a:chExt cx="0" cy="0"/>
        </a:xfrm>
      </p:grpSpPr>
      <p:sp>
        <p:nvSpPr>
          <p:cNvPr id="15" name="مستطيل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مستطيل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مستطيل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مستطيل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مستطيل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عنوان فرعي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p:txBody>
          <a:bodyPr/>
          <a:lstStyle/>
          <a:p>
            <a:fld id="{7560DC5B-E957-4FC6-B86C-BE59176BF3FA}" type="datetimeFigureOut">
              <a:rPr lang="en-US" smtClean="0"/>
              <a:t>5/6/2020</a:t>
            </a:fld>
            <a:endParaRPr lang="en-US"/>
          </a:p>
        </p:txBody>
      </p:sp>
      <p:sp>
        <p:nvSpPr>
          <p:cNvPr id="17" name="عنصر نائب للتذييل 16"/>
          <p:cNvSpPr>
            <a:spLocks noGrp="1"/>
          </p:cNvSpPr>
          <p:nvPr>
            <p:ph type="ftr" sz="quarter" idx="11"/>
          </p:nvPr>
        </p:nvSpPr>
        <p:spPr/>
        <p:txBody>
          <a:bodyPr/>
          <a:lstStyle/>
          <a:p>
            <a:endParaRPr lang="en-US"/>
          </a:p>
        </p:txBody>
      </p:sp>
      <p:sp>
        <p:nvSpPr>
          <p:cNvPr id="7" name="رابط مستقيم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مستطيل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شكل بيضاوي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شكل بيضاوي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عنصر نائب لرقم الشريحة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CAB2A6DA-D5AA-4D43-A85C-1C253360A29C}" type="slidenum">
              <a:rPr lang="en-US" smtClean="0"/>
              <a:t>‹#›</a:t>
            </a:fld>
            <a:endParaRPr lang="en-US"/>
          </a:p>
        </p:txBody>
      </p:sp>
      <p:sp>
        <p:nvSpPr>
          <p:cNvPr id="8" name="عنوان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ar-SA" smtClean="0"/>
              <a:t>انقر لتحرير نمط العنوان الرئيسي</a:t>
            </a:r>
            <a:endParaRPr kumimoji="0" lang="en-US"/>
          </a:p>
        </p:txBody>
      </p:sp>
    </p:spTree>
  </p:cSld>
  <p:clrMapOvr>
    <a:overrideClrMapping bg1="lt1" tx1="dk1" bg2="lt2" tx2="dk2" accent1="accent1" accent2="accent2" accent3="accent3" accent4="accent4" accent5="accent5" accent6="accent6" hlink="hlink" folHlink="folHlink"/>
  </p:clrMapOvr>
  <p:transition>
    <p:dissolv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bg>
      <p:bgRef idx="1001">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7560DC5B-E957-4FC6-B86C-BE59176BF3FA}" type="datetimeFigureOut">
              <a:rPr lang="en-US" smtClean="0"/>
              <a:t>5/6/2020</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CAB2A6DA-D5AA-4D43-A85C-1C253360A29C}"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transition>
    <p:dissolv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bg>
      <p:bgRef idx="1001">
        <a:schemeClr val="bg2"/>
      </p:bgRef>
    </p:bg>
    <p:spTree>
      <p:nvGrpSpPr>
        <p:cNvPr id="1" name=""/>
        <p:cNvGrpSpPr/>
        <p:nvPr/>
      </p:nvGrpSpPr>
      <p:grpSpPr>
        <a:xfrm>
          <a:off x="0" y="0"/>
          <a:ext cx="0" cy="0"/>
          <a:chOff x="0" y="0"/>
          <a:chExt cx="0" cy="0"/>
        </a:xfrm>
      </p:grpSpPr>
      <p:sp>
        <p:nvSpPr>
          <p:cNvPr id="7" name="مستطيل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مستطيل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مستطيل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مستطيل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مستطيل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مستطيل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رابط مستقيم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شكل بيضاوي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شكل بيضاوي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عنصر نائب لرقم الشريحة 5"/>
          <p:cNvSpPr>
            <a:spLocks noGrp="1"/>
          </p:cNvSpPr>
          <p:nvPr>
            <p:ph type="sldNum" sz="quarter" idx="12"/>
          </p:nvPr>
        </p:nvSpPr>
        <p:spPr>
          <a:xfrm>
            <a:off x="6915912" y="3009901"/>
            <a:ext cx="457200" cy="441325"/>
          </a:xfrm>
        </p:spPr>
        <p:txBody>
          <a:bodyPr/>
          <a:lstStyle/>
          <a:p>
            <a:fld id="{CAB2A6DA-D5AA-4D43-A85C-1C253360A29C}" type="slidenum">
              <a:rPr lang="en-US" smtClean="0"/>
              <a:t>‹#›</a:t>
            </a:fld>
            <a:endParaRPr lang="en-US"/>
          </a:p>
        </p:txBody>
      </p:sp>
      <p:sp>
        <p:nvSpPr>
          <p:cNvPr id="3" name="عنصر نائب للعنوان العمودي 2"/>
          <p:cNvSpPr>
            <a:spLocks noGrp="1"/>
          </p:cNvSpPr>
          <p:nvPr>
            <p:ph type="body" orient="vert" idx="1"/>
          </p:nvPr>
        </p:nvSpPr>
        <p:spPr>
          <a:xfrm>
            <a:off x="304800" y="304800"/>
            <a:ext cx="6553200" cy="5821366"/>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7560DC5B-E957-4FC6-B86C-BE59176BF3FA}" type="datetimeFigureOut">
              <a:rPr lang="en-US" smtClean="0"/>
              <a:t>5/6/2020</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2" name="عنوان عمودي 1"/>
          <p:cNvSpPr>
            <a:spLocks noGrp="1"/>
          </p:cNvSpPr>
          <p:nvPr>
            <p:ph type="title" orient="vert"/>
          </p:nvPr>
        </p:nvSpPr>
        <p:spPr>
          <a:xfrm>
            <a:off x="7391400" y="304801"/>
            <a:ext cx="1447800" cy="5851525"/>
          </a:xfrm>
        </p:spPr>
        <p:txBody>
          <a:bodyPr vert="eaVert"/>
          <a:lstStyle/>
          <a:p>
            <a:r>
              <a:rPr kumimoji="0" lang="ar-SA" smtClean="0"/>
              <a:t>انقر لتحرير نمط العنوان الرئيسي</a:t>
            </a:r>
            <a:endParaRPr kumimoji="0" lang="en-US"/>
          </a:p>
        </p:txBody>
      </p:sp>
    </p:spTree>
  </p:cSld>
  <p:clrMapOvr>
    <a:overrideClrMapping bg1="lt1" tx1="dk1" bg2="lt2" tx2="dk2" accent1="accent1" accent2="accent2" accent3="accent3" accent4="accent4" accent5="accent5" accent6="accent6" hlink="hlink" folHlink="folHlink"/>
  </p:clrMapOvr>
  <p:transition>
    <p:dissolv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bg>
      <p:bgRef idx="1001">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solidFill>
                  <a:schemeClr val="accent3">
                    <a:shade val="75000"/>
                  </a:schemeClr>
                </a:solidFill>
              </a:defRPr>
            </a:lvl1pPr>
          </a:lstStyle>
          <a:p>
            <a:r>
              <a:rPr kumimoji="0" lang="ar-SA" smtClean="0"/>
              <a:t>انقر لتحرير نمط العنوان الرئيسي</a:t>
            </a:r>
            <a:endParaRPr kumimoji="0" lang="en-US"/>
          </a:p>
        </p:txBody>
      </p:sp>
      <p:sp>
        <p:nvSpPr>
          <p:cNvPr id="4" name="عنصر نائب للتاريخ 3"/>
          <p:cNvSpPr>
            <a:spLocks noGrp="1"/>
          </p:cNvSpPr>
          <p:nvPr>
            <p:ph type="dt" sz="half" idx="10"/>
          </p:nvPr>
        </p:nvSpPr>
        <p:spPr/>
        <p:txBody>
          <a:bodyPr/>
          <a:lstStyle/>
          <a:p>
            <a:fld id="{7560DC5B-E957-4FC6-B86C-BE59176BF3FA}" type="datetimeFigureOut">
              <a:rPr lang="en-US" smtClean="0"/>
              <a:t>5/6/2020</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a:xfrm>
            <a:off x="4361688" y="1026372"/>
            <a:ext cx="457200" cy="441325"/>
          </a:xfrm>
        </p:spPr>
        <p:txBody>
          <a:bodyPr/>
          <a:lstStyle/>
          <a:p>
            <a:fld id="{CAB2A6DA-D5AA-4D43-A85C-1C253360A29C}" type="slidenum">
              <a:rPr lang="en-US" smtClean="0"/>
              <a:t>‹#›</a:t>
            </a:fld>
            <a:endParaRPr lang="en-US"/>
          </a:p>
        </p:txBody>
      </p:sp>
      <p:sp>
        <p:nvSpPr>
          <p:cNvPr id="8" name="عنصر نائب للمحتوى 7"/>
          <p:cNvSpPr>
            <a:spLocks noGrp="1"/>
          </p:cNvSpPr>
          <p:nvPr>
            <p:ph sz="quarter" idx="1"/>
          </p:nvPr>
        </p:nvSpPr>
        <p:spPr>
          <a:xfrm>
            <a:off x="301752" y="1527048"/>
            <a:ext cx="850392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overrideClrMapping bg1="lt1" tx1="dk1" bg2="lt2" tx2="dk2" accent1="accent1" accent2="accent2" accent3="accent3" accent4="accent4" accent5="accent5" accent6="accent6" hlink="hlink" folHlink="folHlink"/>
  </p:clrMapOvr>
  <p:transition>
    <p:dissolv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1">
        <a:schemeClr val="bg1"/>
      </p:bgRef>
    </p:bg>
    <p:spTree>
      <p:nvGrpSpPr>
        <p:cNvPr id="1" name=""/>
        <p:cNvGrpSpPr/>
        <p:nvPr/>
      </p:nvGrpSpPr>
      <p:grpSpPr>
        <a:xfrm>
          <a:off x="0" y="0"/>
          <a:ext cx="0" cy="0"/>
          <a:chOff x="0" y="0"/>
          <a:chExt cx="0" cy="0"/>
        </a:xfrm>
      </p:grpSpPr>
      <p:sp>
        <p:nvSpPr>
          <p:cNvPr id="17" name="مستطيل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مستطيل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مستطيل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مستطيل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مستطيل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مستطيل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عنصر نائب للنص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13" name="مستطيل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مستطيل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عنصر نائب للتذييل 4"/>
          <p:cNvSpPr>
            <a:spLocks noGrp="1"/>
          </p:cNvSpPr>
          <p:nvPr>
            <p:ph type="ftr" sz="quarter" idx="11"/>
          </p:nvPr>
        </p:nvSpPr>
        <p:spPr/>
        <p:txBody>
          <a:bodyPr/>
          <a:lstStyle/>
          <a:p>
            <a:endParaRPr lang="en-US"/>
          </a:p>
        </p:txBody>
      </p:sp>
      <p:sp>
        <p:nvSpPr>
          <p:cNvPr id="4" name="عنصر نائب للتاريخ 3"/>
          <p:cNvSpPr>
            <a:spLocks noGrp="1"/>
          </p:cNvSpPr>
          <p:nvPr>
            <p:ph type="dt" sz="half" idx="10"/>
          </p:nvPr>
        </p:nvSpPr>
        <p:spPr/>
        <p:txBody>
          <a:bodyPr/>
          <a:lstStyle/>
          <a:p>
            <a:fld id="{7560DC5B-E957-4FC6-B86C-BE59176BF3FA}" type="datetimeFigureOut">
              <a:rPr lang="en-US" smtClean="0"/>
              <a:t>5/6/2020</a:t>
            </a:fld>
            <a:endParaRPr lang="en-US"/>
          </a:p>
        </p:txBody>
      </p:sp>
      <p:sp>
        <p:nvSpPr>
          <p:cNvPr id="8" name="رابط مستقيم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شكل بيضاوي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شكل بيضاوي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عنصر نائب لرقم الشريحة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CAB2A6DA-D5AA-4D43-A85C-1C253360A29C}" type="slidenum">
              <a:rPr lang="en-US" smtClean="0"/>
              <a:t>‹#›</a:t>
            </a:fld>
            <a:endParaRPr lang="en-US"/>
          </a:p>
        </p:txBody>
      </p:sp>
      <p:sp>
        <p:nvSpPr>
          <p:cNvPr id="2" name="عنوان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ar-SA" smtClean="0"/>
              <a:t>انقر لتحرير نمط العنوان الرئيسي</a:t>
            </a:r>
            <a:endParaRPr kumimoji="0" lang="en-US"/>
          </a:p>
        </p:txBody>
      </p:sp>
    </p:spTree>
  </p:cSld>
  <p:clrMapOvr>
    <a:overrideClrMapping bg1="lt1" tx1="dk1" bg2="lt2" tx2="dk2" accent1="accent1" accent2="accent2" accent3="accent3" accent4="accent4" accent5="accent5" accent6="accent6" hlink="hlink" folHlink="folHlink"/>
  </p:clrMapOvr>
  <p:transition>
    <p:dissolv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bg>
      <p:bgRef idx="1001">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301752" y="228600"/>
            <a:ext cx="8534400" cy="758952"/>
          </a:xfrm>
        </p:spPr>
        <p:txBody>
          <a:bodyPr/>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a:xfrm>
            <a:off x="5791200" y="6409944"/>
            <a:ext cx="3044952" cy="365760"/>
          </a:xfrm>
        </p:spPr>
        <p:txBody>
          <a:bodyPr/>
          <a:lstStyle/>
          <a:p>
            <a:fld id="{7560DC5B-E957-4FC6-B86C-BE59176BF3FA}" type="datetimeFigureOut">
              <a:rPr lang="en-US" smtClean="0"/>
              <a:t>5/6/2020</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CAB2A6DA-D5AA-4D43-A85C-1C253360A29C}" type="slidenum">
              <a:rPr lang="en-US" smtClean="0"/>
              <a:t>‹#›</a:t>
            </a:fld>
            <a:endParaRPr lang="en-US"/>
          </a:p>
        </p:txBody>
      </p:sp>
      <p:sp>
        <p:nvSpPr>
          <p:cNvPr id="8" name="رابط مستقيم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عنصر نائب للمحتوى 9"/>
          <p:cNvSpPr>
            <a:spLocks noGrp="1"/>
          </p:cNvSpPr>
          <p:nvPr>
            <p:ph sz="half" idx="1"/>
          </p:nvPr>
        </p:nvSpPr>
        <p:spPr>
          <a:xfrm>
            <a:off x="301752" y="1371600"/>
            <a:ext cx="4038600" cy="4681728"/>
          </a:xfrm>
        </p:spPr>
        <p:txBody>
          <a:bodyPr/>
          <a:lstStyle>
            <a:lvl1pPr>
              <a:defRPr sz="2500"/>
            </a:lvl1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2" name="عنصر نائب للمحتوى 11"/>
          <p:cNvSpPr>
            <a:spLocks noGrp="1"/>
          </p:cNvSpPr>
          <p:nvPr>
            <p:ph sz="half" idx="2"/>
          </p:nvPr>
        </p:nvSpPr>
        <p:spPr>
          <a:xfrm>
            <a:off x="4800600" y="1371600"/>
            <a:ext cx="4038600" cy="4681728"/>
          </a:xfrm>
        </p:spPr>
        <p:txBody>
          <a:bodyPr/>
          <a:lstStyle>
            <a:lvl1pPr>
              <a:defRPr sz="2500"/>
            </a:lvl1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overrideClrMapping bg1="lt1" tx1="dk1" bg2="lt2" tx2="dk2" accent1="accent1" accent2="accent2" accent3="accent3" accent4="accent4" accent5="accent5" accent6="accent6" hlink="hlink" folHlink="folHlink"/>
  </p:clrMapOvr>
  <p:transition>
    <p:dissolv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bg>
      <p:bgRef idx="1001">
        <a:schemeClr val="bg2"/>
      </p:bgRef>
    </p:bg>
    <p:spTree>
      <p:nvGrpSpPr>
        <p:cNvPr id="1" name=""/>
        <p:cNvGrpSpPr/>
        <p:nvPr/>
      </p:nvGrpSpPr>
      <p:grpSpPr>
        <a:xfrm>
          <a:off x="0" y="0"/>
          <a:ext cx="0" cy="0"/>
          <a:chOff x="0" y="0"/>
          <a:chExt cx="0" cy="0"/>
        </a:xfrm>
      </p:grpSpPr>
      <p:sp>
        <p:nvSpPr>
          <p:cNvPr id="10" name="رابط مستقيم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مستطيل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مستطيل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مستطيل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مستطيل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مستطيل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مستطيل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عنصر نائب للنص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7" name="عنصر نائب للتاريخ 6"/>
          <p:cNvSpPr>
            <a:spLocks noGrp="1"/>
          </p:cNvSpPr>
          <p:nvPr>
            <p:ph type="dt" sz="half" idx="10"/>
          </p:nvPr>
        </p:nvSpPr>
        <p:spPr/>
        <p:txBody>
          <a:bodyPr/>
          <a:lstStyle/>
          <a:p>
            <a:fld id="{7560DC5B-E957-4FC6-B86C-BE59176BF3FA}" type="datetimeFigureOut">
              <a:rPr lang="en-US" smtClean="0"/>
              <a:t>5/6/2020</a:t>
            </a:fld>
            <a:endParaRPr lang="en-US"/>
          </a:p>
        </p:txBody>
      </p:sp>
      <p:sp>
        <p:nvSpPr>
          <p:cNvPr id="8" name="عنصر نائب للتذييل 7"/>
          <p:cNvSpPr>
            <a:spLocks noGrp="1"/>
          </p:cNvSpPr>
          <p:nvPr>
            <p:ph type="ftr" sz="quarter" idx="11"/>
          </p:nvPr>
        </p:nvSpPr>
        <p:spPr>
          <a:xfrm>
            <a:off x="304800" y="6409944"/>
            <a:ext cx="3581400" cy="365760"/>
          </a:xfrm>
        </p:spPr>
        <p:txBody>
          <a:bodyPr/>
          <a:lstStyle/>
          <a:p>
            <a:endParaRPr lang="en-US"/>
          </a:p>
        </p:txBody>
      </p:sp>
      <p:sp>
        <p:nvSpPr>
          <p:cNvPr id="15" name="رابط مستقيم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مستطيل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عنصر نائب للمحتوى 23"/>
          <p:cNvSpPr>
            <a:spLocks noGrp="1"/>
          </p:cNvSpPr>
          <p:nvPr>
            <p:ph sz="quarter" idx="2"/>
          </p:nvPr>
        </p:nvSpPr>
        <p:spPr>
          <a:xfrm>
            <a:off x="301752" y="2471383"/>
            <a:ext cx="4041648" cy="3818404"/>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6" name="عنصر نائب للمحتوى 25"/>
          <p:cNvSpPr>
            <a:spLocks noGrp="1"/>
          </p:cNvSpPr>
          <p:nvPr>
            <p:ph sz="quarter" idx="4"/>
          </p:nvPr>
        </p:nvSpPr>
        <p:spPr>
          <a:xfrm>
            <a:off x="4800600" y="2471383"/>
            <a:ext cx="4038600" cy="3822192"/>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5" name="شكل بيضاوي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شكل بيضاوي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عنصر نائب لرقم الشريحة 8"/>
          <p:cNvSpPr>
            <a:spLocks noGrp="1"/>
          </p:cNvSpPr>
          <p:nvPr>
            <p:ph type="sldNum" sz="quarter" idx="12"/>
          </p:nvPr>
        </p:nvSpPr>
        <p:spPr>
          <a:xfrm>
            <a:off x="4343400" y="1042416"/>
            <a:ext cx="457200" cy="441325"/>
          </a:xfrm>
        </p:spPr>
        <p:txBody>
          <a:bodyPr/>
          <a:lstStyle>
            <a:lvl1pPr algn="ctr">
              <a:defRPr/>
            </a:lvl1pPr>
          </a:lstStyle>
          <a:p>
            <a:fld id="{CAB2A6DA-D5AA-4D43-A85C-1C253360A29C}" type="slidenum">
              <a:rPr lang="en-US" smtClean="0"/>
              <a:t>‹#›</a:t>
            </a:fld>
            <a:endParaRPr lang="en-US"/>
          </a:p>
        </p:txBody>
      </p:sp>
      <p:sp>
        <p:nvSpPr>
          <p:cNvPr id="23" name="عنوان 22"/>
          <p:cNvSpPr>
            <a:spLocks noGrp="1"/>
          </p:cNvSpPr>
          <p:nvPr>
            <p:ph type="title"/>
          </p:nvPr>
        </p:nvSpPr>
        <p:spPr/>
        <p:txBody>
          <a:bodyPr rtlCol="0" anchor="b" anchorCtr="0"/>
          <a:lstStyle/>
          <a:p>
            <a:r>
              <a:rPr kumimoji="0" lang="ar-SA" smtClean="0"/>
              <a:t>انقر لتحرير نمط العنوان الرئيسي</a:t>
            </a:r>
            <a:endParaRPr kumimoji="0" lang="en-US"/>
          </a:p>
        </p:txBody>
      </p:sp>
    </p:spTree>
  </p:cSld>
  <p:clrMapOvr>
    <a:overrideClrMapping bg1="lt1" tx1="dk1" bg2="lt2" tx2="dk2" accent1="accent1" accent2="accent2" accent3="accent3" accent4="accent4" accent5="accent5" accent6="accent6" hlink="hlink" folHlink="folHlink"/>
  </p:clrMapOvr>
  <p:transition>
    <p:dissolv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7560DC5B-E957-4FC6-B86C-BE59176BF3FA}" type="datetimeFigureOut">
              <a:rPr lang="en-US" smtClean="0"/>
              <a:t>5/6/2020</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a:xfrm>
            <a:off x="4343400" y="1036020"/>
            <a:ext cx="457200" cy="441325"/>
          </a:xfrm>
        </p:spPr>
        <p:txBody>
          <a:bodyPr/>
          <a:lstStyle/>
          <a:p>
            <a:fld id="{CAB2A6DA-D5AA-4D43-A85C-1C253360A29C}" type="slidenum">
              <a:rPr lang="en-US" smtClean="0"/>
              <a:t>‹#›</a:t>
            </a:fld>
            <a:endParaRPr lang="en-US"/>
          </a:p>
        </p:txBody>
      </p:sp>
    </p:spTree>
  </p:cSld>
  <p:clrMapOvr>
    <a:masterClrMapping/>
  </p:clrMapOvr>
  <p:transition>
    <p:dissolv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7" name="مستطيل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مستطيل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مستطيل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مستطيل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مستطيل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مستطيل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عنصر نائب للتاريخ 1"/>
          <p:cNvSpPr>
            <a:spLocks noGrp="1"/>
          </p:cNvSpPr>
          <p:nvPr>
            <p:ph type="dt" sz="half" idx="10"/>
          </p:nvPr>
        </p:nvSpPr>
        <p:spPr/>
        <p:txBody>
          <a:bodyPr/>
          <a:lstStyle/>
          <a:p>
            <a:fld id="{7560DC5B-E957-4FC6-B86C-BE59176BF3FA}" type="datetimeFigureOut">
              <a:rPr lang="en-US" smtClean="0"/>
              <a:t>5/6/2020</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a:xfrm>
            <a:off x="4267200" y="6324600"/>
            <a:ext cx="609600" cy="441324"/>
          </a:xfrm>
        </p:spPr>
        <p:txBody>
          <a:bodyPr/>
          <a:lstStyle>
            <a:lvl1pPr>
              <a:defRPr>
                <a:solidFill>
                  <a:srgbClr val="FFFFFF"/>
                </a:solidFill>
              </a:defRPr>
            </a:lvl1pPr>
          </a:lstStyle>
          <a:p>
            <a:fld id="{CAB2A6DA-D5AA-4D43-A85C-1C253360A29C}" type="slidenum">
              <a:rPr lang="en-US" smtClean="0"/>
              <a:t>‹#›</a:t>
            </a:fld>
            <a:endParaRPr lang="en-US"/>
          </a:p>
        </p:txBody>
      </p:sp>
    </p:spTree>
  </p:cSld>
  <p:clrMapOvr>
    <a:masterClrMapping/>
  </p:clrMapOvr>
  <p:transition>
    <p:dissolv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1">
        <a:schemeClr val="bg1"/>
      </p:bgRef>
    </p:bg>
    <p:spTree>
      <p:nvGrpSpPr>
        <p:cNvPr id="1" name=""/>
        <p:cNvGrpSpPr/>
        <p:nvPr/>
      </p:nvGrpSpPr>
      <p:grpSpPr>
        <a:xfrm>
          <a:off x="0" y="0"/>
          <a:ext cx="0" cy="0"/>
          <a:chOff x="0" y="0"/>
          <a:chExt cx="0" cy="0"/>
        </a:xfrm>
      </p:grpSpPr>
      <p:sp>
        <p:nvSpPr>
          <p:cNvPr id="19" name="مستطيل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مستطيل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مستطيل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مستطيل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مستطيل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مستطيل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عنوان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8" name="مستطيل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رابط مستقيم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عنصر نائب للمحتوى 19"/>
          <p:cNvSpPr>
            <a:spLocks noGrp="1"/>
          </p:cNvSpPr>
          <p:nvPr>
            <p:ph sz="quarter" idx="1"/>
          </p:nvPr>
        </p:nvSpPr>
        <p:spPr>
          <a:xfrm>
            <a:off x="3124200" y="685800"/>
            <a:ext cx="5638800" cy="54102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0" name="شكل بيضاوي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شكل بيضاوي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عنصر نائب لرقم الشريحة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CAB2A6DA-D5AA-4D43-A85C-1C253360A29C}" type="slidenum">
              <a:rPr lang="en-US" smtClean="0"/>
              <a:t>‹#›</a:t>
            </a:fld>
            <a:endParaRPr lang="en-US"/>
          </a:p>
        </p:txBody>
      </p:sp>
      <p:sp>
        <p:nvSpPr>
          <p:cNvPr id="21" name="مستطيل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عنصر نائب للتاريخ 4"/>
          <p:cNvSpPr>
            <a:spLocks noGrp="1"/>
          </p:cNvSpPr>
          <p:nvPr>
            <p:ph type="dt" sz="half" idx="10"/>
          </p:nvPr>
        </p:nvSpPr>
        <p:spPr/>
        <p:txBody>
          <a:bodyPr/>
          <a:lstStyle/>
          <a:p>
            <a:fld id="{7560DC5B-E957-4FC6-B86C-BE59176BF3FA}" type="datetimeFigureOut">
              <a:rPr lang="en-US" smtClean="0"/>
              <a:t>5/6/2020</a:t>
            </a:fld>
            <a:endParaRPr lang="en-US"/>
          </a:p>
        </p:txBody>
      </p:sp>
      <p:sp>
        <p:nvSpPr>
          <p:cNvPr id="6" name="عنصر نائب للتذييل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transition>
    <p:dissolv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1" name="رابط مستقيم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مستطيل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مستطيل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مستطيل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مستطيل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مستطيل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مستطيل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مستطيل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شكل بيضاوي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شكل بيضاوي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عنصر نائب لرقم الشريحة 6"/>
          <p:cNvSpPr>
            <a:spLocks noGrp="1"/>
          </p:cNvSpPr>
          <p:nvPr>
            <p:ph type="sldNum" sz="quarter" idx="12"/>
          </p:nvPr>
        </p:nvSpPr>
        <p:spPr>
          <a:xfrm>
            <a:off x="1371600" y="312738"/>
            <a:ext cx="457200" cy="441325"/>
          </a:xfrm>
        </p:spPr>
        <p:txBody>
          <a:bodyPr/>
          <a:lstStyle/>
          <a:p>
            <a:fld id="{CAB2A6DA-D5AA-4D43-A85C-1C253360A29C}" type="slidenum">
              <a:rPr lang="en-US" smtClean="0"/>
              <a:t>‹#›</a:t>
            </a:fld>
            <a:endParaRPr lang="en-US"/>
          </a:p>
        </p:txBody>
      </p:sp>
      <p:sp>
        <p:nvSpPr>
          <p:cNvPr id="2" name="عنوان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3000375" y="609600"/>
            <a:ext cx="5867400" cy="4267200"/>
          </a:xfrm>
        </p:spPr>
        <p:txBody>
          <a:bodyPr/>
          <a:lstStyle>
            <a:lvl1pPr marL="0" indent="0">
              <a:buNone/>
              <a:defRPr sz="3200"/>
            </a:lvl1pPr>
          </a:lstStyle>
          <a:p>
            <a:r>
              <a:rPr kumimoji="0" lang="ar-SA" smtClean="0"/>
              <a:t>انقر فوق الرمز لإضافة صورة</a:t>
            </a:r>
            <a:endParaRPr kumimoji="0" lang="en-US" dirty="0"/>
          </a:p>
        </p:txBody>
      </p:sp>
      <p:sp>
        <p:nvSpPr>
          <p:cNvPr id="4" name="عنصر نائب للنص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22" name="مستطيل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عنصر نائب للتاريخ 4"/>
          <p:cNvSpPr>
            <a:spLocks noGrp="1"/>
          </p:cNvSpPr>
          <p:nvPr>
            <p:ph type="dt" sz="half" idx="10"/>
          </p:nvPr>
        </p:nvSpPr>
        <p:spPr>
          <a:xfrm>
            <a:off x="5788152" y="6404984"/>
            <a:ext cx="3044952" cy="365760"/>
          </a:xfrm>
        </p:spPr>
        <p:txBody>
          <a:bodyPr/>
          <a:lstStyle/>
          <a:p>
            <a:fld id="{7560DC5B-E957-4FC6-B86C-BE59176BF3FA}" type="datetimeFigureOut">
              <a:rPr lang="en-US" smtClean="0"/>
              <a:t>5/6/2020</a:t>
            </a:fld>
            <a:endParaRPr lang="en-US"/>
          </a:p>
        </p:txBody>
      </p:sp>
      <p:sp>
        <p:nvSpPr>
          <p:cNvPr id="6" name="عنصر نائب للتذييل 5"/>
          <p:cNvSpPr>
            <a:spLocks noGrp="1"/>
          </p:cNvSpPr>
          <p:nvPr>
            <p:ph type="ftr" sz="quarter" idx="11"/>
          </p:nvPr>
        </p:nvSpPr>
        <p:spPr>
          <a:xfrm>
            <a:off x="301752" y="6410848"/>
            <a:ext cx="3584448" cy="365760"/>
          </a:xfrm>
        </p:spPr>
        <p:txBody>
          <a:bodyPr/>
          <a:lstStyle/>
          <a:p>
            <a:endParaRPr lang="en-US"/>
          </a:p>
        </p:txBody>
      </p:sp>
    </p:spTree>
  </p:cSld>
  <p:clrMapOvr>
    <a:masterClrMapping/>
  </p:clrMapOvr>
  <p:transition>
    <p:dissolv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مستطيل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مستطيل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مستطيل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مستطيل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مستطيل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عنصر نائب للتاريخ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7560DC5B-E957-4FC6-B86C-BE59176BF3FA}" type="datetimeFigureOut">
              <a:rPr lang="en-US" smtClean="0"/>
              <a:t>5/6/2020</a:t>
            </a:fld>
            <a:endParaRPr lang="en-US"/>
          </a:p>
        </p:txBody>
      </p:sp>
      <p:sp>
        <p:nvSpPr>
          <p:cNvPr id="3" name="عنصر نائب للتذييل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مستطيل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رابط مستقيم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شكل بيضاوي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شكل بيضاوي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عنصر نائب لرقم الشريحة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CAB2A6DA-D5AA-4D43-A85C-1C253360A29C}" type="slidenum">
              <a:rPr lang="en-US" smtClean="0"/>
              <a:t>‹#›</a:t>
            </a:fld>
            <a:endParaRPr lang="en-US"/>
          </a:p>
        </p:txBody>
      </p:sp>
      <p:sp>
        <p:nvSpPr>
          <p:cNvPr id="22" name="عنصر نائب للعنوان 21"/>
          <p:cNvSpPr>
            <a:spLocks noGrp="1"/>
          </p:cNvSpPr>
          <p:nvPr>
            <p:ph type="title"/>
          </p:nvPr>
        </p:nvSpPr>
        <p:spPr>
          <a:xfrm>
            <a:off x="301752" y="228600"/>
            <a:ext cx="8534400" cy="758952"/>
          </a:xfrm>
          <a:prstGeom prst="rect">
            <a:avLst/>
          </a:prstGeom>
        </p:spPr>
        <p:txBody>
          <a:bodyPr vert="horz" anchor="b">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ransition>
    <p:dissolve/>
  </p:transition>
  <p:timing>
    <p:tnLst>
      <p:par>
        <p:cTn id="1" dur="indefinite" restart="never" nodeType="tmRoot"/>
      </p:par>
    </p:tnLst>
  </p:timing>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p:txBody>
          <a:bodyPr>
            <a:normAutofit/>
          </a:bodyPr>
          <a:lstStyle/>
          <a:p>
            <a:r>
              <a:rPr lang="en-US" sz="4800" dirty="0" smtClean="0">
                <a:solidFill>
                  <a:srgbClr val="FF0000"/>
                </a:solidFill>
                <a:latin typeface="Times New Roman" pitchFamily="18" charset="0"/>
                <a:cs typeface="Times New Roman" pitchFamily="18" charset="0"/>
              </a:rPr>
              <a:t>The five types of speech acts</a:t>
            </a:r>
            <a:endParaRPr lang="en-US" sz="4800" dirty="0">
              <a:solidFill>
                <a:srgbClr val="FF0000"/>
              </a:solidFill>
              <a:latin typeface="Times New Roman" pitchFamily="18" charset="0"/>
              <a:cs typeface="Times New Roman" pitchFamily="18" charset="0"/>
            </a:endParaRPr>
          </a:p>
        </p:txBody>
      </p:sp>
      <p:sp>
        <p:nvSpPr>
          <p:cNvPr id="2" name="عنوان 1"/>
          <p:cNvSpPr>
            <a:spLocks noGrp="1"/>
          </p:cNvSpPr>
          <p:nvPr>
            <p:ph type="ctrTitle"/>
          </p:nvPr>
        </p:nvSpPr>
        <p:spPr/>
        <p:txBody>
          <a:bodyPr>
            <a:noAutofit/>
          </a:bodyPr>
          <a:lstStyle/>
          <a:p>
            <a:r>
              <a:rPr lang="en-US" sz="5400" dirty="0" smtClean="0">
                <a:solidFill>
                  <a:srgbClr val="00B050"/>
                </a:solidFill>
                <a:latin typeface="Westwood LET" pitchFamily="2" charset="0"/>
              </a:rPr>
              <a:t>The broad categories of speech acts</a:t>
            </a:r>
            <a:endParaRPr lang="en-US" sz="5400" dirty="0">
              <a:solidFill>
                <a:srgbClr val="00B050"/>
              </a:solidFill>
              <a:latin typeface="Westwood LET" pitchFamily="2" charset="0"/>
            </a:endParaRPr>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نص 2"/>
          <p:cNvSpPr>
            <a:spLocks noGrp="1"/>
          </p:cNvSpPr>
          <p:nvPr>
            <p:ph type="body" idx="1"/>
          </p:nvPr>
        </p:nvSpPr>
        <p:spPr/>
        <p:txBody>
          <a:bodyPr/>
          <a:lstStyle/>
          <a:p>
            <a:endParaRPr lang="en-US" dirty="0"/>
          </a:p>
        </p:txBody>
      </p:sp>
      <p:sp>
        <p:nvSpPr>
          <p:cNvPr id="2" name="عنوان 1"/>
          <p:cNvSpPr>
            <a:spLocks noGrp="1"/>
          </p:cNvSpPr>
          <p:nvPr>
            <p:ph type="title"/>
          </p:nvPr>
        </p:nvSpPr>
        <p:spPr>
          <a:xfrm>
            <a:off x="722313" y="3200400"/>
            <a:ext cx="7772400" cy="2568575"/>
          </a:xfrm>
        </p:spPr>
        <p:txBody>
          <a:bodyPr>
            <a:normAutofit/>
          </a:bodyPr>
          <a:lstStyle/>
          <a:p>
            <a:pPr algn="ctr"/>
            <a:r>
              <a:rPr lang="en-US" sz="6000" dirty="0" smtClean="0">
                <a:solidFill>
                  <a:srgbClr val="FF0000"/>
                </a:solidFill>
              </a:rPr>
              <a:t>Thank you</a:t>
            </a:r>
            <a:endParaRPr lang="en-US" sz="6000" dirty="0">
              <a:solidFill>
                <a:srgbClr val="FF0000"/>
              </a:solidFill>
            </a:endParaRPr>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en-US" dirty="0" smtClean="0">
                <a:latin typeface="Times New Roman" pitchFamily="18" charset="0"/>
                <a:cs typeface="Times New Roman" pitchFamily="18" charset="0"/>
              </a:rPr>
              <a:t>Speech acts are divided into five categories</a:t>
            </a:r>
            <a:endParaRPr lang="en-US" dirty="0">
              <a:latin typeface="Times New Roman" pitchFamily="18" charset="0"/>
              <a:cs typeface="Times New Roman" pitchFamily="18" charset="0"/>
            </a:endParaRPr>
          </a:p>
        </p:txBody>
      </p:sp>
      <p:sp>
        <p:nvSpPr>
          <p:cNvPr id="3" name="عنصر نائب للمحتوى 2"/>
          <p:cNvSpPr>
            <a:spLocks noGrp="1"/>
          </p:cNvSpPr>
          <p:nvPr>
            <p:ph sz="quarter" idx="1"/>
          </p:nvPr>
        </p:nvSpPr>
        <p:spPr/>
        <p:txBody>
          <a:bodyPr>
            <a:normAutofit/>
          </a:bodyPr>
          <a:lstStyle/>
          <a:p>
            <a:r>
              <a:rPr lang="en-US" sz="4000" b="1" dirty="0" smtClean="0">
                <a:solidFill>
                  <a:srgbClr val="C00000"/>
                </a:solidFill>
                <a:latin typeface="Times New Roman" pitchFamily="18" charset="0"/>
                <a:cs typeface="Times New Roman" pitchFamily="18" charset="0"/>
              </a:rPr>
              <a:t>1. </a:t>
            </a:r>
            <a:r>
              <a:rPr lang="en-US" sz="4000" b="1" dirty="0" err="1" smtClean="0">
                <a:solidFill>
                  <a:srgbClr val="C00000"/>
                </a:solidFill>
                <a:latin typeface="Times New Roman" pitchFamily="18" charset="0"/>
                <a:cs typeface="Times New Roman" pitchFamily="18" charset="0"/>
              </a:rPr>
              <a:t>verdivtives</a:t>
            </a:r>
            <a:endParaRPr lang="en-US" sz="4000" b="1" dirty="0" smtClean="0">
              <a:solidFill>
                <a:srgbClr val="C00000"/>
              </a:solidFill>
              <a:latin typeface="Times New Roman" pitchFamily="18" charset="0"/>
              <a:cs typeface="Times New Roman" pitchFamily="18" charset="0"/>
            </a:endParaRPr>
          </a:p>
          <a:p>
            <a:r>
              <a:rPr lang="en-US" sz="4000" b="1" dirty="0" smtClean="0">
                <a:solidFill>
                  <a:srgbClr val="C00000"/>
                </a:solidFill>
                <a:latin typeface="Times New Roman" pitchFamily="18" charset="0"/>
                <a:cs typeface="Times New Roman" pitchFamily="18" charset="0"/>
              </a:rPr>
              <a:t>2. </a:t>
            </a:r>
            <a:r>
              <a:rPr lang="en-US" sz="4000" b="1" dirty="0" err="1" smtClean="0">
                <a:solidFill>
                  <a:srgbClr val="C00000"/>
                </a:solidFill>
                <a:latin typeface="Times New Roman" pitchFamily="18" charset="0"/>
                <a:cs typeface="Times New Roman" pitchFamily="18" charset="0"/>
              </a:rPr>
              <a:t>exercitives</a:t>
            </a:r>
            <a:endParaRPr lang="en-US" sz="4000" b="1" dirty="0" smtClean="0">
              <a:solidFill>
                <a:srgbClr val="C00000"/>
              </a:solidFill>
              <a:latin typeface="Times New Roman" pitchFamily="18" charset="0"/>
              <a:cs typeface="Times New Roman" pitchFamily="18" charset="0"/>
            </a:endParaRPr>
          </a:p>
          <a:p>
            <a:r>
              <a:rPr lang="en-US" sz="4000" b="1" dirty="0" smtClean="0">
                <a:solidFill>
                  <a:srgbClr val="C00000"/>
                </a:solidFill>
                <a:latin typeface="Times New Roman" pitchFamily="18" charset="0"/>
                <a:cs typeface="Times New Roman" pitchFamily="18" charset="0"/>
              </a:rPr>
              <a:t>3. </a:t>
            </a:r>
            <a:r>
              <a:rPr lang="en-US" sz="4000" b="1" dirty="0" err="1" smtClean="0">
                <a:solidFill>
                  <a:srgbClr val="C00000"/>
                </a:solidFill>
                <a:latin typeface="Times New Roman" pitchFamily="18" charset="0"/>
                <a:cs typeface="Times New Roman" pitchFamily="18" charset="0"/>
              </a:rPr>
              <a:t>commissives</a:t>
            </a:r>
            <a:endParaRPr lang="en-US" sz="4000" b="1" dirty="0" smtClean="0">
              <a:solidFill>
                <a:srgbClr val="C00000"/>
              </a:solidFill>
              <a:latin typeface="Times New Roman" pitchFamily="18" charset="0"/>
              <a:cs typeface="Times New Roman" pitchFamily="18" charset="0"/>
            </a:endParaRPr>
          </a:p>
          <a:p>
            <a:r>
              <a:rPr lang="en-US" sz="4000" b="1" dirty="0" smtClean="0">
                <a:solidFill>
                  <a:srgbClr val="C00000"/>
                </a:solidFill>
                <a:latin typeface="Times New Roman" pitchFamily="18" charset="0"/>
                <a:cs typeface="Times New Roman" pitchFamily="18" charset="0"/>
              </a:rPr>
              <a:t>4. </a:t>
            </a:r>
            <a:r>
              <a:rPr lang="en-US" sz="4000" b="1" dirty="0" err="1" smtClean="0">
                <a:solidFill>
                  <a:srgbClr val="C00000"/>
                </a:solidFill>
                <a:latin typeface="Times New Roman" pitchFamily="18" charset="0"/>
                <a:cs typeface="Times New Roman" pitchFamily="18" charset="0"/>
              </a:rPr>
              <a:t>behavitives</a:t>
            </a:r>
            <a:endParaRPr lang="en-US" sz="4000" b="1" dirty="0" smtClean="0">
              <a:solidFill>
                <a:srgbClr val="C00000"/>
              </a:solidFill>
              <a:latin typeface="Times New Roman" pitchFamily="18" charset="0"/>
              <a:cs typeface="Times New Roman" pitchFamily="18" charset="0"/>
            </a:endParaRPr>
          </a:p>
          <a:p>
            <a:r>
              <a:rPr lang="en-US" sz="4000" b="1" dirty="0" smtClean="0">
                <a:solidFill>
                  <a:srgbClr val="C00000"/>
                </a:solidFill>
                <a:latin typeface="Times New Roman" pitchFamily="18" charset="0"/>
                <a:cs typeface="Times New Roman" pitchFamily="18" charset="0"/>
              </a:rPr>
              <a:t>5. </a:t>
            </a:r>
            <a:r>
              <a:rPr lang="en-US" sz="4000" b="1" dirty="0" err="1" smtClean="0">
                <a:solidFill>
                  <a:srgbClr val="C00000"/>
                </a:solidFill>
                <a:latin typeface="Times New Roman" pitchFamily="18" charset="0"/>
                <a:cs typeface="Times New Roman" pitchFamily="18" charset="0"/>
              </a:rPr>
              <a:t>expositives</a:t>
            </a:r>
            <a:endParaRPr lang="en-US" sz="4000" b="1" dirty="0">
              <a:solidFill>
                <a:srgbClr val="C00000"/>
              </a:solidFill>
              <a:latin typeface="Times New Roman" pitchFamily="18" charset="0"/>
              <a:cs typeface="Times New Roman" pitchFamily="18" charset="0"/>
            </a:endParaRPr>
          </a:p>
        </p:txBody>
      </p:sp>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563562"/>
          </a:xfrm>
        </p:spPr>
        <p:txBody>
          <a:bodyPr>
            <a:normAutofit fontScale="90000"/>
          </a:bodyPr>
          <a:lstStyle/>
          <a:p>
            <a:r>
              <a:rPr lang="en-US" dirty="0" err="1" smtClean="0">
                <a:solidFill>
                  <a:srgbClr val="C00000"/>
                </a:solidFill>
              </a:rPr>
              <a:t>Verdicatives</a:t>
            </a:r>
            <a:endParaRPr lang="en-US" dirty="0">
              <a:solidFill>
                <a:srgbClr val="C00000"/>
              </a:solidFill>
            </a:endParaRPr>
          </a:p>
        </p:txBody>
      </p:sp>
      <p:sp>
        <p:nvSpPr>
          <p:cNvPr id="3" name="عنصر نائب للمحتوى 2"/>
          <p:cNvSpPr>
            <a:spLocks noGrp="1"/>
          </p:cNvSpPr>
          <p:nvPr>
            <p:ph sz="quarter" idx="1"/>
          </p:nvPr>
        </p:nvSpPr>
        <p:spPr>
          <a:xfrm>
            <a:off x="457200" y="990600"/>
            <a:ext cx="8229600" cy="5135563"/>
          </a:xfrm>
        </p:spPr>
        <p:txBody>
          <a:bodyPr>
            <a:normAutofit fontScale="85000" lnSpcReduction="10000"/>
          </a:bodyPr>
          <a:lstStyle/>
          <a:p>
            <a:r>
              <a:rPr lang="en-US" sz="3300" dirty="0" smtClean="0">
                <a:solidFill>
                  <a:srgbClr val="FF0000"/>
                </a:solidFill>
                <a:latin typeface="Times New Roman" pitchFamily="18" charset="0"/>
                <a:cs typeface="Times New Roman" pitchFamily="18" charset="0"/>
              </a:rPr>
              <a:t>Speech acts that are typified by the giving of a verdict, as the name implies, by a jury, arbiter or umpire. They are judicial acts, giving one’s appraisal or assessment of one’s character or to convey one’s finding regarding a situation or an event. They tell us about the speaker giving a verdict about something.</a:t>
            </a:r>
          </a:p>
          <a:p>
            <a:r>
              <a:rPr lang="en-US" dirty="0" smtClean="0">
                <a:latin typeface="Times New Roman" pitchFamily="18" charset="0"/>
                <a:cs typeface="Times New Roman" pitchFamily="18" charset="0"/>
              </a:rPr>
              <a:t>Examples:</a:t>
            </a:r>
          </a:p>
          <a:p>
            <a:r>
              <a:rPr lang="en-US" dirty="0" smtClean="0">
                <a:solidFill>
                  <a:srgbClr val="002060"/>
                </a:solidFill>
                <a:latin typeface="Times New Roman" pitchFamily="18" charset="0"/>
                <a:cs typeface="Times New Roman" pitchFamily="18" charset="0"/>
              </a:rPr>
              <a:t>acquit     </a:t>
            </a:r>
          </a:p>
          <a:p>
            <a:r>
              <a:rPr lang="en-US" dirty="0" smtClean="0">
                <a:solidFill>
                  <a:srgbClr val="002060"/>
                </a:solidFill>
                <a:latin typeface="Times New Roman" pitchFamily="18" charset="0"/>
                <a:cs typeface="Times New Roman" pitchFamily="18" charset="0"/>
              </a:rPr>
              <a:t>assess</a:t>
            </a:r>
          </a:p>
          <a:p>
            <a:r>
              <a:rPr lang="en-US" dirty="0" smtClean="0">
                <a:solidFill>
                  <a:srgbClr val="002060"/>
                </a:solidFill>
                <a:latin typeface="Times New Roman" pitchFamily="18" charset="0"/>
                <a:cs typeface="Times New Roman" pitchFamily="18" charset="0"/>
              </a:rPr>
              <a:t>estimate</a:t>
            </a:r>
          </a:p>
          <a:p>
            <a:r>
              <a:rPr lang="en-US" dirty="0" smtClean="0">
                <a:solidFill>
                  <a:srgbClr val="002060"/>
                </a:solidFill>
                <a:latin typeface="Times New Roman" pitchFamily="18" charset="0"/>
                <a:cs typeface="Times New Roman" pitchFamily="18" charset="0"/>
              </a:rPr>
              <a:t>rate</a:t>
            </a:r>
          </a:p>
          <a:p>
            <a:r>
              <a:rPr lang="en-US" dirty="0" smtClean="0">
                <a:solidFill>
                  <a:srgbClr val="002060"/>
                </a:solidFill>
                <a:latin typeface="Times New Roman" pitchFamily="18" charset="0"/>
                <a:cs typeface="Times New Roman" pitchFamily="18" charset="0"/>
              </a:rPr>
              <a:t>value</a:t>
            </a:r>
          </a:p>
          <a:p>
            <a:r>
              <a:rPr lang="en-US" dirty="0" smtClean="0">
                <a:solidFill>
                  <a:srgbClr val="002060"/>
                </a:solidFill>
                <a:latin typeface="Times New Roman" pitchFamily="18" charset="0"/>
                <a:cs typeface="Times New Roman" pitchFamily="18" charset="0"/>
              </a:rPr>
              <a:t>read it as</a:t>
            </a:r>
          </a:p>
          <a:p>
            <a:endParaRPr lang="en-US" dirty="0">
              <a:solidFill>
                <a:srgbClr val="002060"/>
              </a:solidFill>
            </a:endParaRPr>
          </a:p>
        </p:txBody>
      </p:sp>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563562"/>
          </a:xfrm>
        </p:spPr>
        <p:txBody>
          <a:bodyPr>
            <a:normAutofit/>
          </a:bodyPr>
          <a:lstStyle/>
          <a:p>
            <a:r>
              <a:rPr lang="en-US" sz="2400" b="1" dirty="0" err="1" smtClean="0">
                <a:solidFill>
                  <a:srgbClr val="00B050"/>
                </a:solidFill>
              </a:rPr>
              <a:t>exercitives</a:t>
            </a:r>
            <a:endParaRPr lang="en-US" sz="2400" b="1" dirty="0">
              <a:solidFill>
                <a:srgbClr val="00B050"/>
              </a:solidFill>
            </a:endParaRPr>
          </a:p>
        </p:txBody>
      </p:sp>
      <p:sp>
        <p:nvSpPr>
          <p:cNvPr id="3" name="عنصر نائب للمحتوى 2"/>
          <p:cNvSpPr>
            <a:spLocks noGrp="1"/>
          </p:cNvSpPr>
          <p:nvPr>
            <p:ph sz="quarter" idx="1"/>
          </p:nvPr>
        </p:nvSpPr>
        <p:spPr>
          <a:xfrm>
            <a:off x="457200" y="838200"/>
            <a:ext cx="8229600" cy="5287963"/>
          </a:xfrm>
        </p:spPr>
        <p:txBody>
          <a:bodyPr>
            <a:normAutofit fontScale="47500" lnSpcReduction="20000"/>
          </a:bodyPr>
          <a:lstStyle/>
          <a:p>
            <a:pPr algn="just"/>
            <a:r>
              <a:rPr lang="en-US" sz="4200" dirty="0" smtClean="0">
                <a:latin typeface="Times New Roman" pitchFamily="18" charset="0"/>
                <a:cs typeface="Times New Roman" pitchFamily="18" charset="0"/>
              </a:rPr>
              <a:t>Speech acts that give a decision in favor of or against a course of action. They differ from </a:t>
            </a:r>
            <a:r>
              <a:rPr lang="en-US" sz="4200" dirty="0" err="1" smtClean="0">
                <a:latin typeface="Times New Roman" pitchFamily="18" charset="0"/>
                <a:cs typeface="Times New Roman" pitchFamily="18" charset="0"/>
              </a:rPr>
              <a:t>verdictives</a:t>
            </a:r>
            <a:r>
              <a:rPr lang="en-US" sz="4200" dirty="0" smtClean="0">
                <a:latin typeface="Times New Roman" pitchFamily="18" charset="0"/>
                <a:cs typeface="Times New Roman" pitchFamily="18" charset="0"/>
              </a:rPr>
              <a:t> because they don’t give a judgment that it is so ;they give a decision that something is to be </a:t>
            </a:r>
            <a:r>
              <a:rPr lang="en-US" sz="4200" dirty="0" err="1" smtClean="0">
                <a:latin typeface="Times New Roman" pitchFamily="18" charset="0"/>
                <a:cs typeface="Times New Roman" pitchFamily="18" charset="0"/>
              </a:rPr>
              <a:t>so.They</a:t>
            </a:r>
            <a:r>
              <a:rPr lang="en-US" sz="4200" dirty="0" smtClean="0">
                <a:latin typeface="Times New Roman" pitchFamily="18" charset="0"/>
                <a:cs typeface="Times New Roman" pitchFamily="18" charset="0"/>
              </a:rPr>
              <a:t> are not estimation but they are advocacy an award which is opposed to assessment they are just sentences not verdicts. They typify the execution of a decision. They tell us about the implementation of the verdict into action.</a:t>
            </a:r>
          </a:p>
          <a:p>
            <a:r>
              <a:rPr lang="en-US" sz="4200" dirty="0" smtClean="0">
                <a:latin typeface="Times New Roman" pitchFamily="18" charset="0"/>
                <a:cs typeface="Times New Roman" pitchFamily="18" charset="0"/>
              </a:rPr>
              <a:t>Ex:’</a:t>
            </a:r>
          </a:p>
          <a:p>
            <a:r>
              <a:rPr lang="en-US" sz="4200" dirty="0" smtClean="0">
                <a:solidFill>
                  <a:srgbClr val="FF0000"/>
                </a:solidFill>
                <a:latin typeface="Times New Roman" pitchFamily="18" charset="0"/>
                <a:cs typeface="Times New Roman" pitchFamily="18" charset="0"/>
              </a:rPr>
              <a:t>Appoint</a:t>
            </a:r>
          </a:p>
          <a:p>
            <a:r>
              <a:rPr lang="en-US" sz="4200" dirty="0" smtClean="0">
                <a:solidFill>
                  <a:srgbClr val="FF0000"/>
                </a:solidFill>
                <a:latin typeface="Times New Roman" pitchFamily="18" charset="0"/>
                <a:cs typeface="Times New Roman" pitchFamily="18" charset="0"/>
              </a:rPr>
              <a:t>Dismiss</a:t>
            </a:r>
          </a:p>
          <a:p>
            <a:r>
              <a:rPr lang="en-US" sz="4200" dirty="0" smtClean="0">
                <a:solidFill>
                  <a:srgbClr val="FF0000"/>
                </a:solidFill>
                <a:latin typeface="Times New Roman" pitchFamily="18" charset="0"/>
                <a:cs typeface="Times New Roman" pitchFamily="18" charset="0"/>
              </a:rPr>
              <a:t>Fine</a:t>
            </a:r>
          </a:p>
          <a:p>
            <a:r>
              <a:rPr lang="en-US" sz="4200" dirty="0" smtClean="0">
                <a:solidFill>
                  <a:srgbClr val="FF0000"/>
                </a:solidFill>
                <a:latin typeface="Times New Roman" pitchFamily="18" charset="0"/>
                <a:cs typeface="Times New Roman" pitchFamily="18" charset="0"/>
              </a:rPr>
              <a:t>Advise</a:t>
            </a:r>
          </a:p>
          <a:p>
            <a:r>
              <a:rPr lang="en-US" sz="4200" dirty="0" smtClean="0">
                <a:solidFill>
                  <a:srgbClr val="FF0000"/>
                </a:solidFill>
                <a:latin typeface="Times New Roman" pitchFamily="18" charset="0"/>
                <a:cs typeface="Times New Roman" pitchFamily="18" charset="0"/>
              </a:rPr>
              <a:t>Name</a:t>
            </a:r>
          </a:p>
          <a:p>
            <a:r>
              <a:rPr lang="en-US" sz="4200" dirty="0" smtClean="0">
                <a:solidFill>
                  <a:srgbClr val="FF0000"/>
                </a:solidFill>
                <a:latin typeface="Times New Roman" pitchFamily="18" charset="0"/>
                <a:cs typeface="Times New Roman" pitchFamily="18" charset="0"/>
              </a:rPr>
              <a:t>Warn</a:t>
            </a:r>
          </a:p>
          <a:p>
            <a:r>
              <a:rPr lang="en-US" sz="4200" dirty="0" smtClean="0">
                <a:solidFill>
                  <a:srgbClr val="FF0000"/>
                </a:solidFill>
                <a:latin typeface="Times New Roman" pitchFamily="18" charset="0"/>
                <a:cs typeface="Times New Roman" pitchFamily="18" charset="0"/>
              </a:rPr>
              <a:t>Announce</a:t>
            </a:r>
          </a:p>
          <a:p>
            <a:r>
              <a:rPr lang="en-US" sz="4200" dirty="0" smtClean="0">
                <a:solidFill>
                  <a:srgbClr val="FF0000"/>
                </a:solidFill>
                <a:latin typeface="Times New Roman" pitchFamily="18" charset="0"/>
                <a:cs typeface="Times New Roman" pitchFamily="18" charset="0"/>
              </a:rPr>
              <a:t>Pray</a:t>
            </a:r>
          </a:p>
          <a:p>
            <a:r>
              <a:rPr lang="en-US" sz="4200" dirty="0" smtClean="0">
                <a:solidFill>
                  <a:srgbClr val="FF0000"/>
                </a:solidFill>
                <a:latin typeface="Times New Roman" pitchFamily="18" charset="0"/>
                <a:cs typeface="Times New Roman" pitchFamily="18" charset="0"/>
              </a:rPr>
              <a:t>Claim</a:t>
            </a:r>
          </a:p>
          <a:p>
            <a:r>
              <a:rPr lang="en-US" sz="4200" dirty="0" smtClean="0">
                <a:solidFill>
                  <a:srgbClr val="FF0000"/>
                </a:solidFill>
                <a:latin typeface="Times New Roman" pitchFamily="18" charset="0"/>
                <a:cs typeface="Times New Roman" pitchFamily="18" charset="0"/>
              </a:rPr>
              <a:t>Pardon</a:t>
            </a:r>
          </a:p>
          <a:p>
            <a:r>
              <a:rPr lang="en-US" sz="4200" dirty="0" smtClean="0">
                <a:solidFill>
                  <a:srgbClr val="FF0000"/>
                </a:solidFill>
                <a:latin typeface="Times New Roman" pitchFamily="18" charset="0"/>
                <a:cs typeface="Times New Roman" pitchFamily="18" charset="0"/>
              </a:rPr>
              <a:t>order</a:t>
            </a:r>
            <a:endParaRPr lang="en-US" sz="4200" dirty="0">
              <a:solidFill>
                <a:srgbClr val="FF0000"/>
              </a:solidFill>
              <a:latin typeface="Times New Roman" pitchFamily="18" charset="0"/>
              <a:cs typeface="Times New Roman" pitchFamily="18" charset="0"/>
            </a:endParaRPr>
          </a:p>
        </p:txBody>
      </p:sp>
    </p:spTree>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01752" y="228600"/>
            <a:ext cx="8534400" cy="1066800"/>
          </a:xfrm>
        </p:spPr>
        <p:txBody>
          <a:bodyPr>
            <a:normAutofit fontScale="90000"/>
          </a:bodyPr>
          <a:lstStyle/>
          <a:p>
            <a:r>
              <a:rPr lang="en-US" b="1" dirty="0" smtClean="0">
                <a:solidFill>
                  <a:schemeClr val="tx2">
                    <a:lumMod val="60000"/>
                    <a:lumOff val="40000"/>
                  </a:schemeClr>
                </a:solidFill>
              </a:rPr>
              <a:t>The difference between a verdict act and an </a:t>
            </a:r>
            <a:r>
              <a:rPr lang="en-US" b="1" dirty="0" err="1" smtClean="0">
                <a:solidFill>
                  <a:schemeClr val="tx2">
                    <a:lumMod val="60000"/>
                    <a:lumOff val="40000"/>
                  </a:schemeClr>
                </a:solidFill>
              </a:rPr>
              <a:t>exercitive</a:t>
            </a:r>
            <a:r>
              <a:rPr lang="en-US" b="1" dirty="0" smtClean="0">
                <a:solidFill>
                  <a:schemeClr val="tx2">
                    <a:lumMod val="60000"/>
                    <a:lumOff val="40000"/>
                  </a:schemeClr>
                </a:solidFill>
              </a:rPr>
              <a:t> act</a:t>
            </a:r>
            <a:endParaRPr lang="en-US" b="1" dirty="0">
              <a:solidFill>
                <a:schemeClr val="tx2">
                  <a:lumMod val="60000"/>
                  <a:lumOff val="40000"/>
                </a:schemeClr>
              </a:solidFill>
            </a:endParaRPr>
          </a:p>
        </p:txBody>
      </p:sp>
      <p:sp>
        <p:nvSpPr>
          <p:cNvPr id="3" name="عنصر نائب للمحتوى 2"/>
          <p:cNvSpPr>
            <a:spLocks noGrp="1"/>
          </p:cNvSpPr>
          <p:nvPr>
            <p:ph sz="quarter" idx="1"/>
          </p:nvPr>
        </p:nvSpPr>
        <p:spPr/>
        <p:txBody>
          <a:bodyPr/>
          <a:lstStyle/>
          <a:p>
            <a:r>
              <a:rPr lang="en-US" sz="4000" dirty="0" smtClean="0">
                <a:solidFill>
                  <a:srgbClr val="FF0000"/>
                </a:solidFill>
                <a:latin typeface="Times New Roman" pitchFamily="18" charset="0"/>
                <a:cs typeface="Times New Roman" pitchFamily="18" charset="0"/>
              </a:rPr>
              <a:t>I find him suitable for appointment.</a:t>
            </a:r>
            <a:r>
              <a:rPr lang="en-US" sz="4000" dirty="0" smtClean="0">
                <a:latin typeface="Times New Roman" pitchFamily="18" charset="0"/>
                <a:cs typeface="Times New Roman" pitchFamily="18" charset="0"/>
              </a:rPr>
              <a:t> (verdict)</a:t>
            </a:r>
          </a:p>
          <a:p>
            <a:r>
              <a:rPr lang="en-US" sz="4000" dirty="0" smtClean="0">
                <a:solidFill>
                  <a:srgbClr val="FF0000"/>
                </a:solidFill>
                <a:latin typeface="Times New Roman" pitchFamily="18" charset="0"/>
                <a:cs typeface="Times New Roman" pitchFamily="18" charset="0"/>
              </a:rPr>
              <a:t>I appoint him</a:t>
            </a:r>
            <a:r>
              <a:rPr lang="en-US" dirty="0" smtClean="0">
                <a:solidFill>
                  <a:srgbClr val="FF0000"/>
                </a:solidFill>
              </a:rPr>
              <a:t>.</a:t>
            </a:r>
          </a:p>
          <a:p>
            <a:r>
              <a:rPr lang="en-US" dirty="0" smtClean="0"/>
              <a:t>(</a:t>
            </a:r>
            <a:r>
              <a:rPr lang="en-US" dirty="0" err="1" smtClean="0"/>
              <a:t>exercitive</a:t>
            </a:r>
            <a:r>
              <a:rPr lang="en-US" dirty="0" smtClean="0"/>
              <a:t>)</a:t>
            </a:r>
            <a:endParaRPr lang="en-US" dirty="0"/>
          </a:p>
        </p:txBody>
      </p:sp>
    </p:spTree>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err="1" smtClean="0">
                <a:solidFill>
                  <a:srgbClr val="FF0000"/>
                </a:solidFill>
              </a:rPr>
              <a:t>commisives</a:t>
            </a:r>
            <a:endParaRPr lang="en-US" dirty="0">
              <a:solidFill>
                <a:srgbClr val="FF0000"/>
              </a:solidFill>
            </a:endParaRPr>
          </a:p>
        </p:txBody>
      </p:sp>
      <p:sp>
        <p:nvSpPr>
          <p:cNvPr id="3" name="عنصر نائب للمحتوى 2"/>
          <p:cNvSpPr>
            <a:spLocks noGrp="1"/>
          </p:cNvSpPr>
          <p:nvPr>
            <p:ph sz="quarter" idx="1"/>
          </p:nvPr>
        </p:nvSpPr>
        <p:spPr/>
        <p:txBody>
          <a:bodyPr/>
          <a:lstStyle/>
          <a:p>
            <a:pPr algn="just"/>
            <a:r>
              <a:rPr lang="en-US" dirty="0" smtClean="0"/>
              <a:t>Speech acts that involve assuming an obligation or committing to a course of action. They either tell us that the speaker has undertaken to do something such as promise, vow, undertake or they tell us that the speaker has declared his intention to do something such </a:t>
            </a:r>
            <a:r>
              <a:rPr lang="en-US" b="1" dirty="0" smtClean="0">
                <a:solidFill>
                  <a:srgbClr val="FF0000"/>
                </a:solidFill>
              </a:rPr>
              <a:t>as mean to, propose to, intend to, plan to . </a:t>
            </a:r>
            <a:endParaRPr lang="en-US" b="1" dirty="0">
              <a:solidFill>
                <a:srgbClr val="FF0000"/>
              </a:solidFill>
            </a:endParaRPr>
          </a:p>
        </p:txBody>
      </p:sp>
    </p:spTree>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87362"/>
          </a:xfrm>
        </p:spPr>
        <p:txBody>
          <a:bodyPr>
            <a:normAutofit fontScale="90000"/>
          </a:bodyPr>
          <a:lstStyle/>
          <a:p>
            <a:r>
              <a:rPr lang="en-US" sz="3200" b="1" dirty="0" err="1" smtClean="0">
                <a:solidFill>
                  <a:schemeClr val="accent6">
                    <a:lumMod val="75000"/>
                  </a:schemeClr>
                </a:solidFill>
              </a:rPr>
              <a:t>Behavitives</a:t>
            </a:r>
            <a:endParaRPr lang="en-US" sz="3200" b="1" dirty="0">
              <a:solidFill>
                <a:schemeClr val="accent6">
                  <a:lumMod val="75000"/>
                </a:schemeClr>
              </a:solidFill>
            </a:endParaRPr>
          </a:p>
        </p:txBody>
      </p:sp>
      <p:sp>
        <p:nvSpPr>
          <p:cNvPr id="3" name="عنصر نائب للمحتوى 2"/>
          <p:cNvSpPr>
            <a:spLocks noGrp="1"/>
          </p:cNvSpPr>
          <p:nvPr>
            <p:ph sz="quarter" idx="1"/>
          </p:nvPr>
        </p:nvSpPr>
        <p:spPr>
          <a:xfrm>
            <a:off x="457200" y="1066800"/>
            <a:ext cx="8229600" cy="5059363"/>
          </a:xfrm>
        </p:spPr>
        <p:txBody>
          <a:bodyPr>
            <a:normAutofit fontScale="85000" lnSpcReduction="20000"/>
          </a:bodyPr>
          <a:lstStyle/>
          <a:p>
            <a:pPr algn="just"/>
            <a:r>
              <a:rPr lang="en-US" sz="3300" dirty="0" smtClean="0">
                <a:solidFill>
                  <a:srgbClr val="0070C0"/>
                </a:solidFill>
              </a:rPr>
              <a:t>Speech acts that are used in communication activities like welcoming, thanking, apologizing, blessing, and cursing. By using these speech acts , the speaker responds to people's past or present conduct or their fortune, misfortune, etc</a:t>
            </a:r>
            <a:r>
              <a:rPr lang="en-US" sz="3300" dirty="0" smtClean="0"/>
              <a:t>.</a:t>
            </a:r>
          </a:p>
          <a:p>
            <a:r>
              <a:rPr lang="en-US" dirty="0" smtClean="0"/>
              <a:t>Ex: </a:t>
            </a:r>
          </a:p>
          <a:p>
            <a:r>
              <a:rPr lang="en-US" b="1" dirty="0" smtClean="0">
                <a:solidFill>
                  <a:schemeClr val="accent6">
                    <a:lumMod val="75000"/>
                  </a:schemeClr>
                </a:solidFill>
              </a:rPr>
              <a:t>apologize</a:t>
            </a:r>
          </a:p>
          <a:p>
            <a:r>
              <a:rPr lang="en-US" b="1" dirty="0" smtClean="0">
                <a:solidFill>
                  <a:schemeClr val="accent6">
                    <a:lumMod val="75000"/>
                  </a:schemeClr>
                </a:solidFill>
              </a:rPr>
              <a:t>Applaud</a:t>
            </a:r>
          </a:p>
          <a:p>
            <a:r>
              <a:rPr lang="en-US" b="1" dirty="0" smtClean="0">
                <a:solidFill>
                  <a:schemeClr val="accent6">
                    <a:lumMod val="75000"/>
                  </a:schemeClr>
                </a:solidFill>
              </a:rPr>
              <a:t>Welcome</a:t>
            </a:r>
          </a:p>
          <a:p>
            <a:r>
              <a:rPr lang="en-US" b="1" dirty="0" smtClean="0">
                <a:solidFill>
                  <a:schemeClr val="accent6">
                    <a:lumMod val="75000"/>
                  </a:schemeClr>
                </a:solidFill>
              </a:rPr>
              <a:t>Curse</a:t>
            </a:r>
          </a:p>
          <a:p>
            <a:r>
              <a:rPr lang="en-US" b="1" dirty="0" smtClean="0">
                <a:solidFill>
                  <a:schemeClr val="accent6">
                    <a:lumMod val="75000"/>
                  </a:schemeClr>
                </a:solidFill>
              </a:rPr>
              <a:t>Bless</a:t>
            </a:r>
          </a:p>
          <a:p>
            <a:r>
              <a:rPr lang="en-US" b="1" dirty="0" smtClean="0">
                <a:solidFill>
                  <a:schemeClr val="accent6">
                    <a:lumMod val="75000"/>
                  </a:schemeClr>
                </a:solidFill>
              </a:rPr>
              <a:t>Thank</a:t>
            </a:r>
          </a:p>
          <a:p>
            <a:r>
              <a:rPr lang="en-US" b="1" dirty="0" smtClean="0">
                <a:solidFill>
                  <a:schemeClr val="accent6">
                    <a:lumMod val="75000"/>
                  </a:schemeClr>
                </a:solidFill>
              </a:rPr>
              <a:t>toast</a:t>
            </a:r>
            <a:endParaRPr lang="en-US" b="1" dirty="0">
              <a:solidFill>
                <a:schemeClr val="accent6">
                  <a:lumMod val="75000"/>
                </a:schemeClr>
              </a:solidFill>
            </a:endParaRPr>
          </a:p>
        </p:txBody>
      </p:sp>
    </p:spTree>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639762"/>
          </a:xfrm>
        </p:spPr>
        <p:txBody>
          <a:bodyPr>
            <a:normAutofit fontScale="90000"/>
          </a:bodyPr>
          <a:lstStyle/>
          <a:p>
            <a:r>
              <a:rPr lang="en-US" sz="4000" b="1" dirty="0" err="1" smtClean="0">
                <a:solidFill>
                  <a:srgbClr val="0070C0"/>
                </a:solidFill>
              </a:rPr>
              <a:t>expositives</a:t>
            </a:r>
            <a:endParaRPr lang="en-US" sz="4000" b="1" dirty="0">
              <a:solidFill>
                <a:srgbClr val="0070C0"/>
              </a:solidFill>
            </a:endParaRPr>
          </a:p>
        </p:txBody>
      </p:sp>
      <p:sp>
        <p:nvSpPr>
          <p:cNvPr id="3" name="عنصر نائب للمحتوى 2"/>
          <p:cNvSpPr>
            <a:spLocks noGrp="1"/>
          </p:cNvSpPr>
          <p:nvPr>
            <p:ph sz="quarter" idx="1"/>
          </p:nvPr>
        </p:nvSpPr>
        <p:spPr>
          <a:xfrm>
            <a:off x="457200" y="1219200"/>
            <a:ext cx="8229600" cy="4906963"/>
          </a:xfrm>
        </p:spPr>
        <p:txBody>
          <a:bodyPr>
            <a:normAutofit fontScale="92500" lnSpcReduction="10000"/>
          </a:bodyPr>
          <a:lstStyle/>
          <a:p>
            <a:pPr algn="just"/>
            <a:r>
              <a:rPr lang="en-US" dirty="0" smtClean="0">
                <a:solidFill>
                  <a:srgbClr val="FF0000"/>
                </a:solidFill>
              </a:rPr>
              <a:t>Speech acts that are used in acts of exposition like defining, elaborating, explaining, and the like. They involve the expounding of view, the conducting of arguments, and the clarifying of usages and of references.</a:t>
            </a:r>
          </a:p>
          <a:p>
            <a:r>
              <a:rPr lang="en-US" dirty="0" smtClean="0"/>
              <a:t>Ex:</a:t>
            </a:r>
          </a:p>
          <a:p>
            <a:r>
              <a:rPr lang="en-US" b="1" dirty="0" smtClean="0">
                <a:solidFill>
                  <a:srgbClr val="0070C0"/>
                </a:solidFill>
              </a:rPr>
              <a:t>State</a:t>
            </a:r>
          </a:p>
          <a:p>
            <a:r>
              <a:rPr lang="en-US" b="1" dirty="0" smtClean="0">
                <a:solidFill>
                  <a:srgbClr val="0070C0"/>
                </a:solidFill>
              </a:rPr>
              <a:t>Deduce</a:t>
            </a:r>
          </a:p>
          <a:p>
            <a:r>
              <a:rPr lang="en-US" b="1" dirty="0" smtClean="0">
                <a:solidFill>
                  <a:srgbClr val="0070C0"/>
                </a:solidFill>
              </a:rPr>
              <a:t>Explain</a:t>
            </a:r>
          </a:p>
          <a:p>
            <a:r>
              <a:rPr lang="en-US" b="1" dirty="0" smtClean="0">
                <a:solidFill>
                  <a:srgbClr val="0070C0"/>
                </a:solidFill>
              </a:rPr>
              <a:t>Define</a:t>
            </a:r>
          </a:p>
          <a:p>
            <a:r>
              <a:rPr lang="en-US" b="1" dirty="0" smtClean="0">
                <a:solidFill>
                  <a:srgbClr val="0070C0"/>
                </a:solidFill>
              </a:rPr>
              <a:t>Illustrate</a:t>
            </a:r>
          </a:p>
          <a:p>
            <a:r>
              <a:rPr lang="en-US" b="1" dirty="0" smtClean="0">
                <a:solidFill>
                  <a:srgbClr val="0070C0"/>
                </a:solidFill>
              </a:rPr>
              <a:t>classify</a:t>
            </a:r>
            <a:endParaRPr lang="en-US" b="1" dirty="0">
              <a:solidFill>
                <a:srgbClr val="0070C0"/>
              </a:solidFill>
            </a:endParaRPr>
          </a:p>
        </p:txBody>
      </p:sp>
    </p:spTree>
  </p:cSld>
  <p:clrMapOvr>
    <a:masterClrMapping/>
  </p:clrMapOvr>
  <p:transition>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A summary </a:t>
            </a:r>
            <a:endParaRPr lang="en-US" dirty="0"/>
          </a:p>
        </p:txBody>
      </p:sp>
      <p:sp>
        <p:nvSpPr>
          <p:cNvPr id="3" name="عنصر نائب للمحتوى 2"/>
          <p:cNvSpPr>
            <a:spLocks noGrp="1"/>
          </p:cNvSpPr>
          <p:nvPr>
            <p:ph sz="quarter" idx="1"/>
          </p:nvPr>
        </p:nvSpPr>
        <p:spPr/>
        <p:txBody>
          <a:bodyPr>
            <a:normAutofit/>
          </a:bodyPr>
          <a:lstStyle/>
          <a:p>
            <a:r>
              <a:rPr lang="en-US" dirty="0" smtClean="0"/>
              <a:t>Austin (1962)  summarizes these five categories by saying:</a:t>
            </a:r>
          </a:p>
          <a:p>
            <a:pPr algn="just"/>
            <a:r>
              <a:rPr lang="en-US" b="1" dirty="0" smtClean="0">
                <a:solidFill>
                  <a:srgbClr val="FF0000"/>
                </a:solidFill>
              </a:rPr>
              <a:t>The </a:t>
            </a:r>
            <a:r>
              <a:rPr lang="en-US" b="1" dirty="0" err="1" smtClean="0">
                <a:solidFill>
                  <a:srgbClr val="FF0000"/>
                </a:solidFill>
              </a:rPr>
              <a:t>verdictive</a:t>
            </a:r>
            <a:r>
              <a:rPr lang="en-US" b="1" dirty="0" smtClean="0">
                <a:solidFill>
                  <a:srgbClr val="FF0000"/>
                </a:solidFill>
              </a:rPr>
              <a:t> is an exercise of judgment, the </a:t>
            </a:r>
            <a:r>
              <a:rPr lang="en-US" b="1" dirty="0" err="1" smtClean="0">
                <a:solidFill>
                  <a:srgbClr val="FF0000"/>
                </a:solidFill>
              </a:rPr>
              <a:t>exercitive</a:t>
            </a:r>
            <a:r>
              <a:rPr lang="en-US" b="1" dirty="0" smtClean="0">
                <a:solidFill>
                  <a:srgbClr val="FF0000"/>
                </a:solidFill>
              </a:rPr>
              <a:t> is an assertion of influence or exercising of power, the </a:t>
            </a:r>
            <a:r>
              <a:rPr lang="en-US" b="1" dirty="0" err="1" smtClean="0">
                <a:solidFill>
                  <a:srgbClr val="FF0000"/>
                </a:solidFill>
              </a:rPr>
              <a:t>commissive</a:t>
            </a:r>
            <a:r>
              <a:rPr lang="en-US" b="1" dirty="0" smtClean="0">
                <a:solidFill>
                  <a:srgbClr val="FF0000"/>
                </a:solidFill>
              </a:rPr>
              <a:t> is an assuming of obligation or declaring of an intention , the </a:t>
            </a:r>
            <a:r>
              <a:rPr lang="en-US" b="1" dirty="0" err="1" smtClean="0">
                <a:solidFill>
                  <a:srgbClr val="FF0000"/>
                </a:solidFill>
              </a:rPr>
              <a:t>behavitives</a:t>
            </a:r>
            <a:r>
              <a:rPr lang="en-US" b="1" dirty="0" smtClean="0">
                <a:solidFill>
                  <a:srgbClr val="FF0000"/>
                </a:solidFill>
              </a:rPr>
              <a:t> is the adopting of an attitude and the </a:t>
            </a:r>
            <a:r>
              <a:rPr lang="en-US" b="1" dirty="0" err="1" smtClean="0">
                <a:solidFill>
                  <a:srgbClr val="FF0000"/>
                </a:solidFill>
              </a:rPr>
              <a:t>expositve</a:t>
            </a:r>
            <a:r>
              <a:rPr lang="en-US" b="1" dirty="0" smtClean="0">
                <a:solidFill>
                  <a:srgbClr val="FF0000"/>
                </a:solidFill>
              </a:rPr>
              <a:t> is the clarifying of reasons, arguments and communications</a:t>
            </a:r>
            <a:r>
              <a:rPr lang="en-US" dirty="0" smtClean="0"/>
              <a:t>.</a:t>
            </a:r>
            <a:endParaRPr lang="en-US" dirty="0"/>
          </a:p>
        </p:txBody>
      </p:sp>
    </p:spTree>
  </p:cSld>
  <p:clrMapOvr>
    <a:masterClrMapping/>
  </p:clrMapOvr>
  <p:transition>
    <p:dissolv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مدني">
  <a:themeElements>
    <a:clrScheme name="مدني">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مدني">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مدني">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51</TotalTime>
  <Words>465</Words>
  <Application>Microsoft Office PowerPoint</Application>
  <PresentationFormat>عرض على الشاشة (3:4)‏</PresentationFormat>
  <Paragraphs>60</Paragraphs>
  <Slides>10</Slides>
  <Notes>0</Notes>
  <HiddenSlides>0</HiddenSlides>
  <MMClips>0</MMClips>
  <ScaleCrop>false</ScaleCrop>
  <HeadingPairs>
    <vt:vector size="4" baseType="variant">
      <vt:variant>
        <vt:lpstr>سمة</vt:lpstr>
      </vt:variant>
      <vt:variant>
        <vt:i4>1</vt:i4>
      </vt:variant>
      <vt:variant>
        <vt:lpstr>عناوين الشرائح</vt:lpstr>
      </vt:variant>
      <vt:variant>
        <vt:i4>10</vt:i4>
      </vt:variant>
    </vt:vector>
  </HeadingPairs>
  <TitlesOfParts>
    <vt:vector size="11" baseType="lpstr">
      <vt:lpstr>مدني</vt:lpstr>
      <vt:lpstr>The broad categories of speech acts</vt:lpstr>
      <vt:lpstr>Speech acts are divided into five categories</vt:lpstr>
      <vt:lpstr>Verdicatives</vt:lpstr>
      <vt:lpstr>exercitives</vt:lpstr>
      <vt:lpstr>The difference between a verdict act and an exercitive act</vt:lpstr>
      <vt:lpstr>commisives</vt:lpstr>
      <vt:lpstr>Behavitives</vt:lpstr>
      <vt:lpstr>expositives</vt:lpstr>
      <vt:lpstr>A summary </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broad categories of speech acts</dc:title>
  <dc:creator>Windows User</dc:creator>
  <cp:lastModifiedBy>Windows User</cp:lastModifiedBy>
  <cp:revision>6</cp:revision>
  <dcterms:created xsi:type="dcterms:W3CDTF">2020-05-06T10:06:01Z</dcterms:created>
  <dcterms:modified xsi:type="dcterms:W3CDTF">2020-05-06T10:57:36Z</dcterms:modified>
</cp:coreProperties>
</file>