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F5047-5C33-424D-B915-17B40AC334B4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24C1-7986-41D7-AC79-35077E1E60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10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224C1-7986-41D7-AC79-35077E1E60C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06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D526-9026-4155-A722-4C99C72D0686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7204-93EE-49E8-84C3-0389D1FA21DF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D336-1B34-4F72-B7E6-69111563B3C5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D526-9026-4155-A722-4C99C72D0686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275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90"/>
            <a:ext cx="7772400" cy="1470025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5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E628-0793-459C-90D7-3842951DA9E6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54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962527"/>
            <a:ext cx="7885113" cy="1362075"/>
          </a:xfrm>
        </p:spPr>
        <p:txBody>
          <a:bodyPr anchor="t"/>
          <a:lstStyle>
            <a:lvl1pPr algn="l">
              <a:defRPr sz="2400" b="0" i="0" cap="all" baseline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3462340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275" baseline="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AC9-D8B3-4183-99BD-D3E5C62CC7DD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462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69B1-BBB9-4600-9389-EC6C822C40C9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619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275" b="0" i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275" b="0" i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FF83-18F5-4614-878F-E12DAD5FD0F5}" type="datetime1">
              <a:rPr lang="fr-FR" smtClean="0"/>
              <a:t>29/04/2020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586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5527-2D88-402C-8AF0-9CD82AA6DA38}" type="datetime1">
              <a:rPr lang="fr-FR" smtClean="0"/>
              <a:t>29/04/2020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20D1-4429-481F-8E0B-BA0A25A77EC5}" type="datetime1">
              <a:rPr lang="fr-FR" smtClean="0"/>
              <a:t>29/04/2020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66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35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3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88E-596C-4B52-88D7-D1C05ABA2925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34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E628-0793-459C-90D7-3842951DA9E6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35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1500" baseline="0">
                <a:solidFill>
                  <a:schemeClr val="tx1">
                    <a:lumMod val="6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2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FFE5-3EBD-47E3-B628-92CD008D3918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763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7204-93EE-49E8-84C3-0389D1FA21DF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933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D336-1B34-4F72-B7E6-69111563B3C5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07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AC9-D8B3-4183-99BD-D3E5C62CC7DD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69B1-BBB9-4600-9389-EC6C822C40C9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FF83-18F5-4614-878F-E12DAD5FD0F5}" type="datetime1">
              <a:rPr lang="fr-FR" smtClean="0"/>
              <a:t>29/04/2020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5527-2D88-402C-8AF0-9CD82AA6DA38}" type="datetime1">
              <a:rPr lang="fr-FR" smtClean="0"/>
              <a:t>29/04/2020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20D1-4429-481F-8E0B-BA0A25A77EC5}" type="datetime1">
              <a:rPr lang="fr-FR" smtClean="0"/>
              <a:t>29/04/2020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88E-596C-4B52-88D7-D1C05ABA2925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FFE5-3EBD-47E3-B628-92CD008D3918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6E0658F-9539-457F-9FAD-95B2E4BB5803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2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strike="noStrike" spc="45" baseline="0">
                <a:solidFill>
                  <a:schemeClr val="tx1"/>
                </a:solidFill>
              </a:defRPr>
            </a:lvl1pPr>
          </a:lstStyle>
          <a:p>
            <a:fld id="{E6E0658F-9539-457F-9FAD-95B2E4BB5803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cap="all" spc="45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2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aseline="0">
                <a:solidFill>
                  <a:schemeClr val="tx1"/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008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2250" kern="1200" cap="all" spc="38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685800" rtl="0" eaLnBrk="1" latinLnBrk="0" hangingPunct="1">
        <a:lnSpc>
          <a:spcPct val="100000"/>
        </a:lnSpc>
        <a:spcBef>
          <a:spcPct val="20000"/>
        </a:spcBef>
        <a:spcAft>
          <a:spcPts val="450"/>
        </a:spcAft>
        <a:buClr>
          <a:schemeClr val="tx2"/>
        </a:buClr>
        <a:buFont typeface="Arial" pitchFamily="34" charset="0"/>
        <a:buChar char="•"/>
        <a:defRPr sz="1275" kern="1200" spc="23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00000"/>
        </a:lnSpc>
        <a:spcBef>
          <a:spcPct val="20000"/>
        </a:spcBef>
        <a:spcAft>
          <a:spcPts val="450"/>
        </a:spcAft>
        <a:buClr>
          <a:schemeClr val="tx2"/>
        </a:buClr>
        <a:buFont typeface="Arial" pitchFamily="34" charset="0"/>
        <a:buChar char="•"/>
        <a:defRPr sz="1275" kern="1200" spc="23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ct val="20000"/>
        </a:spcBef>
        <a:spcAft>
          <a:spcPts val="450"/>
        </a:spcAft>
        <a:buClr>
          <a:schemeClr val="tx2"/>
        </a:buClr>
        <a:buFont typeface="Arial" pitchFamily="34" charset="0"/>
        <a:buChar char="•"/>
        <a:defRPr sz="1275" kern="1200" spc="23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ct val="20000"/>
        </a:spcBef>
        <a:spcAft>
          <a:spcPts val="450"/>
        </a:spcAft>
        <a:buClr>
          <a:schemeClr val="tx2"/>
        </a:buClr>
        <a:buFont typeface="Arial" pitchFamily="34" charset="0"/>
        <a:buChar char="•"/>
        <a:defRPr sz="1275" kern="1200" spc="23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ct val="20000"/>
        </a:spcBef>
        <a:spcAft>
          <a:spcPts val="450"/>
        </a:spcAft>
        <a:buClr>
          <a:schemeClr val="tx2"/>
        </a:buClr>
        <a:buFont typeface="Arial" pitchFamily="34" charset="0"/>
        <a:buChar char="•"/>
        <a:defRPr sz="1275" kern="1200" spc="23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00000"/>
        </a:lnSpc>
        <a:spcBef>
          <a:spcPct val="20000"/>
        </a:spcBef>
        <a:spcAft>
          <a:spcPts val="450"/>
        </a:spcAft>
        <a:buClr>
          <a:schemeClr val="tx2"/>
        </a:buClr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00000"/>
        </a:lnSpc>
        <a:spcBef>
          <a:spcPct val="20000"/>
        </a:spcBef>
        <a:spcAft>
          <a:spcPts val="450"/>
        </a:spcAft>
        <a:buClr>
          <a:schemeClr val="tx2"/>
        </a:buClr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00000"/>
        </a:lnSpc>
        <a:spcBef>
          <a:spcPct val="20000"/>
        </a:spcBef>
        <a:spcAft>
          <a:spcPts val="450"/>
        </a:spcAft>
        <a:buClr>
          <a:schemeClr val="tx2"/>
        </a:buClr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00000"/>
        </a:lnSpc>
        <a:spcBef>
          <a:spcPct val="20000"/>
        </a:spcBef>
        <a:spcAft>
          <a:spcPts val="450"/>
        </a:spcAft>
        <a:buClr>
          <a:schemeClr val="tx2"/>
        </a:buClr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1500" dirty="0"/>
              <a:t>Histoire, Poésie, Analyse…</a:t>
            </a:r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Raid Jabbar HABIB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ar-IQ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XVIIIe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siècle</a:t>
            </a:r>
            <a:br>
              <a:rPr lang="fr-F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76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52"/>
    </mc:Choice>
    <mc:Fallback xmlns="">
      <p:transition spd="slow" advTm="2175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XVIIIe</a:t>
            </a:r>
            <a:r>
              <a:rPr lang="en-US" b="1" dirty="0">
                <a:solidFill>
                  <a:schemeClr val="tx2"/>
                </a:solidFill>
              </a:rPr>
              <a:t> siècle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2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7924800" cy="42672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fr-FR" sz="5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poésie n’est pas le genre de prédilection au XVIIIe siècle</a:t>
            </a:r>
          </a:p>
          <a:p>
            <a:pPr algn="just"/>
            <a:r>
              <a:rPr lang="fr-FR" sz="1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poète le plus souvent évoqué par les colistiers est André CHENIER (le seul qui soit vraiment passé à la postérité).</a:t>
            </a:r>
          </a:p>
          <a:p>
            <a:pPr algn="just"/>
            <a:r>
              <a:rPr lang="fr-FR" sz="1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VOLTAIRE (dont on oublie souvent qu’il est un auteur polygraphe) a écrit de la poésie (qui présente un certain intérêt dans l’étude des Lumières), des épîtres et des tragédies en vers (mais ce ne sont pas des poèmes).</a:t>
            </a:r>
          </a:p>
          <a:p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485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518"/>
    </mc:Choice>
    <mc:Fallback xmlns="">
      <p:transition spd="slow" advTm="21551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cap="none" spc="3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DIFFICULTÉ-ACADÉMISME</a:t>
            </a:r>
            <a:endParaRPr lang="fr-FR" cap="none" dirty="0">
              <a:solidFill>
                <a:schemeClr val="tx2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3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fr-FR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difficulté de la poésie du XVIIIe siècle tient surtout au fait de son académisme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fr-F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mieux comprendre la poésie du XVIIIe siècle, il faut peut-être remonter au siècle précédent</a:t>
            </a:r>
          </a:p>
        </p:txBody>
      </p:sp>
    </p:spTree>
    <p:extLst>
      <p:ext uri="{BB962C8B-B14F-4D97-AF65-F5344CB8AC3E}">
        <p14:creationId xmlns:p14="http://schemas.microsoft.com/office/powerpoint/2010/main" val="74603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589"/>
    </mc:Choice>
    <mc:Fallback xmlns="">
      <p:transition spd="slow" advTm="12458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VOLTAIRE : 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POÈME SUR LE DÉSASTRE DE LISBONNE</a:t>
            </a: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- 1756 (EXTRAITS)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4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malheureux mortels ! ô terre déplorable !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de tous les mortels assemblage effroyable !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D’inutiles douleurs éternel entretien :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Philosophes trompés qui criez, « Tout est bien »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Accourez, contemplez ces ruines affreuses,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 débris, ces lambeaux, ces cendres malheureuses,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 femmes, ces enfants l’un sur l’autre entassés,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 ces marbres rompus ces membres dispersés ;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 mille infortunés que la terre dévore,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Qui, sanglants, déchirés, et palpitants encore,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624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1094"/>
    </mc:Choice>
    <mc:Fallback xmlns="">
      <p:transition spd="slow" advTm="42109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pPr algn="ctr"/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POÈME SUR LE DÉSASTRE DE LISBONNE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5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Enterrés sous leurs toits, terminent sans secours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l’horreur du tourment leurs lamentables jours !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 cris demi-formés de leurs voix expirantes,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spectacle effrayant de leurs cendres fumantes,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Direz-vous : « C’est l’effet des éternelles lois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d’un Dieu libre et bon nécessitent le choix ? »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Direz-vous, en voyant cet amas de victimes :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Dieu s’est vengé, leur mort est le prix de leurs crimes ? »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 crime, quelle faute ont commis ces enfants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le sein maternel écrasés et sanglants ?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106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858"/>
    </mc:Choice>
    <mc:Fallback xmlns="">
      <p:transition spd="slow" advTm="16785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POÈME SUR LE DÉSASTRE DE LISBONNE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6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 est bien, dites-vous, et tout est nécessaire.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Quoi ! l’univers entier, sans ce gouffre infernal,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Sans  engloutir Lisbonne, </a:t>
            </a:r>
            <a:r>
              <a:rPr lang="fr-FR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eût-il</a:t>
            </a: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été plus mal ? </a:t>
            </a:r>
          </a:p>
          <a:p>
            <a:pPr marL="0" indent="0">
              <a:buNone/>
            </a:pPr>
            <a:r>
              <a:rPr lang="fr-FR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Etes-vous</a:t>
            </a: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assurés que la cause éternelle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fait tout, qui sait tout,  qui créa tout pour elle,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pouvait nous jeter dans ces tristes climats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Sans former des volcans allumés sous nos pas !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Borneriez-vous ainsi la suprême puissance ?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 défendriez–vous d’exercer sa clémence ?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L’éternel artisan n’</a:t>
            </a:r>
            <a:r>
              <a:rPr lang="fr-FR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a-t-il</a:t>
            </a: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 dans ses mains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776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496"/>
    </mc:Choice>
    <mc:Fallback xmlns="">
      <p:transition spd="slow" advTm="10449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44562"/>
          </a:xfrm>
        </p:spPr>
        <p:txBody>
          <a:bodyPr/>
          <a:lstStyle/>
          <a:p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POÈME SUR LE DÉSASTRE DE LISBONNE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7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moyens infinis tout prêts pour ses desseins ?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 comment concevoir un Dieu, la bonté même,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prodigua ses biens à ses enfants qu’il aime,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qui versa sur eux les maux à pleines mains ?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 œil peut pénétrer dans ses profonds desseins :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l’être tout parfait le mal ne pouvait naître ;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ne vient  point d’autrui, puisque Dieu seul est maître :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existe pourtant. O tristes vérités !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mélange étonnant de contrariétés !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796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004"/>
    </mc:Choice>
    <mc:Fallback xmlns="">
      <p:transition spd="slow" advTm="16500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POÈME SUR LE DÉSASTRE DE LISBONNE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8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Quelque parti qu’on prenne, on doit frémir, sans doute.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n’est rien qu’on connaisse, et rien qu’on ne redoute.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nature est muette, on l’interroge en vain ;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 besoin d’un Dieu qui parle au genre humain.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n’appartient qu’à lui d’expliquer son ouvrage,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consoler le faible, et d’éclairer le sage.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L’homme, au doute, à l’erreur, abandonné sans lui,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Cherche en vain des roseaux qui lui servent d’appui.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Leibniz ne m’apprend point par quels nœuds invisibles,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le mieux ordonné des univers possibles,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776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223"/>
    </mc:Choice>
    <mc:Fallback xmlns="">
      <p:transition spd="slow" advTm="13322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POÈME SUR LE DÉSASTRE DE LISBONNE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9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désordre éternel, un chaos de malheurs,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Mêle à nos vains plaisirs de réelles douleurs,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 pourquoi l’innocent, ainsi que le coupable,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Subit également ce mal inévitable.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651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923"/>
    </mc:Choice>
    <mc:Fallback xmlns="">
      <p:transition spd="slow" advTm="51923"/>
    </mc:Fallback>
  </mc:AlternateContent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1159</TotalTime>
  <Words>675</Words>
  <Application>Microsoft Office PowerPoint</Application>
  <PresentationFormat>Affichage à l'écran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أفق</vt:lpstr>
      <vt:lpstr>1_أفق</vt:lpstr>
      <vt:lpstr>Le XVIIIe siècle </vt:lpstr>
      <vt:lpstr>XVIIIe siècle</vt:lpstr>
      <vt:lpstr>DIFFICULTÉ-ACADÉMISME</vt:lpstr>
      <vt:lpstr>VOLTAIRE : POÈME SUR LE DÉSASTRE DE LISBONNE - 1756 (EXTRAITS)</vt:lpstr>
      <vt:lpstr>POÈME SUR LE DÉSASTRE DE LISBONNE</vt:lpstr>
      <vt:lpstr>POÈME SUR LE DÉSASTRE DE LISBONNE</vt:lpstr>
      <vt:lpstr>POÈME SUR LE DÉSASTRE DE LISBONNE</vt:lpstr>
      <vt:lpstr>POÈME SUR LE DÉSASTRE DE LISBONNE</vt:lpstr>
      <vt:lpstr>POÈME SUR LE DÉSASTRE DE LISBONNE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poesie renaissante</dc:title>
  <dc:creator>DR.Ahmed Saker 2O11</dc:creator>
  <cp:lastModifiedBy>Raid Jabbar HABIB</cp:lastModifiedBy>
  <cp:revision>52</cp:revision>
  <dcterms:created xsi:type="dcterms:W3CDTF">2020-04-03T22:32:51Z</dcterms:created>
  <dcterms:modified xsi:type="dcterms:W3CDTF">2020-04-29T15:23:09Z</dcterms:modified>
</cp:coreProperties>
</file>