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9"/>
  </p:notes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F5047-5C33-424D-B915-17B40AC334B4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24C1-7986-41D7-AC79-35077E1E60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0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526-9026-4155-A722-4C99C72D0686}" type="datetime1">
              <a:rPr lang="fr-FR" smtClean="0"/>
              <a:t>28/04/2020</a:t>
            </a:fld>
            <a:endParaRPr lang="fr-FR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7204-93EE-49E8-84C3-0389D1FA21DF}" type="datetime1">
              <a:rPr lang="fr-FR" smtClean="0"/>
              <a:t>28/04/2020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D336-1B34-4F72-B7E6-69111563B3C5}" type="datetime1">
              <a:rPr lang="fr-FR" smtClean="0"/>
              <a:t>28/04/2020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628-0793-459C-90D7-3842951DA9E6}" type="datetime1">
              <a:rPr lang="fr-FR" smtClean="0"/>
              <a:t>28/04/2020</a:t>
            </a:fld>
            <a:endParaRPr lang="fr-FR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AC9-D8B3-4183-99BD-D3E5C62CC7DD}" type="datetime1">
              <a:rPr lang="fr-FR" smtClean="0"/>
              <a:t>28/04/2020</a:t>
            </a:fld>
            <a:endParaRPr lang="fr-FR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C369B1-BBB9-4600-9389-EC6C822C40C9}" type="datetime1">
              <a:rPr lang="fr-FR" smtClean="0"/>
              <a:t>28/04/2020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FF83-18F5-4614-878F-E12DAD5FD0F5}" type="datetime1">
              <a:rPr lang="fr-FR" smtClean="0"/>
              <a:t>28/04/2020</a:t>
            </a:fld>
            <a:endParaRPr lang="fr-FR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5527-2D88-402C-8AF0-9CD82AA6DA38}" type="datetime1">
              <a:rPr lang="fr-FR" smtClean="0"/>
              <a:t>28/04/2020</a:t>
            </a:fld>
            <a:endParaRPr lang="fr-FR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20D1-4429-481F-8E0B-BA0A25A77EC5}" type="datetime1">
              <a:rPr lang="fr-FR" smtClean="0"/>
              <a:t>28/04/2020</a:t>
            </a:fld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88E-596C-4B52-88D7-D1C05ABA2925}" type="datetime1">
              <a:rPr lang="fr-FR" smtClean="0"/>
              <a:t>28/04/2020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ED1FFE5-3EBD-47E3-B628-92CD008D3918}" type="datetime1">
              <a:rPr lang="fr-FR" smtClean="0"/>
              <a:t>28/04/2020</a:t>
            </a:fld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6E0658F-9539-457F-9FAD-95B2E4BB5803}" type="datetime1">
              <a:rPr lang="fr-FR" smtClean="0"/>
              <a:t>28/04/2020</a:t>
            </a:fld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D30364-4512-4611-A875-D108CBDC46C2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71800"/>
          </a:xfrm>
        </p:spPr>
        <p:txBody>
          <a:bodyPr>
            <a:normAutofit/>
          </a:bodyPr>
          <a:lstStyle/>
          <a:p>
            <a:r>
              <a:rPr lang="fr-FR" sz="2400" cap="none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HISTOIRE, POÉSIE, ANALYSE…</a:t>
            </a: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sz="2400" b="1" cap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ROMANTISME</a:t>
            </a:r>
            <a:b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2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883"/>
    </mc:Choice>
    <mc:Fallback xmlns="">
      <p:transition spd="slow" advTm="2788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10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Quand la feuille des bois tombe dans la prairie,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Le vent du soir s'élève et l'arrache aux vallons;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Et moi, je suis semblable à la feuille flétrie :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Emportez-moi comme elle, orageux aquilons !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548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03"/>
    </mc:Choice>
    <mc:Fallback xmlns="">
      <p:transition spd="slow" advTm="5550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VICTOR HUGO</a:t>
            </a:r>
            <a:br>
              <a:rPr lang="fr-F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(1802-1885)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11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Victor Hugo est né le 26 Février 1802 à Besançon en France.</a:t>
            </a:r>
          </a:p>
          <a:p>
            <a:pPr algn="just"/>
            <a:endParaRPr lang="fr-FR" b="1" dirty="0">
              <a:solidFill>
                <a:srgbClr val="FF0000"/>
              </a:solidFill>
            </a:endParaRPr>
          </a:p>
          <a:p>
            <a:pPr algn="just"/>
            <a:r>
              <a:rPr lang="fr-FR" b="1" dirty="0">
                <a:solidFill>
                  <a:srgbClr val="7030A0"/>
                </a:solidFill>
              </a:rPr>
              <a:t>Poète, romancier et dramaturge, Victor Hugo est sans conteste l'un des géants de la littérature française.</a:t>
            </a:r>
          </a:p>
          <a:p>
            <a:pPr algn="just"/>
            <a:endParaRPr lang="fr-FR" b="1" dirty="0">
              <a:solidFill>
                <a:srgbClr val="7030A0"/>
              </a:solidFill>
            </a:endParaRPr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Les romans les plus connus de Victor Hugo sont "Notre-Dame de Paris" (1831) et "Les Misérables" (1862).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677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56"/>
    </mc:Choice>
    <mc:Fallback xmlns="">
      <p:transition spd="slow" advTm="6415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FONCTION DU POÈTE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Dieu le veut, dans les temps contraires,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Chacun travaille et chacun sert.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Malheur à qui dit à ses frères :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Je retourne dans le désert !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Malheur à qui prend ses sandales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Quand les haines et les scandales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Tourmentent le peuple agité !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Honte au penseur qui se mutile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Et s'en va, chanteur inutile,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7030A0"/>
                </a:solidFill>
              </a:rPr>
              <a:t>Par la porte de la cité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64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871"/>
    </mc:Choice>
    <mc:Fallback xmlns="">
      <p:transition spd="slow" advTm="16687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FONCTION DU POÈTE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 poète en des jours impies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Vient préparer des jours meilleurs.</a:t>
            </a:r>
          </a:p>
          <a:p>
            <a:pPr marL="0" indent="0">
              <a:buNone/>
            </a:pPr>
            <a:r>
              <a:rPr lang="fr-FR" b="1" dirty="0" err="1">
                <a:solidFill>
                  <a:srgbClr val="7030A0"/>
                </a:solidFill>
              </a:rPr>
              <a:t>ll</a:t>
            </a:r>
            <a:r>
              <a:rPr lang="fr-FR" b="1" dirty="0">
                <a:solidFill>
                  <a:srgbClr val="7030A0"/>
                </a:solidFill>
              </a:rPr>
              <a:t> est l'homme des utopies,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Les pieds ici, les yeux ailleurs.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C'est lui qui sur toutes les têtes,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En tout temps, pareil aux prophètes,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Dans sa main, où tout peut tenir,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Doit, qu'on l'insulte ou qu'on le loue,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Comme une torche qu'il secoue,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Faire flamboyer l'avenir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15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192"/>
    </mc:Choice>
    <mc:Fallback xmlns="">
      <p:transition spd="slow" advTm="69192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FONCTION DU POÈTE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voit, quand les peuples végètent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Ses rêves, toujours pleins d'amour,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Sont faits des ombres que lui jettent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Les choses qui seront un jour.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On le raille. Qu'importe ! il pense.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Plus d'une âme inscrit en silence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Ce que la foule n'entend pas.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plaint ses contempteurs frivoles ;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Et maint faux sage à ses paroles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Rit tout haut et songe tout bas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79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827"/>
    </mc:Choice>
    <mc:Fallback xmlns="">
      <p:transition spd="slow" advTm="91827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Peuples ! écoutez le poète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Écoutez le rêveur sacré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Dans votre nuit, sans lui complète,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Lui seul a le front éclairé.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Des temps futurs perçant les ombres,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Lui seul distingue en leurs flancs sombres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Le germe qui n'est pas éclos.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Homme, il est doux comme une femme.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Dieu parle à voix basse à son âme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Comme aux forêts et comme aux flots.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182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230"/>
    </mc:Choice>
    <mc:Fallback xmlns="">
      <p:transition spd="slow" advTm="7923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C'est lui qui, malgré les épines,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L'envie et la dérision,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Marche, courbé dans vos ruines,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Ramassant la tradition.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De la tradition féconde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Sort tout ce qui couvre le monde,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Tout ce que le ciel peut bénir.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Toute idée, humaine ou divine,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Qui prend le passé pour racine,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A pour feuillage l'avenir.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16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459"/>
    </mc:Choice>
    <mc:Fallback xmlns="">
      <p:transition spd="slow" advTm="6845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17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rayonne ! il jette sa flamme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Sur l'éternelle vérité !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la fait resplendir pour l'âme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D'une merveilleuse clarté.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Il inonde de sa lumière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Ville et désert, Louvre et chaumière,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Et les plaines et les hauteurs ;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A tous d'en haut il la dévoile ;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Car la poésie est l'étoile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Qui mène à Dieu rois et pasteurs !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665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432"/>
    </mc:Choice>
    <mc:Fallback xmlns="">
      <p:transition spd="slow" advTm="1114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LE ROMANTISME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b="1" dirty="0">
                <a:solidFill>
                  <a:srgbClr val="002060"/>
                </a:solidFill>
              </a:rPr>
              <a:t>Contre le rationalisme des Lumières, le romantisme privilégie, dès la fin du XVIIIe siècle, l’expression de la sensibilité</a:t>
            </a:r>
          </a:p>
          <a:p>
            <a:pPr algn="just"/>
            <a:endParaRPr lang="fr-FR" b="1" dirty="0"/>
          </a:p>
          <a:p>
            <a:pPr algn="just"/>
            <a:r>
              <a:rPr lang="fr-FR" b="1" dirty="0"/>
              <a:t>D’abord européen, notamment anglais et allemand, le mouvement se développe en France entre 1820 et 1850.</a:t>
            </a:r>
          </a:p>
          <a:p>
            <a:pPr algn="just"/>
            <a:endParaRPr lang="fr-FR" b="1" dirty="0"/>
          </a:p>
          <a:p>
            <a:pPr algn="just"/>
            <a:r>
              <a:rPr lang="fr-FR" b="1" dirty="0">
                <a:solidFill>
                  <a:srgbClr val="002060"/>
                </a:solidFill>
              </a:rPr>
              <a:t>Les romantiques évoluent du conservatisme au libéralisme</a:t>
            </a:r>
          </a:p>
        </p:txBody>
      </p:sp>
    </p:spTree>
    <p:extLst>
      <p:ext uri="{BB962C8B-B14F-4D97-AF65-F5344CB8AC3E}">
        <p14:creationId xmlns:p14="http://schemas.microsoft.com/office/powerpoint/2010/main" val="322479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767"/>
    </mc:Choice>
    <mc:Fallback xmlns="">
      <p:transition spd="slow" advTm="32076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ALPHONSE DE LAMARTINE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b="1" dirty="0">
                <a:solidFill>
                  <a:srgbClr val="002060"/>
                </a:solidFill>
              </a:rPr>
              <a:t>Né à Mâcon en 1790. Après une enfance passée à Milly, Lamartine voyage en Italie, puis se met au service de Louis XVIII. C'est à cette époque qu'il commence à composer de la poésie.</a:t>
            </a:r>
          </a:p>
          <a:p>
            <a:pPr algn="just"/>
            <a:r>
              <a:rPr lang="fr-FR" b="1" dirty="0"/>
              <a:t>Son premier ouvrage, Les Méditations poétiques, publié en 1820, reçoit un succès retentissant</a:t>
            </a:r>
          </a:p>
          <a:p>
            <a:pPr algn="just"/>
            <a:r>
              <a:rPr lang="fr-FR" b="1" dirty="0">
                <a:solidFill>
                  <a:srgbClr val="002060"/>
                </a:solidFill>
              </a:rPr>
              <a:t>Il n'est pas exagéré d'affirmer que ce livre est le premier recueil romantique de la littérature française.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76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76"/>
    </mc:Choice>
    <mc:Fallback xmlns="">
      <p:transition spd="slow" advTm="5947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L'ISOLEMENT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Souvent sur la montagne, à l'ombre du vieux chêne,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Au coucher du soleil, tristement je m'assieds;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promène au hasard mes regards sur la plaine,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Dont le tableau changeant se déroule à mes pieds.</a:t>
            </a:r>
          </a:p>
          <a:p>
            <a:pPr marL="0" indent="0">
              <a:buNone/>
            </a:pPr>
            <a:endParaRPr lang="fr-FR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Ici gronde le fleuve aux vagues écumantes,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Il serpente, et s'enfonce en un lointain obscur;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Là le lac immobile étend ses eaux dormantes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Où l'étoile du soir se lève dans l'azur.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05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434"/>
    </mc:Choice>
    <mc:Fallback xmlns="">
      <p:transition spd="slow" advTm="12243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7030A0"/>
                </a:solidFill>
              </a:rPr>
              <a:t>L'ISOLEMENT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Au sommet de ces monts couronnés de bois sombres,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Le crépuscule </a:t>
            </a:r>
            <a:r>
              <a:rPr lang="fr-FR" sz="2600" b="1" dirty="0" err="1">
                <a:solidFill>
                  <a:srgbClr val="FF0000"/>
                </a:solidFill>
              </a:rPr>
              <a:t>encor</a:t>
            </a:r>
            <a:r>
              <a:rPr lang="fr-FR" sz="2600" b="1" dirty="0">
                <a:solidFill>
                  <a:srgbClr val="FF0000"/>
                </a:solidFill>
              </a:rPr>
              <a:t> jette un dernier rayon,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Et le char vaporeux de la reine des ombres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Monte, et blanchit déjà les bords de l'horizon.</a:t>
            </a:r>
          </a:p>
          <a:p>
            <a:pPr marL="0" indent="0">
              <a:buNone/>
            </a:pPr>
            <a:endParaRPr lang="fr-FR" sz="26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Cependant, s'élançant de la flèche gothique,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Un son religieux se répand dans les airs,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Le voyageur s'arrête, et la cloche rustique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Aux derniers bruits du jour mêle de saints concerts.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593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75"/>
    </mc:Choice>
    <mc:Fallback xmlns="">
      <p:transition spd="slow" advTm="5877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Mais à ces doux tableaux mon âme indifférente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N'éprouve devant eux ni charme, ni transports,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contemple la terre, ainsi qu'une ombre errante :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Le soleil des vivants n'échauffe plus les morts.</a:t>
            </a:r>
          </a:p>
          <a:p>
            <a:pPr marL="0" indent="0">
              <a:buNone/>
            </a:pPr>
            <a:endParaRPr lang="fr-FR" sz="26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De colline en colline en vain portant ma vue,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Du sud à l'aquilon, de l'aurore au couchant,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Je parcours tous les points de l'immense étendue,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Et je dis : Nulle part le bonheur ne m'attend.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943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275"/>
    </mc:Choice>
    <mc:Fallback xmlns="">
      <p:transition spd="slow" advTm="8927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7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Que me font ces vallons, ces palais, ces chaumières,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Vains objets dont pour moi le charme est envolé;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Fleuves, rochers, forêts, solitudes si chères,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Un seul être vous manque, et tout est dépeuplé.</a:t>
            </a:r>
          </a:p>
          <a:p>
            <a:pPr marL="0" indent="0">
              <a:buNone/>
            </a:pPr>
            <a:endParaRPr lang="fr-FR" sz="26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Que le tour du soleil ou commence ou s'achève,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D'un œil indifférent je le suis dans son cours;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En un ciel sombre ou pur qu'il se couche ou se lève,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Qu'importe le soleil ? je n'attends rien des jours.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816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605"/>
    </mc:Choice>
    <mc:Fallback xmlns="">
      <p:transition spd="slow" advTm="11660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8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Quand je pourrais le suivre en sa vaste carrière,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Mes yeux verraient partout le vide et les déserts;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ne désire rien de tout ce qu'il éclaire,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</a:rPr>
              <a:t>Je ne demande rien à l'immense univers.</a:t>
            </a:r>
          </a:p>
          <a:p>
            <a:pPr marL="0" indent="0">
              <a:buNone/>
            </a:pPr>
            <a:endParaRPr lang="fr-FR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Mais peut-être au-delà des bornes de sa sphère,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Lieux où le vrai soleil éclaire d'autres cieux,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Si je pouvais laisser ma dépouille à la terre,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7030A0"/>
                </a:solidFill>
              </a:rPr>
              <a:t>Ce que j'ai tant rêvé paraîtrait à mes yeux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4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187"/>
    </mc:Choice>
    <mc:Fallback xmlns="">
      <p:transition spd="slow" advTm="7318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9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Là, je m'enivrerais à la source où j'aspire,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Là, je retrouverais et l'espoir et l'amour,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Et ce bien idéal que toute âme désire,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Et qui n'a pas de nom au terrestre séjour !</a:t>
            </a:r>
          </a:p>
          <a:p>
            <a:pPr marL="0" indent="0">
              <a:buNone/>
            </a:pPr>
            <a:endParaRPr lang="fr-FR" sz="24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Que ne puis-je, porté sur le char de l'aurore,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Vague objet de mes vœux, m'élancer jusqu'à toi,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Sur la terre d'exil pourquoi resté-je encore ?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7030A0"/>
                </a:solidFill>
              </a:rPr>
              <a:t>Il n'est rien de commun entre la terre et moi.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2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507"/>
    </mc:Choice>
    <mc:Fallback xmlns="">
      <p:transition spd="slow" advTm="84507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1173</TotalTime>
  <Words>1155</Words>
  <Application>Microsoft Office PowerPoint</Application>
  <PresentationFormat>Affichage à l'écran (4:3)</PresentationFormat>
  <Paragraphs>178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Calibri</vt:lpstr>
      <vt:lpstr>Georgia</vt:lpstr>
      <vt:lpstr>Times New Roman</vt:lpstr>
      <vt:lpstr>Wingdings</vt:lpstr>
      <vt:lpstr>Wingdings 2</vt:lpstr>
      <vt:lpstr>مدني</vt:lpstr>
      <vt:lpstr>LE ROMANTISME </vt:lpstr>
      <vt:lpstr>LE ROMANTISME</vt:lpstr>
      <vt:lpstr>ALPHONSE DE LAMARTINE</vt:lpstr>
      <vt:lpstr>L'ISOLEMENT</vt:lpstr>
      <vt:lpstr>L'ISOLEMENT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VICTOR HUGO (1802-1885)</vt:lpstr>
      <vt:lpstr>LA FONCTION DU POÈTE</vt:lpstr>
      <vt:lpstr>LA FONCTION DU POÈTE</vt:lpstr>
      <vt:lpstr>LA FONCTION DU POÈTE</vt:lpstr>
      <vt:lpstr>Présentation PowerPoint</vt:lpstr>
      <vt:lpstr>Présentation PowerPoint</vt:lpstr>
      <vt:lpstr>Présentation PowerPoint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poesie renaissante</dc:title>
  <dc:creator>DR.Ahmed Saker 2O11</dc:creator>
  <cp:lastModifiedBy>Raid Jabbar HABIB</cp:lastModifiedBy>
  <cp:revision>51</cp:revision>
  <dcterms:created xsi:type="dcterms:W3CDTF">2020-04-03T22:32:51Z</dcterms:created>
  <dcterms:modified xsi:type="dcterms:W3CDTF">2020-04-28T12:43:24Z</dcterms:modified>
</cp:coreProperties>
</file>