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1"/>
  </p:notes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5F5047-5C33-424D-B915-17B40AC334B4}" type="datetimeFigureOut">
              <a:rPr lang="fr-FR" smtClean="0"/>
              <a:t>28/04/2020</a:t>
            </a:fld>
            <a:endParaRPr lang="fr-FR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fr-F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224C1-7986-41D7-AC79-35077E1E60C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108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DD526-9026-4155-A722-4C99C72D0686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97204-93EE-49E8-84C3-0389D1FA21DF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7D336-1B34-4F72-B7E6-69111563B3C5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3E628-0793-459C-90D7-3842951DA9E6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F8AC9-D8B3-4183-99BD-D3E5C62CC7DD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369B1-BBB9-4600-9389-EC6C822C40C9}" type="datetime1">
              <a:rPr lang="fr-FR" smtClean="0"/>
              <a:t>28/04/2020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1FF83-18F5-4614-878F-E12DAD5FD0F5}" type="datetime1">
              <a:rPr lang="fr-FR" smtClean="0"/>
              <a:t>28/04/2020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5527-2D88-402C-8AF0-9CD82AA6DA38}" type="datetime1">
              <a:rPr lang="fr-FR" smtClean="0"/>
              <a:t>28/04/2020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320D1-4429-481F-8E0B-BA0A25A77EC5}" type="datetime1">
              <a:rPr lang="fr-FR" smtClean="0"/>
              <a:t>28/04/2020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B88E-596C-4B52-88D7-D1C05ABA2925}" type="datetime1">
              <a:rPr lang="fr-FR" smtClean="0"/>
              <a:t>28/04/2020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FFE5-3EBD-47E3-B628-92CD008D3918}" type="datetime1">
              <a:rPr lang="fr-FR" smtClean="0"/>
              <a:t>28/04/2020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E6E0658F-9539-457F-9FAD-95B2E4BB5803}" type="datetime1">
              <a:rPr lang="fr-FR" smtClean="0"/>
              <a:t>28/04/2020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r>
              <a:rPr lang="fr-FR"/>
              <a:t>RJH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6D30364-4512-4611-A875-D108CBDC46C2}" type="slidenum">
              <a:rPr lang="fr-FR" smtClean="0"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2000" dirty="0"/>
              <a:t>Histoire, Poésie, Analyse…</a:t>
            </a:r>
            <a:endParaRPr lang="fr-FR" dirty="0"/>
          </a:p>
          <a:p>
            <a:pPr algn="l"/>
            <a:endParaRPr lang="fr-FR" dirty="0"/>
          </a:p>
          <a:p>
            <a:pPr algn="l"/>
            <a:r>
              <a:rPr lang="fr-F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Raid Jabbar HABIB</a:t>
            </a:r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</a:t>
            </a:r>
            <a:r>
              <a:rPr lang="ar-IQ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XVIIIe</a:t>
            </a:r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siècle</a:t>
            </a:r>
            <a:br>
              <a:rPr lang="fr-FR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32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135"/>
    </mc:Choice>
    <mc:Fallback xmlns="">
      <p:transition spd="slow" advTm="1913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92162"/>
          </a:xfrm>
        </p:spPr>
        <p:txBody>
          <a:bodyPr/>
          <a:lstStyle/>
          <a:p>
            <a:pPr algn="ctr"/>
            <a:r>
              <a:rPr lang="en-US" b="1" dirty="0" err="1">
                <a:solidFill>
                  <a:schemeClr val="tx2"/>
                </a:solidFill>
              </a:rPr>
              <a:t>XVIIIe</a:t>
            </a:r>
            <a:r>
              <a:rPr lang="en-US" b="1" dirty="0">
                <a:solidFill>
                  <a:schemeClr val="tx2"/>
                </a:solidFill>
              </a:rPr>
              <a:t> siècle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2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447800"/>
            <a:ext cx="7924800" cy="4267200"/>
          </a:xfrm>
        </p:spPr>
        <p:txBody>
          <a:bodyPr>
            <a:normAutofit fontScale="25000" lnSpcReduction="20000"/>
          </a:bodyPr>
          <a:lstStyle/>
          <a:p>
            <a:pPr algn="just"/>
            <a:endParaRPr lang="fr-FR" sz="59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11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poésie n’est pas le genre de prédilection au XVIIIe siècle</a:t>
            </a:r>
          </a:p>
          <a:p>
            <a:pPr algn="just"/>
            <a:r>
              <a:rPr lang="fr-FR" sz="11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poète le plus souvent évoqué par les colistiers est André CHENIER (le seul qui soit vraiment passé à la postérité).</a:t>
            </a:r>
          </a:p>
          <a:p>
            <a:pPr algn="just"/>
            <a:r>
              <a:rPr lang="fr-FR" sz="11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VOLTAIRE (dont on oublie souvent qu’il est un auteur polygraphe) a écrit de la poésie (qui présente un certain intérêt dans l’étude des Lumières), des épîtres et des tragédies en vers (mais ce ne sont pas des poèmes).</a:t>
            </a:r>
          </a:p>
          <a:p>
            <a:endParaRPr lang="en-US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485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5518"/>
    </mc:Choice>
    <mc:Fallback xmlns="">
      <p:transition spd="slow" advTm="21551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2800" b="1" cap="none" spc="30" dirty="0">
                <a:solidFill>
                  <a:schemeClr val="tx2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DIFFICULTÉ-ACADÉMISME</a:t>
            </a:r>
            <a:endParaRPr lang="fr-FR" cap="none" dirty="0">
              <a:solidFill>
                <a:schemeClr val="tx2"/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3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fr-FR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difficulté de la poésie du XVIIIe siècle tient surtout au fait de son académisme</a:t>
            </a:r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fr-FR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pour mieux comprendre la poésie du XVIIIe siècle, il faut peut-être remonter au siècle précédent</a:t>
            </a:r>
          </a:p>
        </p:txBody>
      </p:sp>
    </p:spTree>
    <p:extLst>
      <p:ext uri="{BB962C8B-B14F-4D97-AF65-F5344CB8AC3E}">
        <p14:creationId xmlns:p14="http://schemas.microsoft.com/office/powerpoint/2010/main" val="74603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4589"/>
    </mc:Choice>
    <mc:Fallback xmlns="">
      <p:transition spd="slow" advTm="12458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VOLTAIRE : </a:t>
            </a:r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8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- 1756 (EXTRAITS)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4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648200"/>
          </a:xfrm>
        </p:spPr>
        <p:txBody>
          <a:bodyPr/>
          <a:lstStyle/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malheureux mortels ! ô terre déplorable !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de tous les mortels assemblage effroyable !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D’inutiles douleurs éternel entretien :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Philosophes trompés qui criez, « Tout est bien »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Accourez, contemplez ces ruines affreuses,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 débris, ces lambeaux, ces cendres malheureuses,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 femmes, ces enfants l’un sur l’autre entassés,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Sous ces marbres rompus ces membres dispersés ;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 mille infortunés que la terre dévore,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Qui, sanglants, déchirés, et palpitants encore,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24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21094"/>
    </mc:Choice>
    <mc:Fallback xmlns="">
      <p:transition spd="slow" advTm="42109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68362"/>
          </a:xfrm>
        </p:spPr>
        <p:txBody>
          <a:bodyPr/>
          <a:lstStyle/>
          <a:p>
            <a:pPr algn="ctr"/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5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143000"/>
            <a:ext cx="7924800" cy="4876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Enterrés sous leurs toits, terminent sans secours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l’horreur du tourment leurs lamentables jours !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Aux cris demi-formés de leurs voix expirantes,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 spectacle effrayant de leurs cendres fumantes,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Direz-vous : « C’est l’effet des éternelles lois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d’un Dieu libre et bon nécessitent le choix ? »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Direz-vous, en voyant cet amas de victimes :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Dieu s’est vengé, leur mort est le prix de leurs crimes ? »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Quel crime, quelle faute ont commis ces enfants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le sein maternel écrasés et sanglants ? </a:t>
            </a:r>
          </a:p>
          <a:p>
            <a:pPr marL="0" indent="0">
              <a:buNone/>
            </a:pPr>
            <a:r>
              <a:rPr lang="fr-FR" sz="3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(…)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1066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858"/>
    </mc:Choice>
    <mc:Fallback xmlns="">
      <p:transition spd="slow" advTm="167858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868362"/>
          </a:xfrm>
        </p:spPr>
        <p:txBody>
          <a:bodyPr/>
          <a:lstStyle/>
          <a:p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6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7924800" cy="4876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Tout est bien, dites-vous, et tout est nécessaire.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Quoi ! l’univers entier, sans ce gouffre infernal,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  engloutir Lisbonne, </a:t>
            </a:r>
            <a:r>
              <a:rPr lang="fr-FR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eût-il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été plus mal ? </a:t>
            </a:r>
          </a:p>
          <a:p>
            <a:pPr marL="0" indent="0">
              <a:buNone/>
            </a:pPr>
            <a:r>
              <a:rPr lang="fr-FR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Etes-vous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assurés que la cause éternelle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fait tout, qui sait tout,  qui créa tout pour elle,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pouvait nous jeter dans ces tristes climats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 former des volcans allumés sous nos pas !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Borneriez-vous ainsi la suprême puissance ?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Lui défendriez–vous d’exercer sa clémence ?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L’éternel artisan n’</a:t>
            </a:r>
            <a:r>
              <a:rPr lang="fr-FR" sz="28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a-t-il</a:t>
            </a: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pas dans ses mains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7766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4496"/>
    </mc:Choice>
    <mc:Fallback xmlns="">
      <p:transition spd="slow" advTm="10449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944562"/>
          </a:xfrm>
        </p:spPr>
        <p:txBody>
          <a:bodyPr/>
          <a:lstStyle/>
          <a:p>
            <a:r>
              <a:rPr lang="fr-FR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7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572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moyens infinis tout prêts pour ses desseins ?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(…)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Mais comment concevoir un Dieu, la bonté même,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prodigua ses biens à ses enfants qu’il aime,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 qui versa sur eux les maux à pleines mains ?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Quel œil peut pénétrer dans ses profonds desseins :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l’être tout parfait le mal ne pouvait naître ;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ne vient  point d’autrui, puisque Dieu seul est maître :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existe pourtant. O tristes vérités !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mélange étonnant de contrariétés !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796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5004"/>
    </mc:Choice>
    <mc:Fallback xmlns="">
      <p:transition spd="slow" advTm="165004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792162"/>
          </a:xfrm>
        </p:spPr>
        <p:txBody>
          <a:bodyPr/>
          <a:lstStyle/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8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7924800" cy="4953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Quelque parti qu’on prenne, on doit frémir, sans doute.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n’est rien qu’on connaisse, et rien qu’on ne redoute.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nature est muette, on l’interroge en vain ;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a besoin d’un Dieu qui parle au genre humain.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n’appartient qu’à lui d’expliquer son ouvrage,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consoler le faible, et d’éclairer le sage.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L’homme, au doute, à l’erreur, abandonné sans lui,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Cherche en vain des roseaux qui lui servent d’appui.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Leibniz ne m’apprend point par quels nœuds invisibles, 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le mieux ordonné des univers possibles,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776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223"/>
    </mc:Choice>
    <mc:Fallback xmlns="">
      <p:transition spd="slow" advTm="133223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POÈME SUR LE DÉSASTRE DE LISBONNE</a:t>
            </a: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RJH</a:t>
            </a: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30364-4512-4611-A875-D108CBDC46C2}" type="slidenum">
              <a:rPr lang="fr-FR" smtClean="0"/>
              <a:t>9</a:t>
            </a:fld>
            <a:endParaRPr lang="fr-FR"/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 désordre éternel, un chaos de malheurs,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Mêle à nos vains plaisirs de réelles douleurs,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 pourquoi l’innocent, ainsi que le coupable, 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Subit également ce mal inévitable.</a:t>
            </a:r>
          </a:p>
          <a:p>
            <a:pPr marL="0" indent="0">
              <a:buNone/>
            </a:pPr>
            <a:r>
              <a:rPr lang="fr-FR" sz="2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 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1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923"/>
    </mc:Choice>
    <mc:Fallback xmlns="">
      <p:transition spd="slow" advTm="51923"/>
    </mc:Fallback>
  </mc:AlternateContent>
</p:sld>
</file>

<file path=ppt/theme/theme1.xml><?xml version="1.0" encoding="utf-8"?>
<a:theme xmlns:a="http://schemas.openxmlformats.org/drawingml/2006/main" name="أفق">
  <a:themeElements>
    <a:clrScheme name="أف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أف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أف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1142</TotalTime>
  <Words>674</Words>
  <Application>Microsoft Office PowerPoint</Application>
  <PresentationFormat>Affichage à l'écran (4:3)</PresentationFormat>
  <Paragraphs>92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Times New Roman</vt:lpstr>
      <vt:lpstr>أفق</vt:lpstr>
      <vt:lpstr>Le XVIIIe siècle </vt:lpstr>
      <vt:lpstr>XVIIIe siècle</vt:lpstr>
      <vt:lpstr>DIFFICULTÉ-ACADÉMISME</vt:lpstr>
      <vt:lpstr>VOLTAIRE : POÈME SUR LE DÉSASTRE DE LISBONNE - 1756 (EXTRAITS)</vt:lpstr>
      <vt:lpstr>POÈME SUR LE DÉSASTRE DE LISBONNE</vt:lpstr>
      <vt:lpstr>POÈME SUR LE DÉSASTRE DE LISBONNE</vt:lpstr>
      <vt:lpstr>POÈME SUR LE DÉSASTRE DE LISBONNE</vt:lpstr>
      <vt:lpstr>POÈME SUR LE DÉSASTRE DE LISBONNE</vt:lpstr>
      <vt:lpstr>POÈME SUR LE DÉSASTRE DE LISBONNE</vt:lpstr>
    </vt:vector>
  </TitlesOfParts>
  <Company>Enjoy My Fine Releases.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poesie renaissante</dc:title>
  <dc:creator>DR.Ahmed Saker 2O11</dc:creator>
  <cp:lastModifiedBy>Raid Jabbar HABIB</cp:lastModifiedBy>
  <cp:revision>50</cp:revision>
  <dcterms:created xsi:type="dcterms:W3CDTF">2020-04-03T22:32:51Z</dcterms:created>
  <dcterms:modified xsi:type="dcterms:W3CDTF">2020-04-28T12:41:49Z</dcterms:modified>
</cp:coreProperties>
</file>