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57" r:id="rId3"/>
    <p:sldId id="258" r:id="rId4"/>
    <p:sldId id="261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03/09/1441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125356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03/09/1441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947752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03/09/1441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285773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03/09/1441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375204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03/09/1441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816325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03/09/1441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793052"/>
      </p:ext>
    </p:extLst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03/09/1441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465065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03/09/1441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488748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03/09/1441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347727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03/09/1441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067798"/>
      </p:ext>
    </p:extLst>
  </p:cSld>
  <p:clrMapOvr>
    <a:masterClrMapping/>
  </p:clrMapOvr>
  <p:transition spd="slow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03/09/1441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883510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03/09/1441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03/09/1441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03/09/1441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03/09/1441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03/09/1441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03/09/1441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03/09/1441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03/09/1441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843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28891" y="1052736"/>
            <a:ext cx="7992888" cy="4433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ar-IQ" sz="3200" b="1" dirty="0" smtClean="0">
                <a:solidFill>
                  <a:srgbClr val="00B050"/>
                </a:solidFill>
              </a:rPr>
              <a:t>«مجتمع المعلومات</a:t>
            </a:r>
            <a:r>
              <a:rPr lang="ar-IQ" sz="3200" b="1" dirty="0">
                <a:solidFill>
                  <a:srgbClr val="00B050"/>
                </a:solidFill>
              </a:rPr>
              <a:t>»</a:t>
            </a:r>
          </a:p>
          <a:p>
            <a:pPr lvl="0" algn="ctr">
              <a:lnSpc>
                <a:spcPct val="150000"/>
              </a:lnSpc>
            </a:pPr>
            <a:r>
              <a:rPr lang="ar-IQ" sz="3200" b="1" dirty="0">
                <a:solidFill>
                  <a:srgbClr val="7030A0"/>
                </a:solidFill>
              </a:rPr>
              <a:t>د. خالدة عبد عبدالله </a:t>
            </a:r>
          </a:p>
          <a:p>
            <a:pPr lvl="0" algn="ctr">
              <a:lnSpc>
                <a:spcPct val="150000"/>
              </a:lnSpc>
            </a:pPr>
            <a:r>
              <a:rPr lang="ar-IQ" sz="3200" b="1" dirty="0">
                <a:solidFill>
                  <a:srgbClr val="F79646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مادة المدخل الى علم المعلومات</a:t>
            </a:r>
          </a:p>
          <a:p>
            <a:pPr lvl="0" algn="ctr">
              <a:lnSpc>
                <a:spcPct val="150000"/>
              </a:lnSpc>
            </a:pPr>
            <a:r>
              <a:rPr lang="ar-IQ" sz="3200" b="1" dirty="0">
                <a:solidFill>
                  <a:srgbClr val="C00000"/>
                </a:solidFill>
              </a:rPr>
              <a:t>المستوى الاول</a:t>
            </a:r>
          </a:p>
          <a:p>
            <a:pPr lvl="0" algn="ctr">
              <a:lnSpc>
                <a:spcPct val="150000"/>
              </a:lnSpc>
            </a:pPr>
            <a:r>
              <a:rPr lang="ar-IQ" sz="3200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قسم المعلومات والمكتبات</a:t>
            </a:r>
          </a:p>
          <a:p>
            <a:pPr lvl="0" algn="ctr">
              <a:lnSpc>
                <a:spcPct val="150000"/>
              </a:lnSpc>
            </a:pPr>
            <a:r>
              <a:rPr lang="ar-IQ" sz="3200" b="1" dirty="0">
                <a:solidFill>
                  <a:srgbClr val="C0504D">
                    <a:lumMod val="75000"/>
                  </a:srgbClr>
                </a:solidFill>
              </a:rPr>
              <a:t>كلية الآداب</a:t>
            </a:r>
            <a:r>
              <a:rPr lang="ar-IQ" sz="3200" b="1" dirty="0">
                <a:solidFill>
                  <a:srgbClr val="9BBB59">
                    <a:lumMod val="50000"/>
                  </a:srgbClr>
                </a:solidFill>
              </a:rPr>
              <a:t>/ الجامعة المستنصرية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979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41"/>
    </mc:Choice>
    <mc:Fallback xmlns="">
      <p:transition spd="slow" advTm="141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692696"/>
            <a:ext cx="885698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</a:t>
            </a:r>
            <a:r>
              <a:rPr lang="ar-IQ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تنوع مصادر المعلومات وتعدد </a:t>
            </a:r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اشكالها:</a:t>
            </a:r>
          </a:p>
          <a:p>
            <a:pPr algn="just"/>
            <a:r>
              <a:rPr lang="ar-IQ" sz="2000" dirty="0"/>
              <a:t>   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كالكتب وبحوث الدوريات ومصادر المعلومات الاخرى  وما يرتبط بها 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 مشاكل التشتت والنمو والتضخم 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واوعية 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اخرى 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مثل: 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تقارير البحوث والدراسات 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المقدمة 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لمؤتمرات 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والندوات والرسائل الجامعية وبراءات الاختراع والمعايير الموحدة والمواصفات 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القياسية. </a:t>
            </a:r>
          </a:p>
          <a:p>
            <a:pPr algn="just"/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فضلا عن مصادر 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اخرى للمعلومات تتمثل بالمصادر غير الوثائقية  او غير المدونة مثل محادثات الزملاء واللقاءات الجانبية والمناقشات في الاجتماعات 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والندوات والمؤتمرات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ar-IQ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الحواجز </a:t>
            </a:r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اللغوية: </a:t>
            </a:r>
            <a:endParaRPr lang="ar-IQ" sz="20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ar-IQ" sz="2000" dirty="0" smtClean="0">
                <a:solidFill>
                  <a:schemeClr val="accent2">
                    <a:lumMod val="75000"/>
                  </a:schemeClr>
                </a:solidFill>
              </a:rPr>
              <a:t>     </a:t>
            </a:r>
            <a:r>
              <a:rPr lang="ar-IQ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تعد </a:t>
            </a:r>
            <a:r>
              <a:rPr lang="ar-IQ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 </a:t>
            </a:r>
            <a:r>
              <a:rPr lang="ar-IQ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المشكلات التي تعترض الباحثين في الحصول على المعلومات </a:t>
            </a:r>
            <a:r>
              <a:rPr lang="ar-IQ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 </a:t>
            </a:r>
            <a:r>
              <a:rPr lang="ar-IQ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مجال </a:t>
            </a:r>
            <a:r>
              <a:rPr lang="ar-IQ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التخصص، </a:t>
            </a:r>
            <a:r>
              <a:rPr lang="ar-IQ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فبعد ان كانت اللغات هي المسيطرة في مجال نشر المعلومات </a:t>
            </a:r>
            <a:r>
              <a:rPr lang="ar-IQ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كالإنكليزية </a:t>
            </a:r>
            <a:r>
              <a:rPr lang="ar-IQ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او الفرنسية او </a:t>
            </a:r>
            <a:r>
              <a:rPr lang="ar-IQ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الالمانية، كان </a:t>
            </a:r>
            <a:r>
              <a:rPr lang="ar-IQ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معظم الباحثين من القادرين على استعمال واحد او اكثر من هذه اللغات وقد تغير الموقف الان بشكل كبير حيث اخذت دول كثيرة تعمل بكل جهدها </a:t>
            </a:r>
            <a:r>
              <a:rPr lang="ar-IQ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لإنشاء </a:t>
            </a:r>
            <a:r>
              <a:rPr lang="ar-IQ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مراكز للبحث العلمي خاصة بها كما اخذت تعمل على تشجيع نشر المعلومات </a:t>
            </a:r>
            <a:r>
              <a:rPr lang="ar-IQ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بلغاتها القومية.</a:t>
            </a:r>
          </a:p>
          <a:p>
            <a:pPr algn="just"/>
            <a:r>
              <a:rPr lang="ar-IQ" sz="2000" dirty="0"/>
              <a:t> </a:t>
            </a:r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 </a:t>
            </a:r>
            <a:r>
              <a:rPr lang="ar-IQ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ارتفاع اسعار </a:t>
            </a:r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المطبوعات: </a:t>
            </a:r>
            <a:endParaRPr lang="ar-IQ" sz="20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ar-IQ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بدأت </a:t>
            </a:r>
            <a:r>
              <a:rPr lang="ar-IQ" sz="2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تتزايد حدتها بوضوح </a:t>
            </a:r>
            <a:r>
              <a:rPr lang="ar-IQ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وتحدث </a:t>
            </a:r>
            <a:r>
              <a:rPr lang="ar-IQ" sz="2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هذه الزيادة بمعدلات </a:t>
            </a:r>
            <a:r>
              <a:rPr lang="ar-IQ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سريعة </a:t>
            </a:r>
            <a:r>
              <a:rPr lang="ar-IQ" sz="2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تفوق الزيادة في المؤشرات العامة لمعدل </a:t>
            </a:r>
            <a:r>
              <a:rPr lang="ar-IQ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التضخم، بسبب </a:t>
            </a:r>
            <a:r>
              <a:rPr lang="ar-IQ" sz="2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عوامل عديدة منها </a:t>
            </a:r>
            <a:r>
              <a:rPr lang="ar-IQ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تأخر صناعة </a:t>
            </a:r>
            <a:r>
              <a:rPr lang="ar-IQ" sz="2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النشر </a:t>
            </a:r>
            <a:r>
              <a:rPr lang="ar-IQ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الرقمية، وارتفاع </a:t>
            </a:r>
            <a:r>
              <a:rPr lang="ar-IQ" sz="2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اجور </a:t>
            </a:r>
            <a:r>
              <a:rPr lang="ar-IQ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العاملين، فضلا </a:t>
            </a:r>
            <a:r>
              <a:rPr lang="ar-IQ" sz="2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عن ارتفاع اسعار المواد الخام </a:t>
            </a:r>
            <a:r>
              <a:rPr lang="ar-IQ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كالورق والاحبار والمواد الاخرى.</a:t>
            </a:r>
            <a:endParaRPr lang="ar-IQ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021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335846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24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التأخر </a:t>
            </a:r>
            <a:r>
              <a:rPr lang="ar-IQ" sz="24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 توصيل </a:t>
            </a:r>
            <a:r>
              <a:rPr lang="ar-IQ" sz="24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المعلومات: </a:t>
            </a:r>
            <a:endParaRPr lang="ar-IQ" sz="2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ar-IQ" sz="2400" dirty="0" smtClean="0"/>
              <a:t>  </a:t>
            </a:r>
            <a:r>
              <a:rPr lang="ar-IQ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ان </a:t>
            </a:r>
            <a:r>
              <a:rPr lang="ar-IQ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المعلومات التي نطلع عليها في المجلات او الكتب تصلنا </a:t>
            </a:r>
            <a:r>
              <a:rPr lang="ar-IQ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متأخرة  علما </a:t>
            </a:r>
            <a:r>
              <a:rPr lang="ar-IQ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 </a:t>
            </a:r>
            <a:r>
              <a:rPr lang="ar-IQ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المجلات </a:t>
            </a:r>
            <a:r>
              <a:rPr lang="ar-IQ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اسرع </a:t>
            </a:r>
            <a:r>
              <a:rPr lang="ar-IQ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 الكتب في النشر</a:t>
            </a:r>
            <a:r>
              <a:rPr lang="ar-IQ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 </a:t>
            </a:r>
            <a:r>
              <a:rPr lang="ar-IQ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اذ </a:t>
            </a:r>
            <a:r>
              <a:rPr lang="ar-IQ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يتطلب الكتاب وقتا طويلا في </a:t>
            </a:r>
            <a:r>
              <a:rPr lang="ar-IQ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تأليفه وتقديمه </a:t>
            </a:r>
            <a:r>
              <a:rPr lang="ar-IQ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الى </a:t>
            </a:r>
            <a:r>
              <a:rPr lang="ar-IQ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المطابع </a:t>
            </a:r>
            <a:r>
              <a:rPr lang="ar-IQ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بعد قبوله من الناشر وتصحيحه </a:t>
            </a:r>
            <a:r>
              <a:rPr lang="ar-IQ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وتوزيعه، اما </a:t>
            </a:r>
            <a:r>
              <a:rPr lang="ar-IQ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</a:t>
            </a:r>
            <a:r>
              <a:rPr lang="ar-IQ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لمجلات </a:t>
            </a:r>
            <a:r>
              <a:rPr lang="ar-IQ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فان الفترة ما بين تقديم البحث </a:t>
            </a:r>
            <a:r>
              <a:rPr lang="ar-IQ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ونشره </a:t>
            </a:r>
            <a:r>
              <a:rPr lang="ar-IQ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 مجلة </a:t>
            </a:r>
            <a:r>
              <a:rPr lang="ar-IQ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لا يزيد على اشهر قليلة. ويمكن </a:t>
            </a:r>
            <a:r>
              <a:rPr lang="ar-IQ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اضافة ظاهرة اخرى هي ضعف صدور الدوريات في مواعيدها </a:t>
            </a:r>
            <a:r>
              <a:rPr lang="ar-IQ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المقررة، وهناك </a:t>
            </a:r>
            <a:r>
              <a:rPr lang="ar-IQ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اسباب اخرى لتأخر النشر اهمها ارتفاع عدد المقالات التي تقدم للنشر في دوريات معينة وما </a:t>
            </a:r>
            <a:r>
              <a:rPr lang="ar-IQ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يستغرقه التحكيم لهذه </a:t>
            </a:r>
            <a:r>
              <a:rPr lang="ar-IQ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المقالات وتقييمها كذلك ارتفاع </a:t>
            </a:r>
            <a:r>
              <a:rPr lang="ar-IQ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تكاليف </a:t>
            </a:r>
            <a:r>
              <a:rPr lang="ar-IQ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النشر التي ترهق كاهل الباحث واذا اضفنا الى تأخر النشر تأخر وصول المطبوعات نفسها للدول النامية بسبب بعدها عن مراكز النشر العالمية </a:t>
            </a:r>
            <a:r>
              <a:rPr lang="ar-IQ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الرئيسية.</a:t>
            </a:r>
            <a:endParaRPr lang="ar-IQ" sz="24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ar-IQ" sz="2400" dirty="0" smtClean="0"/>
              <a:t>   </a:t>
            </a:r>
            <a:r>
              <a:rPr lang="ar-IQ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 </a:t>
            </a:r>
            <a:r>
              <a:rPr lang="ar-IQ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الحياة في تغيير مستمر ف</a:t>
            </a:r>
            <a:r>
              <a:rPr lang="ar-IQ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لم </a:t>
            </a:r>
            <a:r>
              <a:rPr lang="ar-IQ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يعد لجانب كبير من النتاج الفكري الحديث سوى قيمة مؤقتة وخصوصا في مجالات العلوم </a:t>
            </a:r>
            <a:r>
              <a:rPr lang="ar-IQ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والتكنولوجيا، </a:t>
            </a:r>
            <a:r>
              <a:rPr lang="ar-IQ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والذي يتقدم البحث فيها بصورة </a:t>
            </a:r>
            <a:r>
              <a:rPr lang="ar-IQ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مضطردة، </a:t>
            </a:r>
            <a:r>
              <a:rPr lang="ar-IQ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اذ من الممكن ان تصبح المعلومات في هذا المجال معطلة بعد </a:t>
            </a:r>
            <a:r>
              <a:rPr lang="ar-IQ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فترة قصيرة</a:t>
            </a:r>
            <a:r>
              <a:rPr lang="ar-IQ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ar-IQ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 </a:t>
            </a:r>
            <a:r>
              <a:rPr lang="ar-IQ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نشرها، </a:t>
            </a:r>
            <a:r>
              <a:rPr lang="ar-IQ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فالسرعة الفورية </a:t>
            </a:r>
            <a:r>
              <a:rPr lang="ar-IQ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 نقل المعلومات وايصالها مطلب </a:t>
            </a:r>
            <a:r>
              <a:rPr lang="ar-IQ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اساس </a:t>
            </a:r>
            <a:r>
              <a:rPr lang="ar-IQ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 </a:t>
            </a:r>
            <a:r>
              <a:rPr lang="ar-IQ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قيمة المعلومات. </a:t>
            </a:r>
            <a:endParaRPr lang="ar-IQ" sz="2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05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799" y="300493"/>
            <a:ext cx="7772400" cy="896260"/>
          </a:xfrm>
        </p:spPr>
        <p:txBody>
          <a:bodyPr/>
          <a:lstStyle/>
          <a:p>
            <a:r>
              <a:rPr lang="ar-IQ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واخر دعوانا</a:t>
            </a:r>
            <a:endParaRPr lang="ar-IQ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03648" y="2060848"/>
            <a:ext cx="6400800" cy="3096344"/>
          </a:xfrm>
        </p:spPr>
        <p:txBody>
          <a:bodyPr>
            <a:normAutofit/>
          </a:bodyPr>
          <a:lstStyle/>
          <a:p>
            <a:endParaRPr lang="ar-IQ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ar-IQ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760"/>
            <a:ext cx="9143999" cy="5411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40355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مفهوم مجتمع المعلومات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ar-IQ" dirty="0"/>
              <a:t>   </a:t>
            </a:r>
            <a:r>
              <a:rPr lang="ar-IQ" dirty="0" smtClean="0"/>
              <a:t>يحيط مصطلح </a:t>
            </a:r>
            <a:r>
              <a:rPr lang="ar-IQ" dirty="0"/>
              <a:t>مجتمع </a:t>
            </a:r>
            <a:r>
              <a:rPr lang="ar-IQ" dirty="0" smtClean="0"/>
              <a:t>المعلومات الكثير من الغموض </a:t>
            </a:r>
            <a:r>
              <a:rPr lang="ar-IQ" dirty="0"/>
              <a:t>ويثير تساؤلات </a:t>
            </a:r>
            <a:r>
              <a:rPr lang="ar-IQ" dirty="0" smtClean="0"/>
              <a:t>عدة منها </a:t>
            </a:r>
            <a:r>
              <a:rPr lang="ar-IQ" dirty="0"/>
              <a:t>ان هذا المفهوم </a:t>
            </a:r>
            <a:r>
              <a:rPr lang="ar-IQ" dirty="0" smtClean="0"/>
              <a:t>يكرس </a:t>
            </a:r>
            <a:r>
              <a:rPr lang="ar-IQ" dirty="0"/>
              <a:t>الغاء الحدود بين دول العالم لانسياب </a:t>
            </a:r>
            <a:r>
              <a:rPr lang="ar-IQ" dirty="0" smtClean="0"/>
              <a:t>المعلومات بحرية،  </a:t>
            </a:r>
            <a:r>
              <a:rPr lang="ar-IQ" dirty="0"/>
              <a:t>من </a:t>
            </a:r>
            <a:r>
              <a:rPr lang="ar-IQ" dirty="0" smtClean="0"/>
              <a:t>المفروض ان </a:t>
            </a:r>
            <a:r>
              <a:rPr lang="ar-IQ" dirty="0"/>
              <a:t>يحقق </a:t>
            </a:r>
            <a:r>
              <a:rPr lang="ar-IQ" dirty="0" smtClean="0"/>
              <a:t>بذلك «</a:t>
            </a:r>
            <a:r>
              <a:rPr lang="ar-IQ" dirty="0" smtClean="0">
                <a:solidFill>
                  <a:srgbClr val="0070C0"/>
                </a:solidFill>
              </a:rPr>
              <a:t>مساواة المعلومات</a:t>
            </a:r>
            <a:r>
              <a:rPr lang="ar-IQ" dirty="0" smtClean="0"/>
              <a:t>» كما </a:t>
            </a:r>
            <a:r>
              <a:rPr lang="ar-IQ" dirty="0"/>
              <a:t>يسعى الى تحقيق "</a:t>
            </a:r>
            <a:r>
              <a:rPr lang="ar-IQ" dirty="0" smtClean="0">
                <a:solidFill>
                  <a:srgbClr val="0070C0"/>
                </a:solidFill>
              </a:rPr>
              <a:t>ديمقراطية المعلومات" </a:t>
            </a:r>
            <a:r>
              <a:rPr lang="ar-IQ" dirty="0"/>
              <a:t>لكن </a:t>
            </a:r>
            <a:r>
              <a:rPr lang="ar-IQ" dirty="0" smtClean="0"/>
              <a:t>مؤشرات الواقع </a:t>
            </a:r>
            <a:r>
              <a:rPr lang="ar-IQ" dirty="0"/>
              <a:t>موضوعيا تشير الى ان مجتمع المعلومات </a:t>
            </a:r>
            <a:r>
              <a:rPr lang="ar-IQ" dirty="0" smtClean="0"/>
              <a:t>يسير بسرعتين:</a:t>
            </a:r>
            <a:endParaRPr lang="ar-IQ" dirty="0"/>
          </a:p>
          <a:p>
            <a:pPr marL="0" indent="0" algn="just">
              <a:buNone/>
            </a:pPr>
            <a:r>
              <a:rPr lang="ar-IQ" dirty="0" smtClean="0"/>
              <a:t>1. </a:t>
            </a:r>
            <a:r>
              <a:rPr lang="ar-IQ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مجتمع الاغنياء </a:t>
            </a:r>
            <a:r>
              <a:rPr lang="ar-IQ" dirty="0" smtClean="0"/>
              <a:t>معلوماتيا </a:t>
            </a:r>
            <a:r>
              <a:rPr lang="ar-IQ" dirty="0"/>
              <a:t>وهم المتمكنون من </a:t>
            </a:r>
            <a:r>
              <a:rPr lang="ar-IQ" dirty="0" smtClean="0"/>
              <a:t>تكنولوجيا المعلومات.</a:t>
            </a:r>
            <a:endParaRPr lang="ar-IQ" dirty="0"/>
          </a:p>
          <a:p>
            <a:pPr marL="0" indent="0" algn="just">
              <a:buNone/>
            </a:pPr>
            <a:r>
              <a:rPr lang="ar-IQ" dirty="0" smtClean="0"/>
              <a:t>2. </a:t>
            </a:r>
            <a:r>
              <a:rPr lang="ar-IQ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مجتمع </a:t>
            </a:r>
            <a:r>
              <a:rPr lang="ar-IQ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الفقراء </a:t>
            </a:r>
            <a:r>
              <a:rPr lang="ar-IQ" dirty="0"/>
              <a:t>معلوماتيا وهم غير </a:t>
            </a:r>
            <a:r>
              <a:rPr lang="ar-IQ" dirty="0" smtClean="0"/>
              <a:t>المتمكنين من التكنولوجيا </a:t>
            </a:r>
            <a:r>
              <a:rPr lang="ar-IQ" dirty="0"/>
              <a:t>ومنهم في احسن الحالات من يسعى الى التدريب </a:t>
            </a:r>
            <a:r>
              <a:rPr lang="ar-IQ" dirty="0" smtClean="0"/>
              <a:t>عليها، </a:t>
            </a:r>
            <a:r>
              <a:rPr lang="ar-IQ" dirty="0"/>
              <a:t>ولكن على يدي المجتمع </a:t>
            </a:r>
            <a:r>
              <a:rPr lang="ar-IQ" dirty="0" smtClean="0"/>
              <a:t>الاول وما يسمح به من معلومات.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8187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773"/>
    </mc:Choice>
    <mc:Fallback xmlns="">
      <p:transition spd="slow" advTm="5877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ar-IQ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تعريف مجتمع المعلومات</a:t>
            </a:r>
            <a:endParaRPr lang="ar-IQ" sz="4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ar-IQ" dirty="0"/>
              <a:t>  </a:t>
            </a:r>
            <a:r>
              <a:rPr lang="ar-IQ" dirty="0" smtClean="0"/>
              <a:t> </a:t>
            </a:r>
            <a:r>
              <a:rPr lang="ar-IQ" dirty="0" smtClean="0">
                <a:solidFill>
                  <a:srgbClr val="FFC000"/>
                </a:solidFill>
              </a:rPr>
              <a:t>مجتمع </a:t>
            </a:r>
            <a:r>
              <a:rPr lang="ar-IQ" dirty="0">
                <a:solidFill>
                  <a:srgbClr val="FFC000"/>
                </a:solidFill>
              </a:rPr>
              <a:t>يستطيع كل فرد فيه استحداث المعلومات او المعارف والنفاذ اليها واستخدامها وتقاسمها بحيث يمكن الافراد والمجتمعات والشعوب من تسخير كامل امكاناتهم في النهوض بتنميتهم المستدامة وفي تحسين مستوى </a:t>
            </a:r>
            <a:r>
              <a:rPr lang="ar-IQ" dirty="0" smtClean="0">
                <a:solidFill>
                  <a:srgbClr val="FFC000"/>
                </a:solidFill>
              </a:rPr>
              <a:t>معيشتهم. </a:t>
            </a:r>
            <a:endParaRPr lang="ar-IQ" dirty="0">
              <a:solidFill>
                <a:srgbClr val="FFC000"/>
              </a:solidFill>
            </a:endParaRPr>
          </a:p>
          <a:p>
            <a:pPr marL="0" indent="0" algn="just">
              <a:buNone/>
            </a:pPr>
            <a:r>
              <a:rPr lang="ar-IQ" dirty="0" smtClean="0">
                <a:solidFill>
                  <a:srgbClr val="00B050"/>
                </a:solidFill>
              </a:rPr>
              <a:t>يقوم </a:t>
            </a:r>
            <a:r>
              <a:rPr lang="ar-IQ" dirty="0">
                <a:solidFill>
                  <a:srgbClr val="00B050"/>
                </a:solidFill>
              </a:rPr>
              <a:t>على اساس تطوير تكنلوجيا المعلومات والاتصال وادماجها كوسيلة لتيسير تدفق المعلومات </a:t>
            </a:r>
            <a:r>
              <a:rPr lang="ar-IQ" dirty="0" smtClean="0">
                <a:solidFill>
                  <a:srgbClr val="00B050"/>
                </a:solidFill>
              </a:rPr>
              <a:t>والمعرفة </a:t>
            </a:r>
            <a:r>
              <a:rPr lang="ar-IQ" dirty="0">
                <a:solidFill>
                  <a:srgbClr val="00B050"/>
                </a:solidFill>
              </a:rPr>
              <a:t>وتبادلها كونها موارد </a:t>
            </a:r>
            <a:r>
              <a:rPr lang="ar-IQ" dirty="0" smtClean="0">
                <a:solidFill>
                  <a:srgbClr val="00B050"/>
                </a:solidFill>
              </a:rPr>
              <a:t>اولية.</a:t>
            </a:r>
            <a:endParaRPr lang="ar-IQ" dirty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r>
              <a:rPr lang="ar-IQ" dirty="0" smtClean="0">
                <a:solidFill>
                  <a:schemeClr val="accent6">
                    <a:lumMod val="75000"/>
                  </a:schemeClr>
                </a:solidFill>
              </a:rPr>
              <a:t>   ويرى </a:t>
            </a:r>
            <a:r>
              <a:rPr lang="ar-IQ" dirty="0">
                <a:solidFill>
                  <a:schemeClr val="accent6">
                    <a:lumMod val="75000"/>
                  </a:schemeClr>
                </a:solidFill>
              </a:rPr>
              <a:t>البعض ان </a:t>
            </a:r>
            <a:r>
              <a:rPr lang="ar-IQ" dirty="0" smtClean="0">
                <a:solidFill>
                  <a:schemeClr val="accent6">
                    <a:lumMod val="75000"/>
                  </a:schemeClr>
                </a:solidFill>
              </a:rPr>
              <a:t>مجتمع المعلومات </a:t>
            </a:r>
            <a:r>
              <a:rPr lang="ar-IQ" dirty="0">
                <a:solidFill>
                  <a:schemeClr val="accent6">
                    <a:lumMod val="75000"/>
                  </a:schemeClr>
                </a:solidFill>
              </a:rPr>
              <a:t>هو نوع جديد من المجتمع الانساني يختلف </a:t>
            </a:r>
            <a:r>
              <a:rPr lang="ar-IQ" dirty="0" smtClean="0">
                <a:solidFill>
                  <a:schemeClr val="accent6">
                    <a:lumMod val="75000"/>
                  </a:schemeClr>
                </a:solidFill>
              </a:rPr>
              <a:t>عن </a:t>
            </a:r>
            <a:r>
              <a:rPr lang="ar-IQ" dirty="0">
                <a:solidFill>
                  <a:schemeClr val="accent6">
                    <a:lumMod val="75000"/>
                  </a:schemeClr>
                </a:solidFill>
              </a:rPr>
              <a:t>المجتمع </a:t>
            </a:r>
            <a:r>
              <a:rPr lang="ar-IQ" dirty="0" smtClean="0">
                <a:solidFill>
                  <a:schemeClr val="accent6">
                    <a:lumMod val="75000"/>
                  </a:schemeClr>
                </a:solidFill>
              </a:rPr>
              <a:t>الصناعي، </a:t>
            </a:r>
            <a:r>
              <a:rPr lang="ar-IQ" dirty="0">
                <a:solidFill>
                  <a:schemeClr val="accent6">
                    <a:lumMod val="75000"/>
                  </a:schemeClr>
                </a:solidFill>
              </a:rPr>
              <a:t>لان قوة تشكيل </a:t>
            </a:r>
            <a:r>
              <a:rPr lang="ar-IQ" dirty="0" smtClean="0">
                <a:solidFill>
                  <a:schemeClr val="accent6">
                    <a:lumMod val="75000"/>
                  </a:schemeClr>
                </a:solidFill>
              </a:rPr>
              <a:t>وتطور </a:t>
            </a:r>
            <a:r>
              <a:rPr lang="ar-IQ" dirty="0">
                <a:solidFill>
                  <a:schemeClr val="accent6">
                    <a:lumMod val="75000"/>
                  </a:schemeClr>
                </a:solidFill>
              </a:rPr>
              <a:t>هذا المجتمع </a:t>
            </a:r>
            <a:r>
              <a:rPr lang="ar-IQ" dirty="0" smtClean="0">
                <a:solidFill>
                  <a:schemeClr val="accent6">
                    <a:lumMod val="75000"/>
                  </a:schemeClr>
                </a:solidFill>
              </a:rPr>
              <a:t>هو </a:t>
            </a:r>
            <a:r>
              <a:rPr lang="ar-IQ" dirty="0">
                <a:solidFill>
                  <a:schemeClr val="accent6">
                    <a:lumMod val="75000"/>
                  </a:schemeClr>
                </a:solidFill>
              </a:rPr>
              <a:t>قيمة واهمية المعلومات </a:t>
            </a:r>
            <a:r>
              <a:rPr lang="ar-IQ" dirty="0" smtClean="0">
                <a:solidFill>
                  <a:schemeClr val="accent6">
                    <a:lumMod val="75000"/>
                  </a:schemeClr>
                </a:solidFill>
              </a:rPr>
              <a:t>بدلا من قيمة المادة.</a:t>
            </a:r>
            <a:endParaRPr lang="ar-IQ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ar-IQ" dirty="0" smtClean="0"/>
              <a:t>   </a:t>
            </a: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ان افراده يحصلون </a:t>
            </a:r>
            <a:r>
              <a:rPr lang="ar-IQ" dirty="0">
                <a:solidFill>
                  <a:schemeClr val="accent2">
                    <a:lumMod val="75000"/>
                  </a:schemeClr>
                </a:solidFill>
              </a:rPr>
              <a:t>على المعلومات من منابعها ويستفيدون </a:t>
            </a: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منها، وتكون </a:t>
            </a:r>
            <a:r>
              <a:rPr lang="ar-IQ" dirty="0">
                <a:solidFill>
                  <a:schemeClr val="accent2">
                    <a:lumMod val="75000"/>
                  </a:schemeClr>
                </a:solidFill>
              </a:rPr>
              <a:t>المعلومات المحرك الوحيد والاساس لتقدم اي </a:t>
            </a:r>
            <a:r>
              <a:rPr lang="ar-IQ" dirty="0" smtClean="0">
                <a:solidFill>
                  <a:schemeClr val="accent2">
                    <a:lumMod val="75000"/>
                  </a:schemeClr>
                </a:solidFill>
              </a:rPr>
              <a:t>مجتمع.</a:t>
            </a:r>
            <a:endParaRPr lang="ar-IQ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ar-IQ" dirty="0" smtClean="0"/>
              <a:t>  </a:t>
            </a:r>
            <a:r>
              <a:rPr lang="ar-IQ" dirty="0" smtClean="0"/>
              <a:t>  </a:t>
            </a:r>
            <a:r>
              <a:rPr lang="ar-IQ" dirty="0" smtClean="0">
                <a:solidFill>
                  <a:schemeClr val="accent5">
                    <a:lumMod val="50000"/>
                  </a:schemeClr>
                </a:solidFill>
              </a:rPr>
              <a:t>يعتمد </a:t>
            </a:r>
            <a:r>
              <a:rPr lang="ar-IQ" dirty="0" smtClean="0">
                <a:solidFill>
                  <a:schemeClr val="accent5">
                    <a:lumMod val="50000"/>
                  </a:schemeClr>
                </a:solidFill>
              </a:rPr>
              <a:t>مجتمع المعلومات، او مجتمع ما بعد الحداثة على </a:t>
            </a:r>
            <a:r>
              <a:rPr lang="ar-IQ" dirty="0">
                <a:solidFill>
                  <a:schemeClr val="accent5">
                    <a:lumMod val="50000"/>
                  </a:schemeClr>
                </a:solidFill>
              </a:rPr>
              <a:t>توليد </a:t>
            </a:r>
            <a:r>
              <a:rPr lang="ar-IQ" dirty="0" smtClean="0">
                <a:solidFill>
                  <a:schemeClr val="accent5">
                    <a:lumMod val="50000"/>
                  </a:schemeClr>
                </a:solidFill>
              </a:rPr>
              <a:t>المعلومات، وهو </a:t>
            </a:r>
            <a:r>
              <a:rPr lang="ar-IQ" dirty="0">
                <a:solidFill>
                  <a:schemeClr val="accent5">
                    <a:lumMod val="50000"/>
                  </a:schemeClr>
                </a:solidFill>
              </a:rPr>
              <a:t>المجتمع الذي يعتمد على </a:t>
            </a:r>
            <a:r>
              <a:rPr lang="ar-IQ" dirty="0" smtClean="0">
                <a:solidFill>
                  <a:schemeClr val="accent5">
                    <a:lumMod val="50000"/>
                  </a:schemeClr>
                </a:solidFill>
              </a:rPr>
              <a:t>رأس المال البشري </a:t>
            </a:r>
            <a:r>
              <a:rPr lang="ar-IQ" dirty="0">
                <a:solidFill>
                  <a:schemeClr val="accent5">
                    <a:lumMod val="50000"/>
                  </a:schemeClr>
                </a:solidFill>
              </a:rPr>
              <a:t>في حقل </a:t>
            </a:r>
            <a:r>
              <a:rPr lang="ar-IQ" dirty="0" smtClean="0">
                <a:solidFill>
                  <a:schemeClr val="accent5">
                    <a:lumMod val="50000"/>
                  </a:schemeClr>
                </a:solidFill>
              </a:rPr>
              <a:t>المعلومات. </a:t>
            </a:r>
            <a:endParaRPr lang="ar-IQ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ar-IQ" dirty="0" smtClean="0">
                <a:solidFill>
                  <a:schemeClr val="accent3">
                    <a:lumMod val="50000"/>
                  </a:schemeClr>
                </a:solidFill>
              </a:rPr>
              <a:t>ادى الحاصل </a:t>
            </a:r>
            <a:r>
              <a:rPr lang="ar-IQ" dirty="0">
                <a:solidFill>
                  <a:schemeClr val="accent3">
                    <a:lumMod val="50000"/>
                  </a:schemeClr>
                </a:solidFill>
              </a:rPr>
              <a:t>النهائي للتطور التكنلوجي </a:t>
            </a:r>
            <a:r>
              <a:rPr lang="ar-IQ" dirty="0" smtClean="0">
                <a:solidFill>
                  <a:schemeClr val="accent3">
                    <a:lumMod val="50000"/>
                  </a:schemeClr>
                </a:solidFill>
              </a:rPr>
              <a:t>الى </a:t>
            </a:r>
            <a:r>
              <a:rPr lang="ar-IQ" dirty="0">
                <a:solidFill>
                  <a:schemeClr val="accent3">
                    <a:lumMod val="50000"/>
                  </a:schemeClr>
                </a:solidFill>
              </a:rPr>
              <a:t>التقدم السريع في تجهيز المعلومات واختزانها وبثها وتطبيق تكنلوجيا المعلومات في كل ركن من اركان المجتمع وتبع هذا التطبيق تطورا اجتماعيا جديدا ي</a:t>
            </a:r>
            <a:r>
              <a:rPr lang="ar-IQ" dirty="0" smtClean="0">
                <a:solidFill>
                  <a:schemeClr val="accent3">
                    <a:lumMod val="50000"/>
                  </a:schemeClr>
                </a:solidFill>
              </a:rPr>
              <a:t>سهم في تشكيل ملامح مجتمع المعلومات.</a:t>
            </a:r>
            <a:endParaRPr lang="ar-IQ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125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414"/>
    </mc:Choice>
    <mc:Fallback xmlns="">
      <p:transition spd="slow" advTm="10141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مجتمع المعرفة</a:t>
            </a:r>
            <a:endParaRPr lang="ar-IQ" sz="3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ar-IQ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IQ" sz="3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IQ" sz="3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هو </a:t>
            </a:r>
            <a:r>
              <a:rPr lang="ar-IQ" sz="3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 </a:t>
            </a:r>
            <a:r>
              <a:rPr lang="ar-IQ" sz="3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المفاهيم المرتبطة ارتباطاً وثيقا </a:t>
            </a:r>
            <a:r>
              <a:rPr lang="ar-IQ" sz="3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بمفهوم </a:t>
            </a:r>
            <a:r>
              <a:rPr lang="ar-IQ" sz="3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مجتمع </a:t>
            </a:r>
            <a:r>
              <a:rPr lang="ar-IQ" sz="3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المعلومات، ويشتركان </a:t>
            </a:r>
            <a:r>
              <a:rPr lang="ar-IQ" sz="3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 ان المعرفة هي </a:t>
            </a:r>
            <a:r>
              <a:rPr lang="ar-IQ" sz="3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اساس المجتمع، </a:t>
            </a:r>
            <a:r>
              <a:rPr lang="ar-IQ" sz="3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ومجتمع </a:t>
            </a:r>
            <a:r>
              <a:rPr lang="ar-IQ" sz="3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المعرفة، ذلك </a:t>
            </a:r>
            <a:r>
              <a:rPr lang="ar-IQ" sz="3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المجتمع الذي يقوم </a:t>
            </a:r>
            <a:r>
              <a:rPr lang="ar-IQ" sz="3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على </a:t>
            </a:r>
            <a:r>
              <a:rPr lang="ar-IQ" sz="3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نشر المعرفة وانتاجها وتوظيفها بكفاءة في مجالات </a:t>
            </a:r>
            <a:r>
              <a:rPr lang="ar-IQ" sz="3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انشطته كافة </a:t>
            </a:r>
            <a:r>
              <a:rPr lang="ar-IQ" sz="3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 اقتصاد </a:t>
            </a:r>
            <a:r>
              <a:rPr lang="ar-IQ" sz="3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واجتماع وسياسة وغير ذلك.</a:t>
            </a:r>
            <a:endParaRPr lang="ar-IQ" sz="3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ar-IQ" sz="3400" dirty="0" smtClean="0"/>
              <a:t>   </a:t>
            </a:r>
            <a:r>
              <a:rPr lang="ar-IQ" sz="3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يشترك المجتمعان في </a:t>
            </a:r>
            <a:r>
              <a:rPr lang="ar-IQ" sz="34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وحدة الهدف والغاية وهي الارتقاء </a:t>
            </a:r>
            <a:r>
              <a:rPr lang="ar-IQ" sz="3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بأفكار وانجازات </a:t>
            </a:r>
            <a:r>
              <a:rPr lang="ar-IQ" sz="34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الانسانية </a:t>
            </a:r>
            <a:r>
              <a:rPr lang="ar-IQ" sz="3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وتطويرها باستمرار. </a:t>
            </a:r>
          </a:p>
          <a:p>
            <a:pPr marL="0" indent="0" algn="just">
              <a:buNone/>
            </a:pPr>
            <a:r>
              <a:rPr lang="ar-IQ" sz="3400" dirty="0" smtClean="0">
                <a:solidFill>
                  <a:srgbClr val="FF0000"/>
                </a:solidFill>
              </a:rPr>
              <a:t>ومن </a:t>
            </a:r>
            <a:r>
              <a:rPr lang="ar-IQ" sz="3400" dirty="0">
                <a:solidFill>
                  <a:srgbClr val="FF0000"/>
                </a:solidFill>
              </a:rPr>
              <a:t>اركان مجتمع المعرفة</a:t>
            </a:r>
            <a:r>
              <a:rPr lang="ar-IQ" sz="3400" dirty="0" smtClean="0">
                <a:solidFill>
                  <a:srgbClr val="FF0000"/>
                </a:solidFill>
              </a:rPr>
              <a:t>:</a:t>
            </a:r>
            <a:endParaRPr lang="ar-IQ" sz="34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ar-IQ" sz="3400" dirty="0" smtClean="0">
                <a:solidFill>
                  <a:srgbClr val="00B050"/>
                </a:solidFill>
              </a:rPr>
              <a:t>1. التمتع  بحريات الفكر والرأي </a:t>
            </a:r>
            <a:r>
              <a:rPr lang="ar-IQ" sz="3400" dirty="0">
                <a:solidFill>
                  <a:srgbClr val="00B050"/>
                </a:solidFill>
              </a:rPr>
              <a:t>والتعبير والتنظيم .</a:t>
            </a:r>
          </a:p>
          <a:p>
            <a:pPr marL="0" indent="0" algn="just">
              <a:buNone/>
            </a:pPr>
            <a:r>
              <a:rPr lang="ar-IQ" sz="3400" dirty="0" smtClean="0">
                <a:solidFill>
                  <a:schemeClr val="accent2">
                    <a:lumMod val="75000"/>
                  </a:schemeClr>
                </a:solidFill>
              </a:rPr>
              <a:t>2. النشر والتعليم بأرقى مستوياته.</a:t>
            </a:r>
            <a:endParaRPr lang="ar-IQ" sz="34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ar-IQ" sz="3400" dirty="0" smtClean="0">
                <a:solidFill>
                  <a:schemeClr val="accent3">
                    <a:lumMod val="50000"/>
                  </a:schemeClr>
                </a:solidFill>
              </a:rPr>
              <a:t>3. توطين </a:t>
            </a:r>
            <a:r>
              <a:rPr lang="ar-IQ" sz="3400" dirty="0">
                <a:solidFill>
                  <a:schemeClr val="accent3">
                    <a:lumMod val="50000"/>
                  </a:schemeClr>
                </a:solidFill>
              </a:rPr>
              <a:t>العلم .</a:t>
            </a:r>
          </a:p>
          <a:p>
            <a:pPr marL="0" indent="0" algn="just">
              <a:buNone/>
            </a:pPr>
            <a:r>
              <a:rPr lang="ar-IQ" sz="3400" dirty="0" smtClean="0">
                <a:solidFill>
                  <a:schemeClr val="tx2">
                    <a:lumMod val="75000"/>
                  </a:schemeClr>
                </a:solidFill>
              </a:rPr>
              <a:t>4. التحول نحو نمط </a:t>
            </a:r>
            <a:r>
              <a:rPr lang="ar-IQ" sz="3400" dirty="0">
                <a:solidFill>
                  <a:schemeClr val="tx2">
                    <a:lumMod val="75000"/>
                  </a:schemeClr>
                </a:solidFill>
              </a:rPr>
              <a:t>انتاج المعرفة في البنية الاجتماعية </a:t>
            </a:r>
            <a:r>
              <a:rPr lang="ar-IQ" sz="3400" dirty="0" smtClean="0">
                <a:solidFill>
                  <a:schemeClr val="tx2">
                    <a:lumMod val="75000"/>
                  </a:schemeClr>
                </a:solidFill>
              </a:rPr>
              <a:t>والاقتصادية. وهناك رأي </a:t>
            </a:r>
            <a:r>
              <a:rPr lang="ar-IQ" sz="3400" dirty="0">
                <a:solidFill>
                  <a:schemeClr val="tx2">
                    <a:lumMod val="75000"/>
                  </a:schemeClr>
                </a:solidFill>
              </a:rPr>
              <a:t>اننا </a:t>
            </a:r>
            <a:r>
              <a:rPr lang="ar-IQ" sz="3400" dirty="0" smtClean="0">
                <a:solidFill>
                  <a:schemeClr val="tx2">
                    <a:lumMod val="75000"/>
                  </a:schemeClr>
                </a:solidFill>
              </a:rPr>
              <a:t>لانزال </a:t>
            </a:r>
            <a:r>
              <a:rPr lang="ar-IQ" sz="3400" dirty="0">
                <a:solidFill>
                  <a:schemeClr val="tx2">
                    <a:lumMod val="75000"/>
                  </a:schemeClr>
                </a:solidFill>
              </a:rPr>
              <a:t>في مرحلة (مجتمع </a:t>
            </a:r>
            <a:r>
              <a:rPr lang="ar-IQ" sz="3400" dirty="0" smtClean="0">
                <a:solidFill>
                  <a:schemeClr val="tx2">
                    <a:lumMod val="75000"/>
                  </a:schemeClr>
                </a:solidFill>
              </a:rPr>
              <a:t>المعلومات) ذلك </a:t>
            </a:r>
            <a:r>
              <a:rPr lang="ar-IQ" sz="3400" dirty="0">
                <a:solidFill>
                  <a:schemeClr val="tx2">
                    <a:lumMod val="75000"/>
                  </a:schemeClr>
                </a:solidFill>
              </a:rPr>
              <a:t>المجتمع الذي يعتمد على استثمار التكنلوجيا </a:t>
            </a:r>
            <a:r>
              <a:rPr lang="ar-IQ" sz="3400" dirty="0" smtClean="0">
                <a:solidFill>
                  <a:schemeClr val="tx2">
                    <a:lumMod val="75000"/>
                  </a:schemeClr>
                </a:solidFill>
              </a:rPr>
              <a:t>في </a:t>
            </a:r>
            <a:r>
              <a:rPr lang="ar-IQ" sz="3400" dirty="0">
                <a:solidFill>
                  <a:schemeClr val="tx2">
                    <a:lumMod val="75000"/>
                  </a:schemeClr>
                </a:solidFill>
              </a:rPr>
              <a:t>انتاج المعلومات </a:t>
            </a:r>
            <a:r>
              <a:rPr lang="ar-IQ" sz="3400" dirty="0" smtClean="0">
                <a:solidFill>
                  <a:schemeClr val="tx2">
                    <a:lumMod val="75000"/>
                  </a:schemeClr>
                </a:solidFill>
              </a:rPr>
              <a:t>الوفيرة، وايصالها </a:t>
            </a:r>
            <a:r>
              <a:rPr lang="ar-IQ" sz="3400" dirty="0">
                <a:solidFill>
                  <a:schemeClr val="tx2">
                    <a:lumMod val="75000"/>
                  </a:schemeClr>
                </a:solidFill>
              </a:rPr>
              <a:t>من اجل تقديم الخدمات </a:t>
            </a:r>
            <a:r>
              <a:rPr lang="ar-IQ" sz="3400" dirty="0" smtClean="0">
                <a:solidFill>
                  <a:schemeClr val="tx2">
                    <a:lumMod val="75000"/>
                  </a:schemeClr>
                </a:solidFill>
              </a:rPr>
              <a:t>الى المستفيدين على نحو سريع وفعال. </a:t>
            </a:r>
            <a:endParaRPr lang="ar-IQ" sz="3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522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887"/>
    </mc:Choice>
    <mc:Fallback xmlns="">
      <p:transition spd="slow" advTm="10688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ar-IQ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ملامح </a:t>
            </a: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مجتمع المعلومات </a:t>
            </a:r>
            <a:endParaRPr lang="ar-IQ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ar-IQ" dirty="0"/>
              <a:t>   تظهر ملامح </a:t>
            </a:r>
            <a:r>
              <a:rPr lang="ar-IQ" dirty="0" smtClean="0"/>
              <a:t>مجتمع المعلومات </a:t>
            </a:r>
            <a:r>
              <a:rPr lang="ar-IQ" dirty="0"/>
              <a:t>من خلال عدد من </a:t>
            </a:r>
            <a:r>
              <a:rPr lang="ar-IQ" dirty="0" smtClean="0"/>
              <a:t>المتغيرات منها</a:t>
            </a:r>
            <a:r>
              <a:rPr lang="ar-IQ" dirty="0"/>
              <a:t>: </a:t>
            </a:r>
          </a:p>
          <a:p>
            <a:pPr marL="0" indent="0">
              <a:buNone/>
            </a:pPr>
            <a:r>
              <a:rPr lang="ar-IQ" dirty="0" smtClean="0"/>
              <a:t>1. </a:t>
            </a:r>
            <a:r>
              <a:rPr lang="ar-IQ" dirty="0" smtClean="0">
                <a:solidFill>
                  <a:srgbClr val="0070C0"/>
                </a:solidFill>
              </a:rPr>
              <a:t>منفعة المعلومات </a:t>
            </a:r>
            <a:r>
              <a:rPr lang="ar-IQ" dirty="0" smtClean="0"/>
              <a:t>(إنشاء </a:t>
            </a:r>
            <a:r>
              <a:rPr lang="ar-IQ" dirty="0"/>
              <a:t>بنية تحتية للمعلومات تقوم على اساس </a:t>
            </a:r>
            <a:r>
              <a:rPr lang="ar-IQ" dirty="0" smtClean="0"/>
              <a:t>(الرقمية او الالكترونية) لكل </a:t>
            </a:r>
            <a:r>
              <a:rPr lang="ar-IQ" dirty="0"/>
              <a:t>الناس </a:t>
            </a:r>
            <a:r>
              <a:rPr lang="ar-IQ" dirty="0" smtClean="0"/>
              <a:t>في صورة </a:t>
            </a:r>
            <a:r>
              <a:rPr lang="ar-IQ" dirty="0"/>
              <a:t>شبكات </a:t>
            </a:r>
            <a:r>
              <a:rPr lang="ar-IQ" dirty="0" smtClean="0"/>
              <a:t>المعلومات، </a:t>
            </a:r>
            <a:r>
              <a:rPr lang="ar-IQ" dirty="0"/>
              <a:t>وبنوك المعلومات </a:t>
            </a:r>
            <a:r>
              <a:rPr lang="ar-IQ" dirty="0" smtClean="0"/>
              <a:t>وسائل تواصل، والتي تعدُّ </a:t>
            </a:r>
            <a:r>
              <a:rPr lang="ar-IQ" dirty="0"/>
              <a:t>بذاتها رمزا </a:t>
            </a:r>
            <a:r>
              <a:rPr lang="ar-IQ" dirty="0" smtClean="0"/>
              <a:t>للمجتمع.</a:t>
            </a:r>
            <a:endParaRPr lang="ar-IQ" dirty="0"/>
          </a:p>
          <a:p>
            <a:pPr marL="0" indent="0">
              <a:buNone/>
            </a:pPr>
            <a:r>
              <a:rPr lang="ar-IQ" dirty="0" smtClean="0"/>
              <a:t>2. </a:t>
            </a:r>
            <a:r>
              <a:rPr lang="ar-IQ" dirty="0" smtClean="0">
                <a:solidFill>
                  <a:srgbClr val="0070C0"/>
                </a:solidFill>
              </a:rPr>
              <a:t>هيمنة صناعة المعلومات </a:t>
            </a:r>
            <a:r>
              <a:rPr lang="ar-IQ" dirty="0"/>
              <a:t>على الصناعات الاخرى بشكل واضح وكبير</a:t>
            </a:r>
            <a:r>
              <a:rPr lang="ar-IQ" dirty="0" smtClean="0"/>
              <a:t>.</a:t>
            </a:r>
            <a:endParaRPr lang="ar-IQ" dirty="0"/>
          </a:p>
          <a:p>
            <a:pPr marL="0" indent="0">
              <a:buNone/>
            </a:pPr>
            <a:r>
              <a:rPr lang="ar-IQ" dirty="0" smtClean="0"/>
              <a:t>3. </a:t>
            </a:r>
            <a:r>
              <a:rPr lang="ar-IQ" dirty="0">
                <a:solidFill>
                  <a:srgbClr val="0070C0"/>
                </a:solidFill>
              </a:rPr>
              <a:t>ي</a:t>
            </a:r>
            <a:r>
              <a:rPr lang="ar-IQ" dirty="0" smtClean="0">
                <a:solidFill>
                  <a:srgbClr val="0070C0"/>
                </a:solidFill>
              </a:rPr>
              <a:t>تشكل </a:t>
            </a:r>
            <a:r>
              <a:rPr lang="ar-IQ" dirty="0">
                <a:solidFill>
                  <a:srgbClr val="0070C0"/>
                </a:solidFill>
              </a:rPr>
              <a:t>البناء الاجتماعي </a:t>
            </a:r>
            <a:r>
              <a:rPr lang="ar-IQ" dirty="0" smtClean="0"/>
              <a:t>في مجتمع المعلومات من </a:t>
            </a:r>
            <a:r>
              <a:rPr lang="ar-IQ" dirty="0"/>
              <a:t>المجتمعات المحلية المتعددة المراكز والمتكاملة بطريقة </a:t>
            </a:r>
            <a:r>
              <a:rPr lang="ar-IQ" dirty="0" smtClean="0"/>
              <a:t>طوعية.</a:t>
            </a:r>
            <a:endParaRPr lang="ar-IQ" dirty="0"/>
          </a:p>
          <a:p>
            <a:pPr marL="0" indent="0">
              <a:buNone/>
            </a:pPr>
            <a:r>
              <a:rPr lang="ar-IQ" dirty="0" smtClean="0"/>
              <a:t>4. </a:t>
            </a:r>
            <a:r>
              <a:rPr lang="ar-IQ" dirty="0" smtClean="0">
                <a:solidFill>
                  <a:srgbClr val="0070C0"/>
                </a:solidFill>
              </a:rPr>
              <a:t>تغير </a:t>
            </a:r>
            <a:r>
              <a:rPr lang="ar-IQ" dirty="0">
                <a:solidFill>
                  <a:srgbClr val="0070C0"/>
                </a:solidFill>
              </a:rPr>
              <a:t>انماط القيم </a:t>
            </a:r>
            <a:r>
              <a:rPr lang="ar-IQ" dirty="0" smtClean="0">
                <a:solidFill>
                  <a:srgbClr val="0070C0"/>
                </a:solidFill>
              </a:rPr>
              <a:t>الانسانية </a:t>
            </a:r>
            <a:r>
              <a:rPr lang="ar-IQ" dirty="0" smtClean="0"/>
              <a:t>السائدة في المجتمع </a:t>
            </a:r>
            <a:r>
              <a:rPr lang="ar-IQ" dirty="0"/>
              <a:t>وتتحول من التركيز على الاستهلاك المادي الى اشباع الانجاز المتعلق بتحقيق </a:t>
            </a:r>
            <a:r>
              <a:rPr lang="ar-IQ" dirty="0" smtClean="0"/>
              <a:t>الاهداف.</a:t>
            </a:r>
            <a:endParaRPr lang="ar-IQ" dirty="0"/>
          </a:p>
          <a:p>
            <a:pPr marL="0" indent="0">
              <a:buNone/>
            </a:pPr>
            <a:r>
              <a:rPr lang="ar-IQ" dirty="0" smtClean="0"/>
              <a:t>5. </a:t>
            </a:r>
            <a:r>
              <a:rPr lang="ar-IQ" dirty="0" smtClean="0">
                <a:solidFill>
                  <a:srgbClr val="0070C0"/>
                </a:solidFill>
              </a:rPr>
              <a:t>أبداع </a:t>
            </a:r>
            <a:r>
              <a:rPr lang="ar-IQ" dirty="0">
                <a:solidFill>
                  <a:srgbClr val="0070C0"/>
                </a:solidFill>
              </a:rPr>
              <a:t>المعرفة </a:t>
            </a:r>
            <a:r>
              <a:rPr lang="ar-IQ" dirty="0" smtClean="0">
                <a:solidFill>
                  <a:srgbClr val="0070C0"/>
                </a:solidFill>
              </a:rPr>
              <a:t> </a:t>
            </a:r>
            <a:r>
              <a:rPr lang="ar-IQ" dirty="0" smtClean="0"/>
              <a:t>إذ تتسم </a:t>
            </a:r>
            <a:r>
              <a:rPr lang="ar-IQ" dirty="0"/>
              <a:t>ملامح </a:t>
            </a:r>
            <a:r>
              <a:rPr lang="ar-IQ" dirty="0" smtClean="0"/>
              <a:t>مجتمع المعلومات عن </a:t>
            </a:r>
            <a:r>
              <a:rPr lang="ar-IQ" dirty="0"/>
              <a:t>طريق </a:t>
            </a:r>
            <a:r>
              <a:rPr lang="ar-IQ" dirty="0" smtClean="0"/>
              <a:t>مشاركة الجماهير </a:t>
            </a:r>
            <a:r>
              <a:rPr lang="ar-IQ" dirty="0"/>
              <a:t>الفعالة ب</a:t>
            </a:r>
            <a:r>
              <a:rPr lang="ar-IQ" dirty="0" smtClean="0"/>
              <a:t>هدف تشكيل </a:t>
            </a:r>
            <a:r>
              <a:rPr lang="ar-IQ" dirty="0" smtClean="0">
                <a:solidFill>
                  <a:srgbClr val="0070C0"/>
                </a:solidFill>
              </a:rPr>
              <a:t>مجتمع </a:t>
            </a:r>
            <a:r>
              <a:rPr lang="ar-IQ" dirty="0">
                <a:solidFill>
                  <a:srgbClr val="0070C0"/>
                </a:solidFill>
              </a:rPr>
              <a:t>المعلومات </a:t>
            </a:r>
            <a:r>
              <a:rPr lang="ar-IQ" dirty="0" smtClean="0">
                <a:solidFill>
                  <a:srgbClr val="0070C0"/>
                </a:solidFill>
              </a:rPr>
              <a:t>الكوني</a:t>
            </a:r>
            <a:r>
              <a:rPr lang="ar-IQ" dirty="0" smtClean="0"/>
              <a:t>.</a:t>
            </a:r>
            <a:endParaRPr lang="ar-IQ" dirty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965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457"/>
    </mc:Choice>
    <mc:Fallback xmlns="">
      <p:transition spd="slow" advTm="7045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ar-IQ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معايير </a:t>
            </a: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مجتمع المعلومات</a:t>
            </a:r>
            <a:endParaRPr lang="ar-IQ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ar-IQ" dirty="0"/>
              <a:t> قام عدد من الباحثين </a:t>
            </a:r>
            <a:r>
              <a:rPr lang="ar-IQ" dirty="0" smtClean="0"/>
              <a:t>بإعداد </a:t>
            </a:r>
            <a:r>
              <a:rPr lang="ar-IQ" dirty="0"/>
              <a:t>دراسات تركزت حول  وضع </a:t>
            </a:r>
            <a:r>
              <a:rPr lang="ar-IQ" dirty="0" smtClean="0"/>
              <a:t>معايير مجتمع </a:t>
            </a:r>
            <a:r>
              <a:rPr lang="ar-IQ" dirty="0"/>
              <a:t>المعلومات استخلص (وليام </a:t>
            </a:r>
            <a:r>
              <a:rPr lang="ar-IQ" dirty="0" err="1"/>
              <a:t>ماتين</a:t>
            </a:r>
            <a:r>
              <a:rPr lang="ar-IQ" dirty="0"/>
              <a:t>) خمس معايير منها </a:t>
            </a:r>
            <a:r>
              <a:rPr lang="ar-IQ" dirty="0" smtClean="0"/>
              <a:t>وكالاتي:</a:t>
            </a:r>
            <a:endParaRPr lang="ar-IQ" dirty="0"/>
          </a:p>
          <a:p>
            <a:pPr marL="0" indent="0" algn="just">
              <a:buNone/>
            </a:pPr>
            <a:r>
              <a:rPr lang="ar-IQ" dirty="0" smtClean="0"/>
              <a:t>1. </a:t>
            </a: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المعيار الثقافي: </a:t>
            </a:r>
            <a:r>
              <a:rPr lang="ar-IQ" dirty="0"/>
              <a:t>الاعتراف بالقيم الثقافية للمعلومات </a:t>
            </a:r>
            <a:r>
              <a:rPr lang="ar-IQ" dirty="0" smtClean="0"/>
              <a:t>(كاحترام الملكية الفكرية والحرص </a:t>
            </a:r>
            <a:r>
              <a:rPr lang="ar-IQ" dirty="0"/>
              <a:t>على حرمة البيانات الشخصية والصدق والامانة </a:t>
            </a:r>
            <a:r>
              <a:rPr lang="ar-IQ" dirty="0" smtClean="0"/>
              <a:t>العلمية),</a:t>
            </a:r>
            <a:r>
              <a:rPr lang="ar-IQ" dirty="0"/>
              <a:t>وذلك عن طريق ترويج هذه القيم من اجل صالح المجتمع وصالح الافراد على حد </a:t>
            </a:r>
            <a:r>
              <a:rPr lang="ar-IQ" dirty="0" smtClean="0"/>
              <a:t>السواء.</a:t>
            </a:r>
            <a:endParaRPr lang="ar-IQ" dirty="0"/>
          </a:p>
          <a:p>
            <a:pPr marL="0" indent="0" algn="just">
              <a:buNone/>
            </a:pPr>
            <a:r>
              <a:rPr lang="ar-IQ" dirty="0" smtClean="0"/>
              <a:t>2. </a:t>
            </a: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المعيار الاقتصادي</a:t>
            </a:r>
            <a:r>
              <a:rPr lang="ar-IQ" dirty="0" smtClean="0"/>
              <a:t>: </a:t>
            </a:r>
            <a:r>
              <a:rPr lang="ar-IQ" dirty="0"/>
              <a:t>تبرز المعلومات كعامل اقتصادي اساس سواء كمصدر اقتصادي او كخدمة او كسلعة او كمصدر لخلق فرص جديدة </a:t>
            </a:r>
            <a:r>
              <a:rPr lang="ar-IQ" dirty="0" smtClean="0"/>
              <a:t>للعمالة.</a:t>
            </a:r>
            <a:endParaRPr lang="ar-IQ" dirty="0"/>
          </a:p>
          <a:p>
            <a:pPr marL="0" indent="0" algn="just">
              <a:buNone/>
            </a:pPr>
            <a:r>
              <a:rPr lang="ar-IQ" dirty="0" smtClean="0"/>
              <a:t>3. المعيار التكنلوجي: </a:t>
            </a:r>
            <a:r>
              <a:rPr lang="ar-IQ" dirty="0"/>
              <a:t>تصبح تكنلوجيا المعلومات مصدر القوة الاساسية ويحدث انتشار واسع لتطبيق المعلومات في المكاتب والمصانع والتعليم </a:t>
            </a:r>
            <a:r>
              <a:rPr lang="ar-IQ" dirty="0" smtClean="0"/>
              <a:t>والمنزل.</a:t>
            </a:r>
            <a:endParaRPr lang="ar-IQ" dirty="0"/>
          </a:p>
          <a:p>
            <a:pPr marL="0" indent="0" algn="just">
              <a:buNone/>
            </a:pPr>
            <a:r>
              <a:rPr lang="ar-IQ" dirty="0" smtClean="0"/>
              <a:t>4. </a:t>
            </a: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المعيار الاجتماعي</a:t>
            </a:r>
            <a:r>
              <a:rPr lang="ar-IQ" dirty="0" smtClean="0"/>
              <a:t>: </a:t>
            </a:r>
            <a:r>
              <a:rPr lang="ar-IQ" dirty="0"/>
              <a:t>يكون هدف المعلومات كوسيلة للارتقاء بالمستوى الاجتماعي للفرد من خلال وعيه </a:t>
            </a:r>
            <a:r>
              <a:rPr lang="ar-IQ" dirty="0" smtClean="0"/>
              <a:t>بأهمية </a:t>
            </a:r>
            <a:r>
              <a:rPr lang="ar-IQ" dirty="0"/>
              <a:t>المعلومات واتاحتها للمجتمع وبمستوى عال من الجودة 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73629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975"/>
    </mc:Choice>
    <mc:Fallback xmlns="">
      <p:transition spd="slow" advTm="61975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26729"/>
            <a:ext cx="8229600" cy="792088"/>
          </a:xfrm>
        </p:spPr>
        <p:txBody>
          <a:bodyPr/>
          <a:lstStyle/>
          <a:p>
            <a:r>
              <a:rPr lang="ar-IQ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سمات </a:t>
            </a: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مجتمع المعلومات</a:t>
            </a:r>
            <a:endParaRPr lang="ar-IQ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5446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r-IQ" sz="2000" dirty="0" smtClean="0">
                <a:solidFill>
                  <a:srgbClr val="C00000"/>
                </a:solidFill>
              </a:rPr>
              <a:t>      </a:t>
            </a:r>
            <a:r>
              <a:rPr lang="ar-IQ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ذكر </a:t>
            </a:r>
            <a:r>
              <a:rPr lang="ar-IQ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توفلر</a:t>
            </a:r>
            <a:r>
              <a:rPr lang="ar-IQ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ملامح </a:t>
            </a:r>
            <a:r>
              <a:rPr lang="ar-IQ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البنية </a:t>
            </a:r>
            <a:r>
              <a:rPr lang="ar-IQ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الاساسية </a:t>
            </a:r>
            <a:r>
              <a:rPr lang="ar-IQ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للمجتمع في </a:t>
            </a:r>
            <a:r>
              <a:rPr lang="ar-IQ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ضوء عدد من المؤشرات (الاقتصاد، </a:t>
            </a:r>
            <a:r>
              <a:rPr lang="ar-IQ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تكنولوجيا </a:t>
            </a:r>
            <a:r>
              <a:rPr lang="ar-IQ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الاتصال، وتكنولوجيا المعلومات) منها:</a:t>
            </a:r>
            <a:endParaRPr lang="ar-IQ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AutoNum type="arabicPeriod"/>
            </a:pP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التفاعلية: اي تبادل </a:t>
            </a:r>
            <a:r>
              <a:rPr lang="ar-IQ" sz="2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الادوار بين المرسل والمستقبل </a:t>
            </a: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فهناك </a:t>
            </a:r>
            <a:r>
              <a:rPr lang="ar-IQ" sz="2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ادوار مشتركة بينهما في </a:t>
            </a: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عملية الاتصال </a:t>
            </a:r>
            <a:r>
              <a:rPr lang="ar-IQ" sz="2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</a:t>
            </a: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يطلق </a:t>
            </a:r>
            <a:r>
              <a:rPr lang="ar-IQ" sz="2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على القائمين </a:t>
            </a: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بها لفظ </a:t>
            </a:r>
            <a:r>
              <a:rPr lang="ar-IQ" sz="2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مشاركين بدل من </a:t>
            </a: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مستفيدين، وبذلك ظهرت </a:t>
            </a:r>
            <a:r>
              <a:rPr lang="ar-IQ" sz="2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مصطلحات جديدة في عملية الاتصال مثل </a:t>
            </a: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الاتصال المتفاعل، التزامنية، </a:t>
            </a:r>
            <a:r>
              <a:rPr lang="ar-IQ" sz="2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اللاتزامنية</a:t>
            </a:r>
            <a:r>
              <a:rPr lang="ar-IQ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457200" indent="-457200" algn="just">
              <a:buAutoNum type="arabicPeriod"/>
            </a:pPr>
            <a:r>
              <a:rPr lang="ar-IQ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ar-IQ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اللاجماهيرية</a:t>
            </a:r>
            <a:r>
              <a:rPr lang="ar-IQ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فالمعلومات </a:t>
            </a:r>
            <a:r>
              <a:rPr lang="ar-IQ" sz="2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التي يتم </a:t>
            </a:r>
            <a:r>
              <a:rPr lang="ar-IQ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تبادلها محددة </a:t>
            </a:r>
            <a:r>
              <a:rPr lang="ar-IQ" sz="2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الهدف اي </a:t>
            </a:r>
            <a:r>
              <a:rPr lang="ar-IQ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انها تضمن درجة </a:t>
            </a:r>
            <a:r>
              <a:rPr lang="ar-IQ" sz="2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 التحكم في </a:t>
            </a:r>
            <a:r>
              <a:rPr lang="ar-IQ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تحديد المستفيد </a:t>
            </a:r>
            <a:r>
              <a:rPr lang="ar-IQ" sz="2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الحقيقي </a:t>
            </a:r>
            <a:r>
              <a:rPr lang="ar-IQ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 المعلومات، وهذه </a:t>
            </a:r>
            <a:r>
              <a:rPr lang="ar-IQ" sz="2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السمة افرزتها تكنلوجيا الاتصالات </a:t>
            </a:r>
            <a:r>
              <a:rPr lang="ar-IQ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كالبريد </a:t>
            </a:r>
            <a:r>
              <a:rPr lang="ar-IQ" sz="2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الالكتروني ف</a:t>
            </a:r>
            <a:r>
              <a:rPr lang="ar-IQ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تتيح </a:t>
            </a:r>
            <a:r>
              <a:rPr lang="ar-IQ" sz="2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للمشترك ا</a:t>
            </a:r>
            <a:r>
              <a:rPr lang="ar-IQ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لتحكم </a:t>
            </a:r>
            <a:r>
              <a:rPr lang="ar-IQ" sz="2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بكمية ونوعية المعلومات </a:t>
            </a:r>
            <a:r>
              <a:rPr lang="ar-IQ" sz="2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المرغوبة.</a:t>
            </a:r>
            <a:endParaRPr lang="ar-IQ" sz="20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IQ" sz="2000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اللاتزامنية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تسمح بإمكانية 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تراسل المعلومات بين اطراف 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عملية الاتصال 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دون شرط تواجدهما في وقت 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الارسال. 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هذا يوفر 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امكانية 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خزن 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المعلومات المرسلة عند استقبالها في الجهاز 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واستخدامها وقت الحاجة، كما في البريد </a:t>
            </a:r>
            <a:r>
              <a:rPr lang="ar-IQ" sz="2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الالكتروني </a:t>
            </a:r>
            <a:r>
              <a:rPr lang="ar-IQ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ووسائل التواصل الاجتماعي.</a:t>
            </a:r>
            <a:endParaRPr lang="ar-IQ" sz="20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  <a:r>
              <a:rPr lang="ar-IQ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قابلية </a:t>
            </a:r>
            <a:r>
              <a:rPr lang="ar-IQ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التحرك او </a:t>
            </a:r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الحركية: تسمح </a:t>
            </a:r>
            <a:r>
              <a:rPr lang="ar-IQ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هذه السمة في بث واستقبال المعلومات من اي مكان الى اخر اثناء حركة منتج وستقبل المعلومات وذلك باستخدام عدد من الاجهزة </a:t>
            </a:r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مثل: </a:t>
            </a:r>
            <a:r>
              <a:rPr lang="ar-IQ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اجهزة </a:t>
            </a:r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الموبايل، واللاب توب، التلفزيون </a:t>
            </a:r>
            <a:r>
              <a:rPr lang="ar-IQ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المدمج في ساعة </a:t>
            </a:r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اليد، </a:t>
            </a:r>
            <a:r>
              <a:rPr lang="ar-IQ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وجهاز الفاكس </a:t>
            </a:r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الذي </a:t>
            </a:r>
            <a:r>
              <a:rPr lang="ar-IQ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يمكن </a:t>
            </a:r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استخدامه </a:t>
            </a:r>
            <a:r>
              <a:rPr lang="ar-IQ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 </a:t>
            </a:r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السيارة</a:t>
            </a:r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ar-IQ" sz="20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3246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52"/>
    </mc:Choice>
    <mc:Fallback xmlns="">
      <p:transition spd="slow" advTm="1265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730" y="620688"/>
            <a:ext cx="849674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5.قابلية </a:t>
            </a:r>
            <a:r>
              <a:rPr lang="ar-IQ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التحويل: امكانية </a:t>
            </a:r>
            <a:r>
              <a:rPr lang="ar-IQ" sz="2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نقل المعلومات من وعاء لآخر باستخدام تقنيات تسمح بتحويل الاوعية الورقية الى </a:t>
            </a:r>
            <a:r>
              <a:rPr lang="ar-IQ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رقمية او مصغرات </a:t>
            </a:r>
            <a:r>
              <a:rPr lang="ar-IQ" sz="2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فلمية </a:t>
            </a:r>
            <a:r>
              <a:rPr lang="ar-IQ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وبالعكس، وامكانية </a:t>
            </a:r>
            <a:r>
              <a:rPr lang="ar-IQ" sz="2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تحويل النصوص من لغة الى اخرى </a:t>
            </a:r>
            <a:r>
              <a:rPr lang="ar-IQ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(الترجمة الالية) .</a:t>
            </a:r>
            <a:endParaRPr lang="ar-IQ" sz="2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ar-IQ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قابلية التوصيل: تتمثل بإمكانية </a:t>
            </a:r>
            <a:r>
              <a:rPr lang="ar-IQ" sz="2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استخدام الاجهزة المصنعة من قبل الشركات المختلفة والتي تحكمها معايير معينة في توحيد صناعة الاجهزة مما يتيح امكانية تناقل المعلومات بين المستفيدين وبغض النظر عن الشركات </a:t>
            </a:r>
            <a:r>
              <a:rPr lang="ar-IQ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المصنعة.</a:t>
            </a:r>
            <a:endParaRPr lang="ar-IQ" sz="2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الشيوع والانتشار: الانتشار </a:t>
            </a:r>
            <a:r>
              <a:rPr lang="ar-IQ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المنهجي لوسائل الاتصال حول العالم وفي </a:t>
            </a:r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شرائح المجتمع كافة، </a:t>
            </a:r>
            <a:r>
              <a:rPr lang="ar-IQ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اذ كلما تظهر وسيلة لتناقل المعلومات تعد في البداية ترفاً ولكنها في النهاية تصبح وسيلة </a:t>
            </a:r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اساسية.</a:t>
            </a:r>
            <a:endParaRPr lang="ar-IQ" sz="20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ar-IQ" sz="20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العالمية </a:t>
            </a:r>
            <a:r>
              <a:rPr lang="ar-IQ" sz="20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او </a:t>
            </a:r>
            <a:r>
              <a:rPr lang="ar-IQ" sz="20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الكونية: ان </a:t>
            </a:r>
            <a:r>
              <a:rPr lang="ar-IQ" sz="20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تناقل المعلومات بين المستفيدين على المستوى العام </a:t>
            </a:r>
            <a:r>
              <a:rPr lang="ar-IQ" sz="20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IQ" sz="20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لتوفر كميات ونوعيات من التقنيات التي تسمح بذلك وهذه السمة هي السعة في تناقل المعلومات بين </a:t>
            </a:r>
            <a:r>
              <a:rPr lang="ar-IQ" sz="20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الناس </a:t>
            </a:r>
            <a:r>
              <a:rPr lang="ar-IQ" sz="20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تضفي الكثير من المميزات على التواصل العلمي وفي تناقل الخبرات بينهم وبالتالي يكون التقدم العلمي في وتائر </a:t>
            </a:r>
            <a:r>
              <a:rPr lang="ar-IQ" sz="20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متصاعدة. </a:t>
            </a:r>
            <a:endParaRPr lang="ar-IQ" sz="20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ar-IQ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التأثير </a:t>
            </a:r>
            <a:r>
              <a:rPr lang="ar-IQ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على </a:t>
            </a:r>
            <a:r>
              <a:rPr lang="ar-IQ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المستفيدين: تتمثل التأثيرات بإتاحة </a:t>
            </a:r>
            <a:r>
              <a:rPr lang="ar-IQ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استخدام تكنلوجيا الاتصال الحديثة المتمثلة </a:t>
            </a:r>
            <a:r>
              <a:rPr lang="ar-IQ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بالأقمار </a:t>
            </a:r>
            <a:r>
              <a:rPr lang="ar-IQ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الصناعية </a:t>
            </a:r>
            <a:r>
              <a:rPr lang="ar-IQ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والحاسبات </a:t>
            </a:r>
            <a:r>
              <a:rPr lang="ar-IQ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والالياف الضوئية </a:t>
            </a:r>
            <a:r>
              <a:rPr lang="ar-IQ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والتلفزيون </a:t>
            </a:r>
            <a:r>
              <a:rPr lang="ar-IQ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التفاعلي ونظام الارسال المباشر من الاقمار  الصناعية </a:t>
            </a:r>
            <a:r>
              <a:rPr lang="ar-IQ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والفيديو.  هذه </a:t>
            </a:r>
            <a:r>
              <a:rPr lang="ar-IQ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التكنلوجيا تتسم بصفة التخاطب المباشر </a:t>
            </a:r>
            <a:r>
              <a:rPr lang="ar-IQ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بين الافراد غيرت شكل العلاقات الانسانية واخلاقيات المجتمعات فنشأ مجتمع جديد هو مجتمع المعلومات او مجتمع التكنولوجيا او المجتمع الافتراضي.</a:t>
            </a:r>
            <a:endParaRPr lang="ar-IQ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147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ar-IQ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مشكلة المعلومات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ar-IQ" dirty="0"/>
              <a:t>    </a:t>
            </a:r>
            <a:r>
              <a:rPr lang="ar-IQ" dirty="0" smtClean="0"/>
              <a:t> </a:t>
            </a:r>
            <a:r>
              <a:rPr lang="ar-IQ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اسهمت عناصر عدة بشكل </a:t>
            </a:r>
            <a:r>
              <a:rPr lang="ar-IQ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او باخر في حدة هذه المشكلة </a:t>
            </a:r>
            <a:r>
              <a:rPr lang="ar-IQ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ومنها:</a:t>
            </a:r>
          </a:p>
          <a:p>
            <a:pPr marL="0" indent="0" algn="just">
              <a:buNone/>
            </a:pPr>
            <a:r>
              <a:rPr lang="ar-IQ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IQ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نمو </a:t>
            </a:r>
            <a:r>
              <a:rPr lang="ar-IQ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حجم النتاج </a:t>
            </a:r>
            <a:r>
              <a:rPr lang="ar-IQ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الفكري: </a:t>
            </a:r>
            <a:endParaRPr lang="ar-IQ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ar-IQ" dirty="0">
                <a:solidFill>
                  <a:srgbClr val="00B050"/>
                </a:solidFill>
              </a:rPr>
              <a:t> </a:t>
            </a: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يتركز </a:t>
            </a:r>
            <a:r>
              <a:rPr lang="ar-IQ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 مجال العلوم والتكنولوجيا بصفة عامة على شكل دوريات متخصصة او مقالات ودراسات منشورة في الدوريات </a:t>
            </a: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العامة، </a:t>
            </a: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وتزايد </a:t>
            </a:r>
            <a:r>
              <a:rPr lang="ar-IQ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 اعداد المقالات المنشورة في العلوم الانسانية والعلوم </a:t>
            </a: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الاجتماعية، فضلا عن تطور </a:t>
            </a:r>
            <a:r>
              <a:rPr lang="ar-IQ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النتاج العالمي من </a:t>
            </a: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الكتب </a:t>
            </a:r>
            <a:r>
              <a:rPr lang="ar-IQ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سنة بعد اخرى .هناك عدد من </a:t>
            </a: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الاسباب </a:t>
            </a:r>
            <a:r>
              <a:rPr lang="ar-IQ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ادت الى هذه الزيادة في حجم ما ينشر من </a:t>
            </a: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معلومات: </a:t>
            </a:r>
            <a:r>
              <a:rPr lang="ar-IQ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منها الزيادة العددية للباحثين </a:t>
            </a: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العلميين، نمو </a:t>
            </a:r>
            <a:r>
              <a:rPr lang="ar-IQ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العلوم والتخصص المتزايد في </a:t>
            </a: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الموضوعات، زيادة </a:t>
            </a:r>
            <a:r>
              <a:rPr lang="ar-IQ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النفقات المخصصة للبحث والتطور العلمي وخصوصا في الدول الصناعية كما ساعدت التطورات التكنولوجية على الزيادة في النتاج الفكري وقد تمثل في تطور اساليب الطباعة والاستنساخ واستخدام </a:t>
            </a: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الحاسوب </a:t>
            </a:r>
            <a:r>
              <a:rPr lang="ar-IQ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 اختزان المعلومات واسترجاعها واستخدام وسائل الاتصال السلكية واللاسلكية واثرها في سهولة وسرعة نقل المعارف البشرية وتداولها في جميع اقطار العالم.</a:t>
            </a:r>
          </a:p>
          <a:p>
            <a:pPr marL="0" indent="0" algn="just">
              <a:buNone/>
            </a:pPr>
            <a:r>
              <a:rPr lang="ar-IQ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تشتت </a:t>
            </a:r>
            <a:r>
              <a:rPr lang="ar-IQ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النتاج </a:t>
            </a:r>
            <a:r>
              <a:rPr lang="ar-IQ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الفكري:</a:t>
            </a:r>
            <a:endParaRPr lang="ar-IQ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ar-IQ" dirty="0" smtClean="0"/>
              <a:t>    </a:t>
            </a:r>
            <a:r>
              <a:rPr lang="ar-IQ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 </a:t>
            </a:r>
            <a:r>
              <a:rPr lang="ar-IQ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التخصص الدقيق في الموضوعات العلمية كان له الاثر الواضح في </a:t>
            </a:r>
            <a:r>
              <a:rPr lang="ar-IQ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ظهور</a:t>
            </a:r>
            <a:r>
              <a:rPr lang="ar-IQ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IQ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فروع جديدة اخذت اصولها من افرع ومن الامثلة على ذلك الهندسة الطبية والكيمياء الحيوية .. </a:t>
            </a:r>
            <a:r>
              <a:rPr lang="ar-IQ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وغير </a:t>
            </a:r>
            <a:r>
              <a:rPr lang="ar-IQ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ذلك من الموضوعات التي تزداد يوما بعد يوم والتي تؤكد على العلاقة المتداخلة بين العلوم </a:t>
            </a:r>
            <a:r>
              <a:rPr lang="ar-IQ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ar-IQ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074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3.2|1.1|0.9|0.7|0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5.7|24.6|10.1|2.8|5|14.2|11.1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1648</Words>
  <Application>Microsoft Office PowerPoint</Application>
  <PresentationFormat>عرض على الشاشة (3:4)‏</PresentationFormat>
  <Paragraphs>66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12</vt:i4>
      </vt:variant>
    </vt:vector>
  </HeadingPairs>
  <TitlesOfParts>
    <vt:vector size="14" baseType="lpstr">
      <vt:lpstr>سمة Office</vt:lpstr>
      <vt:lpstr>1_سمة Office</vt:lpstr>
      <vt:lpstr>عرض تقديمي في PowerPoint</vt:lpstr>
      <vt:lpstr>مفهوم مجتمع المعلومات </vt:lpstr>
      <vt:lpstr>تعريف مجتمع المعلومات</vt:lpstr>
      <vt:lpstr>مجتمع المعرفة</vt:lpstr>
      <vt:lpstr>ملامح مجتمع المعلومات </vt:lpstr>
      <vt:lpstr>معايير مجتمع المعلومات</vt:lpstr>
      <vt:lpstr>سمات مجتمع المعلومات</vt:lpstr>
      <vt:lpstr>عرض تقديمي في PowerPoint</vt:lpstr>
      <vt:lpstr>مشكلة المعلومات</vt:lpstr>
      <vt:lpstr>عرض تقديمي في PowerPoint</vt:lpstr>
      <vt:lpstr>عرض تقديمي في PowerPoint</vt:lpstr>
      <vt:lpstr>واخر دعوانا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orange</dc:creator>
  <cp:lastModifiedBy>Maher</cp:lastModifiedBy>
  <cp:revision>29</cp:revision>
  <dcterms:created xsi:type="dcterms:W3CDTF">2020-03-10T10:51:44Z</dcterms:created>
  <dcterms:modified xsi:type="dcterms:W3CDTF">2020-04-25T20:48:06Z</dcterms:modified>
</cp:coreProperties>
</file>