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3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مستطيل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مستطيل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مستطيل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مستطيل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مستطيل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مستطيل مستدير الزوايا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مستطيل مستدير الزوايا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مستطيل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مستطيل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4BABBB14-4F11-4C4C-9635-94A7A0ECFCE6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8E43503C-68D1-43AB-BCA5-28A09C58A7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pull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BBB14-4F11-4C4C-9635-94A7A0ECFCE6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3503C-68D1-43AB-BCA5-28A09C58A7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pull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BBB14-4F11-4C4C-9635-94A7A0ECFCE6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3503C-68D1-43AB-BCA5-28A09C58A7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pull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BBB14-4F11-4C4C-9635-94A7A0ECFCE6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3503C-68D1-43AB-BCA5-28A09C58A7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pull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BBB14-4F11-4C4C-9635-94A7A0ECFCE6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3503C-68D1-43AB-BCA5-28A09C58A7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pull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BBB14-4F11-4C4C-9635-94A7A0ECFCE6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3503C-68D1-43AB-BCA5-28A09C58A7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pull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6" name="عنصر نائب للتاريخ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BABBB14-4F11-4C4C-9635-94A7A0ECFCE6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E43503C-68D1-43AB-BCA5-28A09C58A7BF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عنصر نائب للتذييل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transition>
    <p:pull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4BABBB14-4F11-4C4C-9635-94A7A0ECFCE6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8E43503C-68D1-43AB-BCA5-28A09C58A7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pull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BBB14-4F11-4C4C-9635-94A7A0ECFCE6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3503C-68D1-43AB-BCA5-28A09C58A7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pull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BBB14-4F11-4C4C-9635-94A7A0ECFCE6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3503C-68D1-43AB-BCA5-28A09C58A7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pull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BBB14-4F11-4C4C-9635-94A7A0ECFCE6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3503C-68D1-43AB-BCA5-28A09C58A7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pull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مستطيل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مستطيل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مستطيل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مستطيل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مستطيل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مستطيل مستدير الزوايا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مستطيل مستدير الزوايا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مستطيل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مستطيل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مستطيل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مستطيل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مستطيل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مستطيل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4BABBB14-4F11-4C4C-9635-94A7A0ECFCE6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8E43503C-68D1-43AB-BCA5-28A09C58A7B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pull dir="d"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semantics of the sentence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Chapter Ten</a:t>
            </a:r>
            <a:endParaRPr lang="en-US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Properties of two-place Predicates</a:t>
            </a:r>
            <a:endParaRPr lang="en-US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three semantic properties of two-place predicates: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1. symmetry</a:t>
            </a:r>
          </a:p>
          <a:p>
            <a:endParaRPr lang="en-US" b="1" dirty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2. reflexivity</a:t>
            </a:r>
          </a:p>
          <a:p>
            <a:endParaRPr lang="en-US" b="1" dirty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3. transitivity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0070C0"/>
                </a:solidFill>
              </a:rPr>
              <a:t>symmetry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Predicates can be </a:t>
            </a:r>
            <a:r>
              <a:rPr lang="en-US" b="1" dirty="0" smtClean="0">
                <a:solidFill>
                  <a:srgbClr val="0070C0"/>
                </a:solidFill>
              </a:rPr>
              <a:t>symmetric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0070C0"/>
                </a:solidFill>
              </a:rPr>
              <a:t>asymmetric. </a:t>
            </a:r>
            <a:r>
              <a:rPr lang="en-US" dirty="0" err="1" smtClean="0"/>
              <a:t>Asymetric</a:t>
            </a:r>
            <a:r>
              <a:rPr lang="en-US" dirty="0" smtClean="0"/>
              <a:t> predicates are the opposite of the symmetric ones.</a:t>
            </a:r>
          </a:p>
          <a:p>
            <a:r>
              <a:rPr lang="en-US" dirty="0" smtClean="0"/>
              <a:t>Ex: 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John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is married to </a:t>
            </a:r>
            <a:r>
              <a:rPr lang="en-US" b="1" dirty="0" smtClean="0">
                <a:solidFill>
                  <a:srgbClr val="FF0000"/>
                </a:solidFill>
              </a:rPr>
              <a:t>Mary.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X               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</a:t>
            </a:r>
            <a:r>
              <a:rPr lang="en-US" b="1" dirty="0" smtClean="0">
                <a:solidFill>
                  <a:srgbClr val="FF0000"/>
                </a:solidFill>
              </a:rPr>
              <a:t>                 y</a:t>
            </a:r>
          </a:p>
          <a:p>
            <a:r>
              <a:rPr lang="en-US" dirty="0" smtClean="0"/>
              <a:t>Mary is married to John.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My car </a:t>
            </a:r>
            <a:r>
              <a:rPr lang="en-US" dirty="0" smtClean="0">
                <a:solidFill>
                  <a:srgbClr val="0070C0"/>
                </a:solidFill>
              </a:rPr>
              <a:t>is different from </a:t>
            </a:r>
            <a:r>
              <a:rPr lang="en-US" dirty="0" smtClean="0">
                <a:solidFill>
                  <a:srgbClr val="FF0000"/>
                </a:solidFill>
              </a:rPr>
              <a:t>your car</a:t>
            </a:r>
            <a:r>
              <a:rPr lang="en-US" dirty="0" smtClean="0"/>
              <a:t>.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X </a:t>
            </a:r>
            <a:r>
              <a:rPr lang="en-US" dirty="0" smtClean="0"/>
              <a:t>            </a:t>
            </a:r>
            <a:r>
              <a:rPr lang="en-US" b="1" dirty="0" smtClean="0">
                <a:solidFill>
                  <a:srgbClr val="0070C0"/>
                </a:solidFill>
              </a:rPr>
              <a:t>P</a:t>
            </a:r>
            <a:r>
              <a:rPr lang="en-US" dirty="0" smtClean="0"/>
              <a:t>                            </a:t>
            </a:r>
            <a:r>
              <a:rPr lang="en-US" b="1" dirty="0" smtClean="0">
                <a:solidFill>
                  <a:srgbClr val="FF0000"/>
                </a:solidFill>
              </a:rPr>
              <a:t>Y</a:t>
            </a:r>
          </a:p>
          <a:p>
            <a:r>
              <a:rPr lang="en-US" dirty="0" smtClean="0"/>
              <a:t>Your car is different from my car.</a:t>
            </a:r>
          </a:p>
          <a:p>
            <a:r>
              <a:rPr lang="en-US" dirty="0" smtClean="0"/>
              <a:t>(each of the pairs entail each other)</a:t>
            </a:r>
          </a:p>
          <a:p>
            <a:endParaRPr lang="en-US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Asymmetric Predicates</a:t>
            </a:r>
            <a:endParaRPr lang="en-US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EX: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John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0070C0"/>
                </a:solidFill>
              </a:rPr>
              <a:t>is taller than </a:t>
            </a:r>
            <a:r>
              <a:rPr lang="en-US" b="1" dirty="0" smtClean="0">
                <a:solidFill>
                  <a:srgbClr val="FF0000"/>
                </a:solidFill>
              </a:rPr>
              <a:t>Mary.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X          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</a:t>
            </a:r>
            <a:r>
              <a:rPr lang="en-US" b="1" dirty="0" smtClean="0">
                <a:solidFill>
                  <a:srgbClr val="FF0000"/>
                </a:solidFill>
              </a:rPr>
              <a:t>                          Y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Mary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is taller than </a:t>
            </a:r>
            <a:r>
              <a:rPr lang="en-US" b="1" dirty="0" smtClean="0">
                <a:solidFill>
                  <a:srgbClr val="FF0000"/>
                </a:solidFill>
              </a:rPr>
              <a:t>John.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Joseph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0070C0"/>
                </a:solidFill>
              </a:rPr>
              <a:t>is fatter than </a:t>
            </a:r>
            <a:r>
              <a:rPr lang="en-US" b="1" dirty="0" smtClean="0">
                <a:solidFill>
                  <a:srgbClr val="FF0000"/>
                </a:solidFill>
              </a:rPr>
              <a:t>Jim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X             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P                     </a:t>
            </a:r>
            <a:r>
              <a:rPr lang="en-US" b="1" dirty="0" smtClean="0">
                <a:solidFill>
                  <a:srgbClr val="FF0000"/>
                </a:solidFill>
              </a:rPr>
              <a:t>Y</a:t>
            </a:r>
          </a:p>
          <a:p>
            <a:r>
              <a:rPr lang="en-US" dirty="0" smtClean="0"/>
              <a:t>Jim is fatter than Joseph.</a:t>
            </a:r>
          </a:p>
          <a:p>
            <a:r>
              <a:rPr lang="en-US" dirty="0" smtClean="0"/>
              <a:t>(</a:t>
            </a:r>
            <a:r>
              <a:rPr lang="en-US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the two sentences in each of these  pairs contradict each other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Predicates that are neither symmetric nor asymmetric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Ex: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John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loves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Mary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Mary Loves John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Pope 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blessed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all his devotes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hates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everyone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 his family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the two sentences in these pairs either entail nor contradict each other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7030A0"/>
                </a:solidFill>
              </a:rPr>
              <a:t>Reflexivity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Predicates can be reflexive or </a:t>
            </a:r>
            <a:r>
              <a:rPr lang="en-US" dirty="0" err="1" smtClean="0"/>
              <a:t>irreflexive</a:t>
            </a:r>
            <a:r>
              <a:rPr lang="en-US" dirty="0" smtClean="0"/>
              <a:t>.</a:t>
            </a:r>
          </a:p>
          <a:p>
            <a:r>
              <a:rPr lang="en-US" dirty="0" smtClean="0"/>
              <a:t>Ex: </a:t>
            </a:r>
          </a:p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She resembles herself. 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(reflexive)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He is taller than himself.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irreflexive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He likes himself.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(neither reflexive nor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irreflexive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None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the first and the second sentence are artificial. The first one is uninformative, giving no new information. The second one is impossible and odd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  </a:t>
            </a:r>
            <a:endParaRPr lang="en-US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Transitivity </a:t>
            </a:r>
            <a:endParaRPr lang="en-US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Predicates can be either transitive , intransitive , or </a:t>
            </a:r>
            <a:r>
              <a:rPr lang="en-US" sz="2400" b="1" dirty="0" err="1" smtClean="0">
                <a:solidFill>
                  <a:srgbClr val="0070C0"/>
                </a:solidFill>
              </a:rPr>
              <a:t>nither</a:t>
            </a:r>
            <a:r>
              <a:rPr lang="en-US" sz="2400" b="1" dirty="0" smtClean="0">
                <a:solidFill>
                  <a:srgbClr val="0070C0"/>
                </a:solidFill>
              </a:rPr>
              <a:t>.</a:t>
            </a:r>
          </a:p>
          <a:p>
            <a:r>
              <a:rPr lang="en-US" sz="2400" dirty="0" smtClean="0"/>
              <a:t>EX: </a:t>
            </a:r>
          </a:p>
          <a:p>
            <a:r>
              <a:rPr lang="en-US" sz="2400" b="1" dirty="0" smtClean="0">
                <a:solidFill>
                  <a:srgbClr val="0070C0"/>
                </a:solidFill>
              </a:rPr>
              <a:t>Sally is in her study room and her study room is in that big building.</a:t>
            </a:r>
          </a:p>
          <a:p>
            <a:r>
              <a:rPr lang="en-US" sz="2400" b="1" i="1" dirty="0" smtClean="0">
                <a:solidFill>
                  <a:srgbClr val="FF0000"/>
                </a:solidFill>
              </a:rPr>
              <a:t>Sally is in that building.</a:t>
            </a:r>
          </a:p>
          <a:p>
            <a:endParaRPr lang="en-US" sz="2400" i="1" dirty="0" smtClean="0">
              <a:solidFill>
                <a:srgbClr val="FF0000"/>
              </a:solidFill>
            </a:endParaRPr>
          </a:p>
          <a:p>
            <a:r>
              <a:rPr lang="en-US" sz="2400" b="1" dirty="0" smtClean="0">
                <a:solidFill>
                  <a:srgbClr val="7030A0"/>
                </a:solidFill>
              </a:rPr>
              <a:t>That old man is the father of John and John is the father of Joseph.</a:t>
            </a:r>
          </a:p>
          <a:p>
            <a:r>
              <a:rPr lang="en-US" sz="2400" b="1" i="1" dirty="0" smtClean="0">
                <a:solidFill>
                  <a:srgbClr val="FF0000"/>
                </a:solidFill>
              </a:rPr>
              <a:t>That old an is the father of Joseph.</a:t>
            </a:r>
          </a:p>
          <a:p>
            <a:endParaRPr lang="en-US" sz="2400" dirty="0"/>
          </a:p>
          <a:p>
            <a:r>
              <a:rPr lang="en-US" sz="2400" b="1" dirty="0" smtClean="0">
                <a:solidFill>
                  <a:srgbClr val="7030A0"/>
                </a:solidFill>
              </a:rPr>
              <a:t>Alice hates Mary and Mary hates Susan .</a:t>
            </a:r>
          </a:p>
          <a:p>
            <a:r>
              <a:rPr lang="en-US" sz="2400" b="1" i="1" dirty="0" smtClean="0">
                <a:solidFill>
                  <a:srgbClr val="FF0000"/>
                </a:solidFill>
              </a:rPr>
              <a:t>Alice hates Susan.</a:t>
            </a:r>
          </a:p>
          <a:p>
            <a:endParaRPr lang="en-US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Conclusion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–place predicates can be :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1. symmetric, asymmetric , or nether.</a:t>
            </a:r>
          </a:p>
          <a:p>
            <a:endParaRPr lang="en-US" b="1" dirty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2. reflexive, </a:t>
            </a:r>
            <a:r>
              <a:rPr lang="en-US" b="1" dirty="0" err="1" smtClean="0">
                <a:solidFill>
                  <a:srgbClr val="FF0000"/>
                </a:solidFill>
              </a:rPr>
              <a:t>irrreflexive</a:t>
            </a:r>
            <a:r>
              <a:rPr lang="en-US" b="1" dirty="0" smtClean="0">
                <a:solidFill>
                  <a:srgbClr val="FF0000"/>
                </a:solidFill>
              </a:rPr>
              <a:t> , or nether..</a:t>
            </a:r>
          </a:p>
          <a:p>
            <a:endParaRPr lang="en-US" b="1" dirty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3. transitive , intransitive or neither. 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Thank You</a:t>
            </a:r>
            <a:endParaRPr lang="en-US" sz="6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حضري">
  <a:themeElements>
    <a:clrScheme name="حضري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حضري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حضري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57</TotalTime>
  <Words>359</Words>
  <Application>Microsoft Office PowerPoint</Application>
  <PresentationFormat>عرض على الشاشة (3:4)‏</PresentationFormat>
  <Paragraphs>63</Paragraphs>
  <Slides>9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حضري</vt:lpstr>
      <vt:lpstr>The semantics of the sentence</vt:lpstr>
      <vt:lpstr>Properties of two-place Predicates</vt:lpstr>
      <vt:lpstr>symmetry</vt:lpstr>
      <vt:lpstr>Asymmetric Predicates</vt:lpstr>
      <vt:lpstr>Predicates that are neither symmetric nor asymmetric</vt:lpstr>
      <vt:lpstr>Reflexivity</vt:lpstr>
      <vt:lpstr>Transitivity </vt:lpstr>
      <vt:lpstr>Conclusion</vt:lpstr>
      <vt:lpstr>الشريحة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semnatics of the sentence</dc:title>
  <dc:creator>Windows User</dc:creator>
  <cp:lastModifiedBy>Windows User</cp:lastModifiedBy>
  <cp:revision>11</cp:revision>
  <dcterms:created xsi:type="dcterms:W3CDTF">2020-04-18T11:50:14Z</dcterms:created>
  <dcterms:modified xsi:type="dcterms:W3CDTF">2020-04-18T12:47:34Z</dcterms:modified>
</cp:coreProperties>
</file>