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BCD1-67CB-47C2-8DF7-FB2F7C12C5F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93BE3-B12C-4D7B-9EA5-37C2E57342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fronting of the Comment in Arabic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obligatory and the optional fronting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Obligatory Fronting of the Comment </a:t>
            </a:r>
            <a:b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IQ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تقديم الخبر </a:t>
            </a:r>
            <a:r>
              <a:rPr lang="ar-IQ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وجوبأً</a:t>
            </a:r>
            <a:endParaRPr lang="en-US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There are four cases where the comment is fronted obligatorily in Arabic:</a:t>
            </a:r>
          </a:p>
          <a:p>
            <a:r>
              <a:rPr lang="en-US" dirty="0" smtClean="0"/>
              <a:t>1. If the Comment is an adverbial or a prepositional phrase and the Topic is indefinite: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في الدار رجل</a:t>
            </a:r>
            <a:r>
              <a:rPr lang="ar-IQ" b="1" dirty="0">
                <a:solidFill>
                  <a:srgbClr val="FF0000"/>
                </a:solidFill>
              </a:rPr>
              <a:t>ٌ</a:t>
            </a:r>
            <a:r>
              <a:rPr lang="ar-IQ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عندي كتابٌ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 smtClean="0">
                <a:solidFill>
                  <a:srgbClr val="00B0F0"/>
                </a:solidFill>
              </a:rPr>
              <a:t>. </a:t>
            </a:r>
            <a:r>
              <a:rPr lang="en-US" dirty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f the Comment is an interrogative particle:</a:t>
            </a:r>
          </a:p>
          <a:p>
            <a:endParaRPr lang="en-US" dirty="0"/>
          </a:p>
          <a:p>
            <a:r>
              <a:rPr lang="ar-IQ" b="1" dirty="0" err="1" smtClean="0">
                <a:solidFill>
                  <a:srgbClr val="FF0000"/>
                </a:solidFill>
              </a:rPr>
              <a:t>ماهذا</a:t>
            </a:r>
            <a:r>
              <a:rPr lang="ar-IQ" b="1" dirty="0" smtClean="0">
                <a:solidFill>
                  <a:srgbClr val="FF0000"/>
                </a:solidFill>
              </a:rPr>
              <a:t>؟</a:t>
            </a:r>
          </a:p>
          <a:p>
            <a:endParaRPr lang="ar-IQ" dirty="0"/>
          </a:p>
          <a:p>
            <a:pPr>
              <a:buNone/>
            </a:pPr>
            <a:r>
              <a:rPr lang="en-US" dirty="0" smtClean="0"/>
              <a:t>3. If the Topic has a possessive pronominal suffix that is anaphoric with the Comment:</a:t>
            </a:r>
          </a:p>
          <a:p>
            <a:pPr>
              <a:buNone/>
            </a:pPr>
            <a:r>
              <a:rPr lang="ar-IQ" b="1" dirty="0" smtClean="0">
                <a:solidFill>
                  <a:srgbClr val="FF0000"/>
                </a:solidFill>
              </a:rPr>
              <a:t>في الدار صاحبها.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if the Comment is restricted by the exceptive particles “ </a:t>
            </a:r>
            <a:r>
              <a:rPr lang="ar-IQ" dirty="0" smtClean="0">
                <a:solidFill>
                  <a:srgbClr val="FF0000"/>
                </a:solidFill>
              </a:rPr>
              <a:t>إلاّ</a:t>
            </a:r>
            <a:r>
              <a:rPr lang="ar-IQ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  BUT”  </a:t>
            </a:r>
            <a:r>
              <a:rPr lang="en-US" dirty="0" smtClean="0"/>
              <a:t>and  “</a:t>
            </a:r>
            <a:r>
              <a:rPr lang="ar-IQ" b="1" dirty="0" smtClean="0">
                <a:solidFill>
                  <a:srgbClr val="FF0000"/>
                </a:solidFill>
              </a:rPr>
              <a:t>إنما  </a:t>
            </a:r>
            <a:r>
              <a:rPr lang="en-US" b="1" dirty="0" smtClean="0">
                <a:solidFill>
                  <a:srgbClr val="FF0000"/>
                </a:solidFill>
              </a:rPr>
              <a:t>only”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ar-IQ" b="1" dirty="0" err="1" smtClean="0">
                <a:solidFill>
                  <a:srgbClr val="FF0000"/>
                </a:solidFill>
              </a:rPr>
              <a:t>ماالذكي</a:t>
            </a:r>
            <a:r>
              <a:rPr lang="ar-IQ" b="1" dirty="0" smtClean="0">
                <a:solidFill>
                  <a:srgbClr val="FF0000"/>
                </a:solidFill>
              </a:rPr>
              <a:t> إلاّ عليٌ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إنما الذكي عليٌ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Ali is the clever one. 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optional </a:t>
            </a:r>
            <a:br>
              <a:rPr lang="en-US" dirty="0" smtClean="0"/>
            </a:br>
            <a:r>
              <a:rPr lang="en-US" dirty="0" smtClean="0"/>
              <a:t>fronting of the Comment </a:t>
            </a:r>
            <a:r>
              <a:rPr lang="ar-IQ" dirty="0" smtClean="0"/>
              <a:t>تقديم الخبر جوازاً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Speakers and writers in Arabic use this syntactic strategy in order to mark information structure in a sentence or to mark contrast or focus.</a:t>
            </a:r>
          </a:p>
          <a:p>
            <a:r>
              <a:rPr lang="ar-IQ" dirty="0" smtClean="0"/>
              <a:t>في الحديقة البنتُ</a:t>
            </a:r>
          </a:p>
          <a:p>
            <a:r>
              <a:rPr lang="en-US" dirty="0" smtClean="0"/>
              <a:t>It is fronted to signal contrast, if someone says that the girl is in the house.</a:t>
            </a:r>
          </a:p>
          <a:p>
            <a:r>
              <a:rPr lang="ar-IQ" dirty="0" smtClean="0"/>
              <a:t>الرجلُ في الدار.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173</Words>
  <Application>Microsoft Office PowerPoint</Application>
  <PresentationFormat>عرض على الشاشة (3:4)‏</PresentationFormat>
  <Paragraphs>23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The fronting of the Comment in Arabic</vt:lpstr>
      <vt:lpstr>The Obligatory Fronting of the Comment  تقديم الخبر وجوبأً</vt:lpstr>
      <vt:lpstr>الشريحة 3</vt:lpstr>
      <vt:lpstr>الشريحة 4</vt:lpstr>
      <vt:lpstr>The optional  fronting of the Comment تقديم الخبر جوازاً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obligatory fronting of the Comment in Arabic</dc:title>
  <dc:creator>Windows User</dc:creator>
  <cp:lastModifiedBy>Windows User</cp:lastModifiedBy>
  <cp:revision>3</cp:revision>
  <dcterms:created xsi:type="dcterms:W3CDTF">2020-04-18T12:53:02Z</dcterms:created>
  <dcterms:modified xsi:type="dcterms:W3CDTF">2020-04-18T13:16:54Z</dcterms:modified>
</cp:coreProperties>
</file>