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pPr/>
              <a:t>23/08/1441</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pPr/>
              <a:t>23/08/1441</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pPr/>
              <a:t>23/08/1441</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23/08/1441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pPr/>
              <a:t>23/08/1441</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23/08/1441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pPr/>
              <a:t>23/08/1441</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pPr/>
              <a:t>23/08/1441</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pPr/>
              <a:t>23/08/1441</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0" y="285728"/>
            <a:ext cx="6172200" cy="2428892"/>
          </a:xfrm>
        </p:spPr>
        <p:txBody>
          <a:bodyPr>
            <a:normAutofit fontScale="90000"/>
          </a:bodyPr>
          <a:lstStyle/>
          <a:p>
            <a:pPr algn="ctr"/>
            <a:br>
              <a:rPr lang="ar-IQ" dirty="0"/>
            </a:br>
            <a:br>
              <a:rPr lang="ar-IQ" dirty="0"/>
            </a:br>
            <a:br>
              <a:rPr lang="ar-IQ" dirty="0"/>
            </a:br>
            <a:r>
              <a:rPr lang="en-US" sz="3600" dirty="0">
                <a:solidFill>
                  <a:schemeClr val="accent3"/>
                </a:solidFill>
              </a:rPr>
              <a:t>MAWADDA RAHEEM KOKAZ</a:t>
            </a:r>
            <a:br>
              <a:rPr lang="en-US" sz="3600" dirty="0">
                <a:solidFill>
                  <a:schemeClr val="accent3"/>
                </a:solidFill>
              </a:rPr>
            </a:br>
            <a:br>
              <a:rPr lang="ar-IQ" sz="3600" dirty="0"/>
            </a:br>
            <a:r>
              <a:rPr lang="en-US" sz="3600" dirty="0">
                <a:solidFill>
                  <a:schemeClr val="accent3"/>
                </a:solidFill>
              </a:rPr>
              <a:t>MEDIA AND DISCOURSE </a:t>
            </a:r>
            <a:endParaRPr lang="ar-IQ" sz="3600" dirty="0">
              <a:solidFill>
                <a:schemeClr val="accent3"/>
              </a:solidFill>
            </a:endParaRPr>
          </a:p>
        </p:txBody>
      </p:sp>
      <p:sp>
        <p:nvSpPr>
          <p:cNvPr id="3" name="عنوان فرعي 2"/>
          <p:cNvSpPr>
            <a:spLocks noGrp="1"/>
          </p:cNvSpPr>
          <p:nvPr>
            <p:ph type="subTitle" idx="1"/>
          </p:nvPr>
        </p:nvSpPr>
        <p:spPr>
          <a:xfrm>
            <a:off x="2286000" y="3714752"/>
            <a:ext cx="6172200" cy="2660170"/>
          </a:xfrm>
        </p:spPr>
        <p:txBody>
          <a:bodyPr/>
          <a:lstStyle/>
          <a:p>
            <a:pPr algn="ctr"/>
            <a:r>
              <a:rPr lang="en-US" sz="2800" dirty="0">
                <a:solidFill>
                  <a:schemeClr val="accent3"/>
                </a:solidFill>
              </a:rPr>
              <a:t>Discourse analysis assignment </a:t>
            </a:r>
          </a:p>
          <a:p>
            <a:pPr algn="ctr"/>
            <a:r>
              <a:rPr lang="en-US" sz="2800" dirty="0">
                <a:solidFill>
                  <a:schemeClr val="accent3"/>
                </a:solidFill>
              </a:rPr>
              <a:t>7-4-2020</a:t>
            </a:r>
            <a:endParaRPr lang="ar-IQ" sz="2800" dirty="0">
              <a:solidFill>
                <a:schemeClr val="accent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725602"/>
          </a:xfrm>
        </p:spPr>
        <p:txBody>
          <a:bodyPr>
            <a:noAutofit/>
          </a:bodyPr>
          <a:lstStyle/>
          <a:p>
            <a:pPr algn="ctr"/>
            <a:r>
              <a:rPr lang="en-US" sz="3600" dirty="0">
                <a:solidFill>
                  <a:srgbClr val="C00000"/>
                </a:solidFill>
              </a:rPr>
              <a:t>What does the subject and its positioning tell us about the image?</a:t>
            </a:r>
            <a:endParaRPr lang="ar-IQ" sz="3600" dirty="0">
              <a:solidFill>
                <a:srgbClr val="C00000"/>
              </a:solidFill>
            </a:endParaRPr>
          </a:p>
        </p:txBody>
      </p:sp>
      <p:sp>
        <p:nvSpPr>
          <p:cNvPr id="3" name="عنصر نائب للمحتوى 2"/>
          <p:cNvSpPr>
            <a:spLocks noGrp="1"/>
          </p:cNvSpPr>
          <p:nvPr>
            <p:ph sz="quarter" idx="1"/>
          </p:nvPr>
        </p:nvSpPr>
        <p:spPr>
          <a:xfrm>
            <a:off x="457200" y="2000240"/>
            <a:ext cx="7467600" cy="4473712"/>
          </a:xfrm>
        </p:spPr>
        <p:txBody>
          <a:bodyPr/>
          <a:lstStyle/>
          <a:p>
            <a:pPr algn="l"/>
            <a:r>
              <a:rPr lang="en-US" dirty="0"/>
              <a:t>If there is more than one subject in the photo , how do the subjects relate to each other ? Do we see the entire subject , or only a portion of it ? </a:t>
            </a:r>
          </a:p>
          <a:p>
            <a:pPr algn="l"/>
            <a:r>
              <a:rPr lang="en-US" dirty="0"/>
              <a:t>All the above mentioned questions should be kept </a:t>
            </a:r>
            <a:endParaRPr lang="ar-IQ" dirty="0"/>
          </a:p>
          <a:p>
            <a:pPr algn="l">
              <a:buNone/>
            </a:pPr>
            <a:r>
              <a:rPr lang="en-US" dirty="0"/>
              <a:t>in mind before analyzing any image.</a:t>
            </a:r>
          </a:p>
          <a:p>
            <a:pPr algn="l">
              <a:buNone/>
            </a:pPr>
            <a:endParaRPr lang="en-US" dirty="0"/>
          </a:p>
          <a:p>
            <a:pPr algn="l">
              <a:buNone/>
            </a:pPr>
            <a:r>
              <a:rPr lang="en-US" dirty="0">
                <a:solidFill>
                  <a:schemeClr val="accent1">
                    <a:lumMod val="75000"/>
                  </a:schemeClr>
                </a:solidFill>
              </a:rPr>
              <a:t>*The next image has more than one subject </a:t>
            </a:r>
            <a:endParaRPr lang="ar-IQ" dirty="0">
              <a:solidFill>
                <a:schemeClr val="accent1">
                  <a:lumMod val="75000"/>
                </a:schemeClr>
              </a:solidFill>
            </a:endParaRPr>
          </a:p>
        </p:txBody>
      </p:sp>
      <p:sp>
        <p:nvSpPr>
          <p:cNvPr id="5" name="سهم إلى اليمين 4"/>
          <p:cNvSpPr/>
          <p:nvPr/>
        </p:nvSpPr>
        <p:spPr>
          <a:xfrm>
            <a:off x="6858016" y="45720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i-pilot-hp\Desktop\Screenshot_20200406_210314.jpg"/>
          <p:cNvPicPr>
            <a:picLocks noChangeAspect="1" noChangeArrowheads="1"/>
          </p:cNvPicPr>
          <p:nvPr/>
        </p:nvPicPr>
        <p:blipFill>
          <a:blip r:embed="rId2"/>
          <a:srcRect/>
          <a:stretch>
            <a:fillRect/>
          </a:stretch>
        </p:blipFill>
        <p:spPr bwMode="auto">
          <a:xfrm>
            <a:off x="4000496" y="214290"/>
            <a:ext cx="4643470" cy="4448183"/>
          </a:xfrm>
          <a:prstGeom prst="rect">
            <a:avLst/>
          </a:prstGeom>
          <a:noFill/>
        </p:spPr>
      </p:pic>
      <p:sp>
        <p:nvSpPr>
          <p:cNvPr id="2052" name="Rectangle 4"/>
          <p:cNvSpPr>
            <a:spLocks noChangeArrowheads="1"/>
          </p:cNvSpPr>
          <p:nvPr/>
        </p:nvSpPr>
        <p:spPr bwMode="auto">
          <a:xfrm>
            <a:off x="142844" y="357166"/>
            <a:ext cx="342902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As we can see in this image there is a focus on more than one subject ,each of which can be related to the other ; the first one is about the importance of education and how it is essential in order to prevent all other subjects : poverty , crime, and ignorance .</a:t>
            </a:r>
            <a:endParaRPr kumimoji="0" lang="en-US" sz="24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a:ln>
                  <a:noFill/>
                </a:ln>
                <a:solidFill>
                  <a:schemeClr val="tx1"/>
                </a:solidFill>
                <a:effectLst/>
                <a:latin typeface="Arial" pitchFamily="34" charset="0"/>
                <a:ea typeface="Times New Roman" pitchFamily="18" charset="0"/>
              </a:rPr>
              <a:t> </a:t>
            </a:r>
            <a:endParaRPr kumimoji="0" lang="en-US" sz="2400" b="0" i="1" u="none" strike="noStrike" cap="none" normalizeH="0" baseline="0" dirty="0">
              <a:ln>
                <a:noFill/>
              </a:ln>
              <a:solidFill>
                <a:schemeClr val="tx1"/>
              </a:solidFill>
              <a:effectLst/>
              <a:latin typeface="Arial" pitchFamily="34" charset="0"/>
            </a:endParaRPr>
          </a:p>
        </p:txBody>
      </p:sp>
      <p:sp>
        <p:nvSpPr>
          <p:cNvPr id="5" name="مستطيل 4"/>
          <p:cNvSpPr/>
          <p:nvPr/>
        </p:nvSpPr>
        <p:spPr>
          <a:xfrm>
            <a:off x="0" y="4429132"/>
            <a:ext cx="3428992" cy="1938992"/>
          </a:xfrm>
          <a:prstGeom prst="rect">
            <a:avLst/>
          </a:prstGeom>
        </p:spPr>
        <p:txBody>
          <a:bodyPr wrap="square">
            <a:spAutoFit/>
          </a:bodyPr>
          <a:lstStyle/>
          <a:p>
            <a:pPr algn="l"/>
            <a:r>
              <a:rPr lang="en-US" sz="2400" i="1" dirty="0">
                <a:latin typeface="Arial" pitchFamily="34" charset="0"/>
                <a:ea typeface="Times New Roman" pitchFamily="18" charset="0"/>
              </a:rPr>
              <a:t>We can also consider it as an ad for public education encouraging people to forget about the private one</a:t>
            </a:r>
            <a:endParaRPr lang="ar-IQ" sz="2400" i="1" dirty="0"/>
          </a:p>
        </p:txBody>
      </p:sp>
      <p:sp>
        <p:nvSpPr>
          <p:cNvPr id="6" name="مستطيل 5"/>
          <p:cNvSpPr/>
          <p:nvPr/>
        </p:nvSpPr>
        <p:spPr>
          <a:xfrm>
            <a:off x="3929058" y="4786322"/>
            <a:ext cx="4214842" cy="1754326"/>
          </a:xfrm>
          <a:prstGeom prst="rect">
            <a:avLst/>
          </a:prstGeom>
        </p:spPr>
        <p:txBody>
          <a:bodyPr wrap="square">
            <a:spAutoFit/>
          </a:bodyPr>
          <a:lstStyle/>
          <a:p>
            <a:pPr algn="l"/>
            <a:r>
              <a:rPr lang="en-US" i="1" dirty="0">
                <a:solidFill>
                  <a:schemeClr val="accent1">
                    <a:lumMod val="50000"/>
                  </a:schemeClr>
                </a:solidFill>
              </a:rPr>
              <a:t>It includes a verbal process consisting of the speaker ( the painter ) as the </a:t>
            </a:r>
            <a:r>
              <a:rPr lang="en-US" i="1" dirty="0" err="1">
                <a:solidFill>
                  <a:schemeClr val="accent1">
                    <a:lumMod val="50000"/>
                  </a:schemeClr>
                </a:solidFill>
              </a:rPr>
              <a:t>sayer</a:t>
            </a:r>
            <a:r>
              <a:rPr lang="en-US" i="1" dirty="0">
                <a:solidFill>
                  <a:schemeClr val="accent1">
                    <a:lumMod val="50000"/>
                  </a:schemeClr>
                </a:solidFill>
              </a:rPr>
              <a:t> , and the receiver ( the people who see the image ) and the verbiage which is the whole idea of the importance of education </a:t>
            </a:r>
            <a:endParaRPr lang="ar-IQ" dirty="0">
              <a:solidFill>
                <a:schemeClr val="accent1">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Ali-pilot-hp\Desktop\Screenshot_20200406_210240.jpg"/>
          <p:cNvPicPr>
            <a:picLocks noChangeAspect="1" noChangeArrowheads="1"/>
          </p:cNvPicPr>
          <p:nvPr/>
        </p:nvPicPr>
        <p:blipFill>
          <a:blip r:embed="rId2"/>
          <a:srcRect/>
          <a:stretch>
            <a:fillRect/>
          </a:stretch>
        </p:blipFill>
        <p:spPr bwMode="auto">
          <a:xfrm>
            <a:off x="5000628" y="214290"/>
            <a:ext cx="3714750" cy="3829050"/>
          </a:xfrm>
          <a:prstGeom prst="rect">
            <a:avLst/>
          </a:prstGeom>
          <a:noFill/>
        </p:spPr>
      </p:pic>
      <p:sp>
        <p:nvSpPr>
          <p:cNvPr id="24579" name="Rectangle 3"/>
          <p:cNvSpPr>
            <a:spLocks noChangeArrowheads="1"/>
          </p:cNvSpPr>
          <p:nvPr/>
        </p:nvSpPr>
        <p:spPr bwMode="auto">
          <a:xfrm>
            <a:off x="214282" y="500042"/>
            <a:ext cx="428628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Times New Roman" pitchFamily="18" charset="0"/>
                <a:cs typeface="Arial" pitchFamily="34"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 name="مستطيل 3"/>
          <p:cNvSpPr/>
          <p:nvPr/>
        </p:nvSpPr>
        <p:spPr>
          <a:xfrm>
            <a:off x="285720" y="357166"/>
            <a:ext cx="4214842" cy="6144519"/>
          </a:xfrm>
          <a:prstGeom prst="rect">
            <a:avLst/>
          </a:prstGeom>
        </p:spPr>
        <p:txBody>
          <a:bodyPr wrap="square">
            <a:spAutoFit/>
          </a:bodyPr>
          <a:lstStyle/>
          <a:p>
            <a:pPr algn="l"/>
            <a:r>
              <a:rPr lang="en-US" sz="2400" i="1" dirty="0"/>
              <a:t>This image includes a surface meaning , which is the meaning that you may see as soon as see this image , which is throwing flowers on the enemy instead of violent things in order to defend himself . yet there is , of course , a deep meaning behind this image which is </a:t>
            </a:r>
            <a:r>
              <a:rPr lang="en-US" sz="2400" i="1" dirty="0">
                <a:solidFill>
                  <a:srgbClr val="C00000"/>
                </a:solidFill>
              </a:rPr>
              <a:t>"peace"</a:t>
            </a:r>
            <a:r>
              <a:rPr lang="en-US" sz="2400" i="1" dirty="0"/>
              <a:t> the idea of throwing flowers instead of anything else is a reminder that you may beat your enemy by flowers without  causing any destruction</a:t>
            </a:r>
            <a:r>
              <a:rPr lang="en-US" dirty="0"/>
              <a:t> </a:t>
            </a:r>
            <a:endParaRPr lang="ar-IQ" dirty="0"/>
          </a:p>
        </p:txBody>
      </p:sp>
      <p:sp>
        <p:nvSpPr>
          <p:cNvPr id="24580" name="Rectangle 4"/>
          <p:cNvSpPr>
            <a:spLocks noChangeArrowheads="1"/>
          </p:cNvSpPr>
          <p:nvPr/>
        </p:nvSpPr>
        <p:spPr bwMode="auto">
          <a:xfrm>
            <a:off x="4429124" y="4286256"/>
            <a:ext cx="450059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accent1">
                    <a:lumMod val="50000"/>
                  </a:schemeClr>
                </a:solidFill>
                <a:effectLst/>
                <a:latin typeface="Times New Roman" pitchFamily="18" charset="0"/>
                <a:ea typeface="Times New Roman" pitchFamily="18" charset="0"/>
                <a:cs typeface="Times New Roman" pitchFamily="18" charset="0"/>
              </a:rPr>
              <a:t>It includes a material process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accent1">
                    <a:lumMod val="50000"/>
                  </a:schemeClr>
                </a:solidFill>
                <a:effectLst/>
                <a:latin typeface="Times New Roman" pitchFamily="18" charset="0"/>
                <a:ea typeface="Times New Roman" pitchFamily="18" charset="0"/>
                <a:cs typeface="Times New Roman" pitchFamily="18" charset="0"/>
              </a:rPr>
              <a:t>consisting of the actor ( the boy ) </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a:ln>
                  <a:noFill/>
                </a:ln>
                <a:solidFill>
                  <a:schemeClr val="accent1">
                    <a:lumMod val="50000"/>
                  </a:schemeClr>
                </a:solidFill>
                <a:effectLst/>
                <a:latin typeface="Times New Roman" pitchFamily="18" charset="0"/>
                <a:ea typeface="Times New Roman" pitchFamily="18" charset="0"/>
                <a:cs typeface="Times New Roman" pitchFamily="18" charset="0"/>
              </a:rPr>
              <a:t>and the recipient ( the enemy ).</a:t>
            </a:r>
            <a:endParaRPr kumimoji="0" lang="en-US" sz="2000" b="0" i="1" u="none" strike="noStrike" cap="none" normalizeH="0" baseline="0" dirty="0">
              <a:ln>
                <a:noFill/>
              </a:ln>
              <a:solidFill>
                <a:schemeClr val="accent1">
                  <a:lumMod val="50000"/>
                </a:schemeClr>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Ali-pilot-hp\Desktop\Screenshot_20200406_210300.jpg"/>
          <p:cNvPicPr>
            <a:picLocks noChangeAspect="1" noChangeArrowheads="1"/>
          </p:cNvPicPr>
          <p:nvPr/>
        </p:nvPicPr>
        <p:blipFill>
          <a:blip r:embed="rId2"/>
          <a:srcRect/>
          <a:stretch>
            <a:fillRect/>
          </a:stretch>
        </p:blipFill>
        <p:spPr bwMode="auto">
          <a:xfrm>
            <a:off x="714348" y="285729"/>
            <a:ext cx="7572428" cy="2928958"/>
          </a:xfrm>
          <a:prstGeom prst="rect">
            <a:avLst/>
          </a:prstGeom>
          <a:noFill/>
        </p:spPr>
      </p:pic>
      <p:sp>
        <p:nvSpPr>
          <p:cNvPr id="3" name="مستطيل 2"/>
          <p:cNvSpPr/>
          <p:nvPr/>
        </p:nvSpPr>
        <p:spPr>
          <a:xfrm>
            <a:off x="285720" y="3714752"/>
            <a:ext cx="7786742" cy="1200329"/>
          </a:xfrm>
          <a:prstGeom prst="rect">
            <a:avLst/>
          </a:prstGeom>
        </p:spPr>
        <p:txBody>
          <a:bodyPr wrap="square">
            <a:spAutoFit/>
          </a:bodyPr>
          <a:lstStyle/>
          <a:p>
            <a:pPr algn="l"/>
            <a:r>
              <a:rPr lang="en-US" i="1" dirty="0">
                <a:cs typeface="+mj-cs"/>
              </a:rPr>
              <a:t>As we may see in this image that there are two subjects explained , which show us the contradiction the two subjects , it also shows that the term </a:t>
            </a:r>
            <a:r>
              <a:rPr lang="en-US" i="1" dirty="0">
                <a:solidFill>
                  <a:srgbClr val="C00000"/>
                </a:solidFill>
                <a:cs typeface="+mj-cs"/>
              </a:rPr>
              <a:t>" freedom of speech " </a:t>
            </a:r>
            <a:r>
              <a:rPr lang="en-US" i="1" dirty="0">
                <a:cs typeface="+mj-cs"/>
              </a:rPr>
              <a:t>is a lie when it comes to many subjects that are similar to this one</a:t>
            </a:r>
            <a:r>
              <a:rPr lang="en-US" dirty="0"/>
              <a:t> </a:t>
            </a:r>
            <a:endParaRPr lang="ar-IQ" dirty="0"/>
          </a:p>
        </p:txBody>
      </p:sp>
      <p:sp>
        <p:nvSpPr>
          <p:cNvPr id="4" name="مستطيل 3"/>
          <p:cNvSpPr/>
          <p:nvPr/>
        </p:nvSpPr>
        <p:spPr>
          <a:xfrm>
            <a:off x="2286000" y="5214950"/>
            <a:ext cx="4572000" cy="1477328"/>
          </a:xfrm>
          <a:prstGeom prst="rect">
            <a:avLst/>
          </a:prstGeom>
        </p:spPr>
        <p:txBody>
          <a:bodyPr wrap="square">
            <a:spAutoFit/>
          </a:bodyPr>
          <a:lstStyle/>
          <a:p>
            <a:pPr algn="l"/>
            <a:r>
              <a:rPr lang="en-US" i="1" dirty="0">
                <a:solidFill>
                  <a:schemeClr val="accent1">
                    <a:lumMod val="50000"/>
                  </a:schemeClr>
                </a:solidFill>
              </a:rPr>
              <a:t>It includes a verbal process , consisting of the speaker ( the man who make sarcastic paintings ) as the </a:t>
            </a:r>
            <a:r>
              <a:rPr lang="en-US" i="1" dirty="0" err="1">
                <a:solidFill>
                  <a:schemeClr val="accent1">
                    <a:lumMod val="50000"/>
                  </a:schemeClr>
                </a:solidFill>
              </a:rPr>
              <a:t>sayer</a:t>
            </a:r>
            <a:r>
              <a:rPr lang="en-US" i="1" dirty="0">
                <a:solidFill>
                  <a:schemeClr val="accent1">
                    <a:lumMod val="50000"/>
                  </a:schemeClr>
                </a:solidFill>
              </a:rPr>
              <a:t> , and the people who see his paintings and criticize him as the recipient</a:t>
            </a:r>
            <a:endParaRPr lang="ar-IQ" dirty="0">
              <a:solidFill>
                <a:schemeClr val="accent1">
                  <a:lumMod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796908"/>
          </a:xfrm>
        </p:spPr>
        <p:txBody>
          <a:bodyPr>
            <a:normAutofit/>
          </a:bodyPr>
          <a:lstStyle/>
          <a:p>
            <a:r>
              <a:rPr lang="en-US" sz="3600" dirty="0">
                <a:solidFill>
                  <a:srgbClr val="C00000"/>
                </a:solidFill>
              </a:rPr>
              <a:t>What we concluded is :</a:t>
            </a:r>
            <a:endParaRPr lang="ar-IQ" sz="3600" dirty="0">
              <a:solidFill>
                <a:srgbClr val="C00000"/>
              </a:solidFill>
            </a:endParaRPr>
          </a:p>
        </p:txBody>
      </p:sp>
      <p:sp>
        <p:nvSpPr>
          <p:cNvPr id="3" name="عنصر نائب للمحتوى 2"/>
          <p:cNvSpPr>
            <a:spLocks noGrp="1"/>
          </p:cNvSpPr>
          <p:nvPr>
            <p:ph sz="quarter" idx="1"/>
          </p:nvPr>
        </p:nvSpPr>
        <p:spPr>
          <a:xfrm>
            <a:off x="457200" y="928670"/>
            <a:ext cx="7467600" cy="5143536"/>
          </a:xfrm>
        </p:spPr>
        <p:txBody>
          <a:bodyPr>
            <a:normAutofit fontScale="85000" lnSpcReduction="10000"/>
          </a:bodyPr>
          <a:lstStyle/>
          <a:p>
            <a:endParaRPr lang="ar-IQ" dirty="0"/>
          </a:p>
          <a:p>
            <a:pPr algn="l"/>
            <a:r>
              <a:rPr lang="en-US" dirty="0"/>
              <a:t>Media discourse is manufactured, we need to consider how this has been done – both in a literal sense of what goes into its making and at an ideological level. One important strand of research into media discourse is preoccupied with taking a critical stance to media discourse, </a:t>
            </a:r>
            <a:r>
              <a:rPr lang="ar-IQ" dirty="0"/>
              <a:t> </a:t>
            </a:r>
            <a:r>
              <a:rPr lang="en-US" dirty="0"/>
              <a:t>namely critical discourse analysis.</a:t>
            </a:r>
          </a:p>
          <a:p>
            <a:pPr algn="l"/>
            <a:r>
              <a:rPr lang="en-US" dirty="0"/>
              <a:t>It is important that we continually appraise the messages that we consume from our manufactured mass media. The fact that media discourse is public means that it also falls under the scrutiny of many conversation analysts who are interested in it as a form of institutional talk, which can be compared with other forms of talk, both mundane and institutional. The fact that media discourse is on record makes it attractive for discourse analysts and increasingly so because of the online availability of newspapers, radio </a:t>
            </a:r>
            <a:r>
              <a:rPr lang="ar-IQ" dirty="0"/>
              <a:t> </a:t>
            </a:r>
            <a:r>
              <a:rPr lang="en-US" dirty="0"/>
              <a:t>stations, television programs and so on .</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3368676"/>
          </a:xfrm>
        </p:spPr>
        <p:txBody>
          <a:bodyPr>
            <a:normAutofit/>
          </a:bodyPr>
          <a:lstStyle/>
          <a:p>
            <a:pPr algn="ctr"/>
            <a:r>
              <a:rPr lang="en-US" sz="4800" dirty="0">
                <a:solidFill>
                  <a:srgbClr val="C00000"/>
                </a:solidFill>
              </a:rPr>
              <a:t>Thank you !</a:t>
            </a:r>
            <a:endParaRPr lang="ar-IQ" sz="48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868346"/>
          </a:xfrm>
        </p:spPr>
        <p:txBody>
          <a:bodyPr>
            <a:normAutofit/>
          </a:bodyPr>
          <a:lstStyle/>
          <a:p>
            <a:r>
              <a:rPr lang="en-US" sz="3600" dirty="0">
                <a:solidFill>
                  <a:srgbClr val="C00000"/>
                </a:solidFill>
              </a:rPr>
              <a:t>What is media discourse  ? </a:t>
            </a:r>
            <a:endParaRPr lang="ar-IQ" sz="3600" dirty="0">
              <a:solidFill>
                <a:srgbClr val="C00000"/>
              </a:solidFill>
            </a:endParaRPr>
          </a:p>
        </p:txBody>
      </p:sp>
      <p:sp>
        <p:nvSpPr>
          <p:cNvPr id="3" name="عنصر نائب للمحتوى 2"/>
          <p:cNvSpPr>
            <a:spLocks noGrp="1"/>
          </p:cNvSpPr>
          <p:nvPr>
            <p:ph sz="quarter" idx="1"/>
          </p:nvPr>
        </p:nvSpPr>
        <p:spPr>
          <a:xfrm>
            <a:off x="457200" y="1357298"/>
            <a:ext cx="4686304" cy="5116654"/>
          </a:xfrm>
        </p:spPr>
        <p:txBody>
          <a:bodyPr>
            <a:normAutofit fontScale="92500" lnSpcReduction="10000"/>
          </a:bodyPr>
          <a:lstStyle/>
          <a:p>
            <a:pPr algn="l"/>
            <a:r>
              <a:rPr lang="en-US" dirty="0"/>
              <a:t>Media discourse refers to interactions that take place through a broadcast platform , whether spoken or written , in which the discourse is oriented to a non-present reader , listener or viewer . Though the discourse is oriented towards these recipients , they often can’t make instantaneous responses to the producers of the discourse , yet this is changing with the advent of new media technology . So media discourse is neither private nor off the record .</a:t>
            </a:r>
            <a:endParaRPr lang="ar-IQ" dirty="0"/>
          </a:p>
        </p:txBody>
      </p:sp>
      <p:pic>
        <p:nvPicPr>
          <p:cNvPr id="1026" name="Picture 2" descr="C:\Users\Ali-pilot-hp\Desktop\Screenshot_20200406_210329.jpg"/>
          <p:cNvPicPr>
            <a:picLocks noChangeAspect="1" noChangeArrowheads="1"/>
          </p:cNvPicPr>
          <p:nvPr/>
        </p:nvPicPr>
        <p:blipFill>
          <a:blip r:embed="rId2"/>
          <a:srcRect/>
          <a:stretch>
            <a:fillRect/>
          </a:stretch>
        </p:blipFill>
        <p:spPr bwMode="auto">
          <a:xfrm>
            <a:off x="4929190" y="1214423"/>
            <a:ext cx="3714776" cy="435771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082660"/>
          </a:xfrm>
        </p:spPr>
        <p:txBody>
          <a:bodyPr>
            <a:noAutofit/>
          </a:bodyPr>
          <a:lstStyle/>
          <a:p>
            <a:pPr algn="ctr"/>
            <a:r>
              <a:rPr lang="en-US" sz="3600" dirty="0">
                <a:solidFill>
                  <a:srgbClr val="C00000"/>
                </a:solidFill>
              </a:rPr>
              <a:t>Why do we study media discourse ?</a:t>
            </a:r>
            <a:endParaRPr lang="ar-IQ" sz="3600" dirty="0">
              <a:solidFill>
                <a:srgbClr val="C00000"/>
              </a:solidFill>
            </a:endParaRPr>
          </a:p>
        </p:txBody>
      </p:sp>
      <p:sp>
        <p:nvSpPr>
          <p:cNvPr id="3" name="عنصر نائب للمحتوى 2"/>
          <p:cNvSpPr>
            <a:spLocks noGrp="1"/>
          </p:cNvSpPr>
          <p:nvPr>
            <p:ph sz="quarter" idx="1"/>
          </p:nvPr>
        </p:nvSpPr>
        <p:spPr>
          <a:xfrm>
            <a:off x="457200" y="1500174"/>
            <a:ext cx="7467600" cy="4973778"/>
          </a:xfrm>
        </p:spPr>
        <p:txBody>
          <a:bodyPr/>
          <a:lstStyle/>
          <a:p>
            <a:pPr algn="l"/>
            <a:r>
              <a:rPr lang="en-US" dirty="0"/>
              <a:t>Very few are unaffected by media discourse , the importance of the media in modern world is incontrovertible . For some sections of society ,media have largely replaced older institutions ( churches , trade unions ) as the primary source of understanding of the world . Since discourse plays an important role in constituting people’s realities , the implications of the power and influence of media discourse are clear .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011222"/>
          </a:xfrm>
        </p:spPr>
        <p:txBody>
          <a:bodyPr>
            <a:noAutofit/>
          </a:bodyPr>
          <a:lstStyle/>
          <a:p>
            <a:pPr algn="ctr"/>
            <a:r>
              <a:rPr lang="en-US" sz="3600" dirty="0">
                <a:solidFill>
                  <a:srgbClr val="C00000"/>
                </a:solidFill>
              </a:rPr>
              <a:t>How have print media been studied ?</a:t>
            </a:r>
            <a:endParaRPr lang="ar-IQ" sz="3600" dirty="0">
              <a:solidFill>
                <a:srgbClr val="C00000"/>
              </a:solidFill>
            </a:endParaRPr>
          </a:p>
        </p:txBody>
      </p:sp>
      <p:sp>
        <p:nvSpPr>
          <p:cNvPr id="3" name="عنصر نائب للمحتوى 2"/>
          <p:cNvSpPr>
            <a:spLocks noGrp="1"/>
          </p:cNvSpPr>
          <p:nvPr>
            <p:ph sz="quarter" idx="1"/>
          </p:nvPr>
        </p:nvSpPr>
        <p:spPr>
          <a:xfrm>
            <a:off x="457200" y="1214422"/>
            <a:ext cx="7467600" cy="4929222"/>
          </a:xfrm>
        </p:spPr>
        <p:txBody>
          <a:bodyPr>
            <a:normAutofit/>
          </a:bodyPr>
          <a:lstStyle/>
          <a:p>
            <a:endParaRPr lang="ar-IQ" dirty="0"/>
          </a:p>
          <a:p>
            <a:pPr algn="l"/>
            <a:r>
              <a:rPr lang="en-US" dirty="0"/>
              <a:t> Linguistic analysis of the newspaper media is very often </a:t>
            </a:r>
            <a:r>
              <a:rPr lang="en-US" dirty="0" err="1"/>
              <a:t>sceptical</a:t>
            </a:r>
            <a:r>
              <a:rPr lang="en-US" dirty="0"/>
              <a:t>, and linguists sometimes see themselves as policing the subtle manipulation of language to distort reality. White (1997) claimed that by ‘severely’ circumscribing subjective interpersonal features in hard news reports, journalists can, through ‘objective’ language, purport to be neutral, essentially where formal language provides the veneer of neutrality. White personal register is to put ‘a rhetorical stratagem to aid the obfuscation of a reporter’s subjectivity’ .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571481"/>
            <a:ext cx="8143932" cy="4524315"/>
          </a:xfrm>
          <a:prstGeom prst="rect">
            <a:avLst/>
          </a:prstGeom>
        </p:spPr>
        <p:txBody>
          <a:bodyPr wrap="square">
            <a:spAutoFit/>
          </a:bodyPr>
          <a:lstStyle/>
          <a:p>
            <a:pPr algn="l"/>
            <a:r>
              <a:rPr lang="en-US" sz="2400" dirty="0"/>
              <a:t>The most comprehensive from a linguistic perspective come from </a:t>
            </a:r>
            <a:r>
              <a:rPr lang="en-US" sz="2400" dirty="0" err="1"/>
              <a:t>Reah</a:t>
            </a:r>
            <a:r>
              <a:rPr lang="en-US" sz="2400" dirty="0"/>
              <a:t> (2002)and </a:t>
            </a:r>
            <a:r>
              <a:rPr lang="en-US" sz="2400" dirty="0" err="1"/>
              <a:t>Bednarek</a:t>
            </a:r>
            <a:r>
              <a:rPr lang="en-US" sz="2400" dirty="0"/>
              <a:t> (2006). </a:t>
            </a:r>
            <a:r>
              <a:rPr lang="en-US" sz="2400" dirty="0" err="1"/>
              <a:t>Reah</a:t>
            </a:r>
            <a:r>
              <a:rPr lang="en-US" sz="2400" dirty="0"/>
              <a:t> (2002) comprehensively characterizes what newspapers are, as well as providing a detailed treatment of newspaper headlines and their ‘manufacture’ through what is left in and what is left out and how words are ordered. </a:t>
            </a:r>
            <a:r>
              <a:rPr lang="en-US" sz="2400" dirty="0" err="1"/>
              <a:t>Reah</a:t>
            </a:r>
            <a:r>
              <a:rPr lang="en-US" sz="2400" dirty="0"/>
              <a:t> also takes a detailed look at newspaper audiences and their role and relationship with and for newspapers . Linguistically, </a:t>
            </a:r>
            <a:r>
              <a:rPr lang="en-US" sz="2400" dirty="0" err="1"/>
              <a:t>Reah</a:t>
            </a:r>
            <a:r>
              <a:rPr lang="en-US" sz="2400" dirty="0"/>
              <a:t> looks bottom-up at the impact of both lexical choice and syntax and discourse on the building and manipulation of meaning, using case studies from the press. </a:t>
            </a:r>
            <a:endParaRPr lang="ar-IQ"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dirty="0">
                <a:solidFill>
                  <a:srgbClr val="C00000"/>
                </a:solidFill>
              </a:rPr>
              <a:t>How have spoken media been studied?</a:t>
            </a:r>
            <a:endParaRPr lang="ar-IQ" sz="3600" dirty="0">
              <a:solidFill>
                <a:srgbClr val="C00000"/>
              </a:solidFill>
            </a:endParaRPr>
          </a:p>
        </p:txBody>
      </p:sp>
      <p:sp>
        <p:nvSpPr>
          <p:cNvPr id="3" name="عنصر نائب للمحتوى 2"/>
          <p:cNvSpPr>
            <a:spLocks noGrp="1"/>
          </p:cNvSpPr>
          <p:nvPr>
            <p:ph sz="quarter" idx="1"/>
          </p:nvPr>
        </p:nvSpPr>
        <p:spPr>
          <a:xfrm>
            <a:off x="457200" y="1500174"/>
            <a:ext cx="7467600" cy="4973778"/>
          </a:xfrm>
        </p:spPr>
        <p:txBody>
          <a:bodyPr>
            <a:normAutofit fontScale="92500" lnSpcReduction="10000"/>
          </a:bodyPr>
          <a:lstStyle/>
          <a:p>
            <a:pPr algn="l"/>
            <a:r>
              <a:rPr lang="en-US" dirty="0"/>
              <a:t>Conversation analysis (CA) has been the prevailing methodology in the study of spoken media discourse, that is, radio and television. CA is a research tradition that has grown out of ethno-methodology, an area within sociology rather than linguistics. The influential work of Sacks , </a:t>
            </a:r>
            <a:r>
              <a:rPr lang="en-US" dirty="0" err="1"/>
              <a:t>Schegloff</a:t>
            </a:r>
            <a:r>
              <a:rPr lang="en-US" dirty="0"/>
              <a:t> and Jefferson has contributed to and strongly influenced research into spoken media discourse .</a:t>
            </a:r>
          </a:p>
          <a:p>
            <a:pPr algn="l"/>
            <a:r>
              <a:rPr lang="en-US" dirty="0"/>
              <a:t>CA takes a ‘bottom-up’ approach to the study of the social organization of conversation, or ‘talk-in-interaction’, by means of a detailed inspection of recordings and transcriptions (Have, 1986). That is, it focuses in on how conversations are structured and organized locally turn by turn, and from this it makes inductive comments about social organization.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dirty="0">
                <a:solidFill>
                  <a:srgbClr val="C00000"/>
                </a:solidFill>
              </a:rPr>
              <a:t>Media discourse and social media</a:t>
            </a:r>
            <a:endParaRPr lang="ar-IQ" sz="3600" dirty="0">
              <a:solidFill>
                <a:srgbClr val="C00000"/>
              </a:solidFill>
            </a:endParaRPr>
          </a:p>
        </p:txBody>
      </p:sp>
      <p:sp>
        <p:nvSpPr>
          <p:cNvPr id="3" name="عنصر نائب للمحتوى 2"/>
          <p:cNvSpPr>
            <a:spLocks noGrp="1"/>
          </p:cNvSpPr>
          <p:nvPr>
            <p:ph sz="quarter" idx="1"/>
          </p:nvPr>
        </p:nvSpPr>
        <p:spPr>
          <a:xfrm>
            <a:off x="457200" y="1428736"/>
            <a:ext cx="7467600" cy="5045216"/>
          </a:xfrm>
        </p:spPr>
        <p:txBody>
          <a:bodyPr>
            <a:normAutofit lnSpcReduction="10000"/>
          </a:bodyPr>
          <a:lstStyle/>
          <a:p>
            <a:pPr algn="l"/>
            <a:r>
              <a:rPr lang="en-US" dirty="0"/>
              <a:t>The social networking sites them- selves have the potential to connect with larger audiences than some television, radio or news- paper articles. Facilities such as twitter allow individuals to generate broadcast thoughts to which others can respond to. So we can say that the reader is no longer reading an article in protracted isolation; s/he can comment on it via a website, email it to a friend, post it on a social network for others to discuss it. Journalists and commentators often respond to the comments posted in reaction to their articles, thus creating an extension of the </a:t>
            </a:r>
            <a:r>
              <a:rPr lang="ar-IQ" dirty="0"/>
              <a:t>(</a:t>
            </a:r>
            <a:r>
              <a:rPr lang="en-US" dirty="0"/>
              <a:t>process–product–process–(product–process </a:t>
            </a:r>
          </a:p>
          <a:p>
            <a:pPr algn="l"/>
            <a:r>
              <a:rPr lang="en-US" dirty="0"/>
              <a:t>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20" y="285728"/>
            <a:ext cx="8501122" cy="5539978"/>
          </a:xfrm>
          <a:prstGeom prst="rect">
            <a:avLst/>
          </a:prstGeom>
        </p:spPr>
        <p:txBody>
          <a:bodyPr wrap="square">
            <a:spAutoFit/>
          </a:bodyPr>
          <a:lstStyle/>
          <a:p>
            <a:endParaRPr lang="ar-IQ" dirty="0"/>
          </a:p>
          <a:p>
            <a:pPr algn="l"/>
            <a:r>
              <a:rPr lang="en-US" sz="2400" dirty="0"/>
              <a:t>the audience is no longer a passive recipient or eavesdropper in the case of radio and television; its members can very often text the program and have that text read out, they can join a chat with each other, they can post a link to the program on a social network or blog and have others listen/view it and comment. They can take part in audience opinion polls via text messages .</a:t>
            </a:r>
          </a:p>
          <a:p>
            <a:pPr algn="l"/>
            <a:r>
              <a:rPr lang="en-US" sz="2400" dirty="0"/>
              <a:t>the </a:t>
            </a:r>
            <a:r>
              <a:rPr lang="en-US" sz="2400" dirty="0" err="1"/>
              <a:t>ephemerality</a:t>
            </a:r>
            <a:r>
              <a:rPr lang="en-US" sz="2400" dirty="0"/>
              <a:t> of the spoken and written media is lessened by the ripple effect that email, websites and social networks can have; when a consumer reads/listens to/views something that s/he or she wants to react to, s/he can spread it around over time to others, who will then consume it, possibly comment on it at a later date and pass it on further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725470"/>
          </a:xfrm>
        </p:spPr>
        <p:txBody>
          <a:bodyPr>
            <a:normAutofit/>
          </a:bodyPr>
          <a:lstStyle/>
          <a:p>
            <a:pPr algn="ctr"/>
            <a:r>
              <a:rPr lang="en-US" sz="3600" dirty="0">
                <a:solidFill>
                  <a:srgbClr val="C00000"/>
                </a:solidFill>
              </a:rPr>
              <a:t>Analyzing media images</a:t>
            </a:r>
            <a:endParaRPr lang="ar-IQ" sz="3600" dirty="0">
              <a:solidFill>
                <a:srgbClr val="C00000"/>
              </a:solidFill>
            </a:endParaRPr>
          </a:p>
        </p:txBody>
      </p:sp>
      <p:sp>
        <p:nvSpPr>
          <p:cNvPr id="3" name="عنصر نائب للمحتوى 2"/>
          <p:cNvSpPr>
            <a:spLocks noGrp="1"/>
          </p:cNvSpPr>
          <p:nvPr>
            <p:ph sz="quarter" idx="1"/>
          </p:nvPr>
        </p:nvSpPr>
        <p:spPr>
          <a:xfrm>
            <a:off x="457200" y="1071546"/>
            <a:ext cx="7467600" cy="5402406"/>
          </a:xfrm>
        </p:spPr>
        <p:txBody>
          <a:bodyPr>
            <a:normAutofit lnSpcReduction="10000"/>
          </a:bodyPr>
          <a:lstStyle/>
          <a:p>
            <a:pPr algn="l"/>
            <a:r>
              <a:rPr lang="en-US" dirty="0"/>
              <a:t>When looking at an image , you have to consider </a:t>
            </a:r>
            <a:endParaRPr lang="ar-IQ" dirty="0"/>
          </a:p>
          <a:p>
            <a:pPr algn="l"/>
            <a:r>
              <a:rPr lang="en-US" dirty="0"/>
              <a:t>the following :</a:t>
            </a:r>
          </a:p>
          <a:p>
            <a:pPr algn="l"/>
            <a:r>
              <a:rPr lang="en-US" b="1" dirty="0">
                <a:solidFill>
                  <a:srgbClr val="7030A0"/>
                </a:solidFill>
              </a:rPr>
              <a:t>-Initial reaction</a:t>
            </a:r>
            <a:r>
              <a:rPr lang="en-US" dirty="0">
                <a:solidFill>
                  <a:srgbClr val="7030A0"/>
                </a:solidFill>
              </a:rPr>
              <a:t> </a:t>
            </a:r>
          </a:p>
          <a:p>
            <a:pPr algn="l"/>
            <a:r>
              <a:rPr lang="en-US" dirty="0">
                <a:solidFill>
                  <a:schemeClr val="accent1">
                    <a:lumMod val="75000"/>
                  </a:schemeClr>
                </a:solidFill>
              </a:rPr>
              <a:t>*</a:t>
            </a:r>
            <a:r>
              <a:rPr lang="en-US" i="1" dirty="0"/>
              <a:t>what is your first impression ?</a:t>
            </a:r>
          </a:p>
          <a:p>
            <a:pPr algn="l"/>
            <a:r>
              <a:rPr lang="en-US" i="1" dirty="0">
                <a:solidFill>
                  <a:schemeClr val="accent1">
                    <a:lumMod val="75000"/>
                  </a:schemeClr>
                </a:solidFill>
              </a:rPr>
              <a:t>*</a:t>
            </a:r>
            <a:r>
              <a:rPr lang="en-US" i="1" dirty="0"/>
              <a:t>what captures your attention ?</a:t>
            </a:r>
          </a:p>
          <a:p>
            <a:pPr algn="l"/>
            <a:r>
              <a:rPr lang="en-US" i="1" dirty="0">
                <a:solidFill>
                  <a:schemeClr val="accent1">
                    <a:lumMod val="75000"/>
                  </a:schemeClr>
                </a:solidFill>
              </a:rPr>
              <a:t>*</a:t>
            </a:r>
            <a:r>
              <a:rPr lang="en-US" i="1" dirty="0"/>
              <a:t>what does this work bring to mind ?</a:t>
            </a:r>
          </a:p>
          <a:p>
            <a:pPr algn="l"/>
            <a:r>
              <a:rPr lang="en-US" i="1" dirty="0">
                <a:solidFill>
                  <a:schemeClr val="accent1">
                    <a:lumMod val="75000"/>
                  </a:schemeClr>
                </a:solidFill>
              </a:rPr>
              <a:t>*</a:t>
            </a:r>
            <a:r>
              <a:rPr lang="en-US" i="1" dirty="0"/>
              <a:t>how does this work make you feel ?</a:t>
            </a:r>
          </a:p>
          <a:p>
            <a:pPr algn="l"/>
            <a:r>
              <a:rPr lang="en-US" i="1" dirty="0">
                <a:solidFill>
                  <a:schemeClr val="accent1">
                    <a:lumMod val="75000"/>
                  </a:schemeClr>
                </a:solidFill>
              </a:rPr>
              <a:t>*</a:t>
            </a:r>
            <a:r>
              <a:rPr lang="en-US" i="1" dirty="0"/>
              <a:t>what does this work remind you of </a:t>
            </a:r>
            <a:r>
              <a:rPr lang="en-US" dirty="0"/>
              <a:t>?</a:t>
            </a:r>
          </a:p>
          <a:p>
            <a:pPr algn="l"/>
            <a:endParaRPr lang="en-US" i="1" dirty="0"/>
          </a:p>
          <a:p>
            <a:pPr algn="l">
              <a:buNone/>
            </a:pPr>
            <a:r>
              <a:rPr lang="en-US" dirty="0">
                <a:solidFill>
                  <a:schemeClr val="accent1">
                    <a:lumMod val="75000"/>
                  </a:schemeClr>
                </a:solidFill>
              </a:rPr>
              <a:t>``You also should keep in mind that once you see an image , you see the surface meaning immediately , yet images have deep meanings just like writers</a:t>
            </a:r>
            <a:r>
              <a:rPr lang="en-US" i="1" dirty="0">
                <a:solidFill>
                  <a:schemeClr val="accent1">
                    <a:lumMod val="75000"/>
                  </a:schemeClr>
                </a:solidFill>
              </a:rPr>
              <a:t>.</a:t>
            </a:r>
            <a:endParaRPr lang="ar-IQ" i="1" dirty="0">
              <a:solidFill>
                <a:schemeClr val="accent1">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164</TotalTime>
  <Words>1395</Words>
  <Application>Microsoft Office PowerPoint</Application>
  <PresentationFormat>On-screen Show (4:3)</PresentationFormat>
  <Paragraphs>53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مشربية</vt:lpstr>
      <vt:lpstr>   MAWADDA RAHEEM KOKAZ  MEDIA AND DISCOURSE </vt:lpstr>
      <vt:lpstr>What is media discourse  ? </vt:lpstr>
      <vt:lpstr>Why do we study media discourse ?</vt:lpstr>
      <vt:lpstr>How have print media been studied ?</vt:lpstr>
      <vt:lpstr>PowerPoint Presentation</vt:lpstr>
      <vt:lpstr>How have spoken media been studied?</vt:lpstr>
      <vt:lpstr>Media discourse and social media</vt:lpstr>
      <vt:lpstr>PowerPoint Presentation</vt:lpstr>
      <vt:lpstr>Analyzing media images</vt:lpstr>
      <vt:lpstr>What does the subject and its positioning tell us about the image?</vt:lpstr>
      <vt:lpstr>PowerPoint Presentation</vt:lpstr>
      <vt:lpstr>PowerPoint Presentation</vt:lpstr>
      <vt:lpstr>PowerPoint Presentation</vt:lpstr>
      <vt:lpstr>What we concluded is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MAWADDA RAHEEM KOKAZ  MEDIA AND DISCOURSE </dc:title>
  <dc:creator>Ali-pilot-hp</dc:creator>
  <cp:lastModifiedBy>cvcfcd02@gmail.com</cp:lastModifiedBy>
  <cp:revision>20</cp:revision>
  <dcterms:created xsi:type="dcterms:W3CDTF">2020-04-06T17:41:13Z</dcterms:created>
  <dcterms:modified xsi:type="dcterms:W3CDTF">2020-04-16T09:44:32Z</dcterms:modified>
</cp:coreProperties>
</file>