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65" r:id="rId2"/>
    <p:sldId id="261" r:id="rId3"/>
    <p:sldId id="262" r:id="rId4"/>
    <p:sldId id="263" r:id="rId5"/>
    <p:sldId id="264" r:id="rId6"/>
    <p:sldId id="266" r:id="rId7"/>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84380"/>
    <p:restoredTop sz="94660"/>
  </p:normalViewPr>
  <p:slideViewPr>
    <p:cSldViewPr>
      <p:cViewPr varScale="1">
        <p:scale>
          <a:sx n="66" d="100"/>
          <a:sy n="66" d="100"/>
        </p:scale>
        <p:origin x="-1506" y="-108"/>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23/08/1441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23/08/1441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23/08/1441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23/08/1441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1B8ABB09-4A1D-463E-8065-109CC2B7EFAA}" type="datetimeFigureOut">
              <a:rPr lang="ar-SA" smtClean="0"/>
              <a:t>23/08/1441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1B8ABB09-4A1D-463E-8065-109CC2B7EFAA}" type="datetimeFigureOut">
              <a:rPr lang="ar-SA" smtClean="0"/>
              <a:t>23/08/1441</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1B8ABB09-4A1D-463E-8065-109CC2B7EFAA}" type="datetimeFigureOut">
              <a:rPr lang="ar-SA" smtClean="0"/>
              <a:t>23/08/1441</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1B8ABB09-4A1D-463E-8065-109CC2B7EFAA}" type="datetimeFigureOut">
              <a:rPr lang="ar-SA" smtClean="0"/>
              <a:t>23/08/1441</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1B8ABB09-4A1D-463E-8065-109CC2B7EFAA}" type="datetimeFigureOut">
              <a:rPr lang="ar-SA" smtClean="0"/>
              <a:t>23/08/1441</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t>23/08/1441</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t>23/08/1441</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B8ABB09-4A1D-463E-8065-109CC2B7EFAA}" type="datetimeFigureOut">
              <a:rPr lang="ar-SA" smtClean="0"/>
              <a:t>23/08/1441</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0B34F065-1154-456A-91E3-76DE8E75E17B}" type="slidenum">
              <a:rPr lang="ar-SA" smtClean="0"/>
              <a:t>‹#›</a:t>
            </a:fld>
            <a:endParaRPr lang="ar-S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552932" y="692696"/>
            <a:ext cx="6069354" cy="4308872"/>
          </a:xfrm>
          <a:prstGeom prst="rect">
            <a:avLst/>
          </a:prstGeom>
        </p:spPr>
        <p:txBody>
          <a:bodyPr wrap="none">
            <a:spAutoFit/>
          </a:bodyPr>
          <a:lstStyle/>
          <a:p>
            <a:pPr algn="ctr"/>
            <a:r>
              <a:rPr lang="ar-IQ" sz="3200" b="1" dirty="0" smtClean="0">
                <a:solidFill>
                  <a:srgbClr val="00B050"/>
                </a:solidFill>
              </a:rPr>
              <a:t>«الاكتشافات </a:t>
            </a:r>
            <a:r>
              <a:rPr lang="ar-IQ" sz="3200" b="1" dirty="0">
                <a:solidFill>
                  <a:srgbClr val="00B050"/>
                </a:solidFill>
              </a:rPr>
              <a:t>والاختراعات الرئيسة المؤثرة </a:t>
            </a:r>
            <a:endParaRPr lang="ar-IQ" sz="3200" b="1" dirty="0" smtClean="0">
              <a:solidFill>
                <a:srgbClr val="00B050"/>
              </a:solidFill>
            </a:endParaRPr>
          </a:p>
          <a:p>
            <a:pPr algn="ctr"/>
            <a:r>
              <a:rPr lang="ar-IQ" sz="3200" b="1" dirty="0" smtClean="0">
                <a:solidFill>
                  <a:srgbClr val="00B050"/>
                </a:solidFill>
              </a:rPr>
              <a:t>في</a:t>
            </a:r>
          </a:p>
          <a:p>
            <a:pPr algn="ctr"/>
            <a:r>
              <a:rPr lang="ar-IQ" sz="3200" b="1" dirty="0" smtClean="0">
                <a:solidFill>
                  <a:srgbClr val="00B050"/>
                </a:solidFill>
              </a:rPr>
              <a:t> </a:t>
            </a:r>
            <a:r>
              <a:rPr lang="ar-IQ" sz="3200" b="1" dirty="0">
                <a:solidFill>
                  <a:srgbClr val="00B050"/>
                </a:solidFill>
              </a:rPr>
              <a:t>ثورة </a:t>
            </a:r>
            <a:r>
              <a:rPr lang="ar-IQ" sz="3200" b="1" dirty="0" smtClean="0">
                <a:solidFill>
                  <a:srgbClr val="00B050"/>
                </a:solidFill>
              </a:rPr>
              <a:t>المعلومات»</a:t>
            </a:r>
          </a:p>
          <a:p>
            <a:pPr algn="ctr"/>
            <a:r>
              <a:rPr lang="ar-IQ" sz="3200" b="1" dirty="0">
                <a:solidFill>
                  <a:srgbClr val="7030A0"/>
                </a:solidFill>
              </a:rPr>
              <a:t>د. خالدة عبد عبدالله </a:t>
            </a:r>
          </a:p>
          <a:p>
            <a:pPr algn="ctr"/>
            <a:r>
              <a:rPr lang="ar-IQ" sz="3200" b="1" dirty="0">
                <a:solidFill>
                  <a:schemeClr val="accent6">
                    <a:lumMod val="75000"/>
                  </a:schemeClr>
                </a:solidFill>
                <a:effectLst>
                  <a:outerShdw blurRad="38100" dist="38100" dir="2700000" algn="tl">
                    <a:srgbClr val="000000">
                      <a:alpha val="43137"/>
                    </a:srgbClr>
                  </a:outerShdw>
                </a:effectLst>
              </a:rPr>
              <a:t>مادة المدخل الى علم المعلومات</a:t>
            </a:r>
          </a:p>
          <a:p>
            <a:pPr algn="ctr"/>
            <a:r>
              <a:rPr lang="ar-IQ" sz="3200" b="1" dirty="0">
                <a:solidFill>
                  <a:srgbClr val="C00000"/>
                </a:solidFill>
              </a:rPr>
              <a:t>المستوى الاول</a:t>
            </a:r>
          </a:p>
          <a:p>
            <a:pPr algn="ctr"/>
            <a:r>
              <a:rPr lang="ar-IQ" sz="3200" b="1" dirty="0">
                <a:solidFill>
                  <a:schemeClr val="tx2">
                    <a:lumMod val="60000"/>
                    <a:lumOff val="40000"/>
                  </a:schemeClr>
                </a:solidFill>
              </a:rPr>
              <a:t>قسم المعلومات والمكتبات</a:t>
            </a:r>
          </a:p>
          <a:p>
            <a:pPr algn="ctr"/>
            <a:r>
              <a:rPr lang="ar-IQ" sz="3200" b="1" dirty="0">
                <a:solidFill>
                  <a:schemeClr val="accent2">
                    <a:lumMod val="75000"/>
                  </a:schemeClr>
                </a:solidFill>
              </a:rPr>
              <a:t>كلية الآداب</a:t>
            </a:r>
            <a:r>
              <a:rPr lang="ar-IQ" sz="3200" b="1" dirty="0">
                <a:solidFill>
                  <a:schemeClr val="accent3">
                    <a:lumMod val="50000"/>
                  </a:schemeClr>
                </a:solidFill>
              </a:rPr>
              <a:t>/ الجامعة المستنصرية</a:t>
            </a:r>
          </a:p>
          <a:p>
            <a:endParaRPr lang="ar-IQ" dirty="0"/>
          </a:p>
        </p:txBody>
      </p:sp>
    </p:spTree>
    <p:extLst>
      <p:ext uri="{BB962C8B-B14F-4D97-AF65-F5344CB8AC3E}">
        <p14:creationId xmlns:p14="http://schemas.microsoft.com/office/powerpoint/2010/main" val="23550445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2">
                                            <p:txEl>
                                              <p:pRg st="0" end="0"/>
                                            </p:txEl>
                                          </p:spTgt>
                                        </p:tgtEl>
                                        <p:attrNameLst>
                                          <p:attrName>ppt_x</p:attrName>
                                          <p:attrName>ppt_y</p:attrName>
                                        </p:attrNameLst>
                                      </p:cBhvr>
                                    </p:animMotion>
                                    <p:animRot by="1500000">
                                      <p:cBhvr>
                                        <p:cTn id="7" dur="125" fill="hold">
                                          <p:stCondLst>
                                            <p:cond delay="0"/>
                                          </p:stCondLst>
                                        </p:cTn>
                                        <p:tgtEl>
                                          <p:spTgt spid="2">
                                            <p:txEl>
                                              <p:pRg st="0" end="0"/>
                                            </p:txEl>
                                          </p:spTgt>
                                        </p:tgtEl>
                                        <p:attrNameLst>
                                          <p:attrName>r</p:attrName>
                                        </p:attrNameLst>
                                      </p:cBhvr>
                                    </p:animRot>
                                    <p:animRot by="-1500000">
                                      <p:cBhvr>
                                        <p:cTn id="8" dur="125" fill="hold">
                                          <p:stCondLst>
                                            <p:cond delay="125"/>
                                          </p:stCondLst>
                                        </p:cTn>
                                        <p:tgtEl>
                                          <p:spTgt spid="2">
                                            <p:txEl>
                                              <p:pRg st="0" end="0"/>
                                            </p:txEl>
                                          </p:spTgt>
                                        </p:tgtEl>
                                        <p:attrNameLst>
                                          <p:attrName>r</p:attrName>
                                        </p:attrNameLst>
                                      </p:cBhvr>
                                    </p:animRot>
                                    <p:animRot by="-1500000">
                                      <p:cBhvr>
                                        <p:cTn id="9" dur="125" fill="hold">
                                          <p:stCondLst>
                                            <p:cond delay="250"/>
                                          </p:stCondLst>
                                        </p:cTn>
                                        <p:tgtEl>
                                          <p:spTgt spid="2">
                                            <p:txEl>
                                              <p:pRg st="0" end="0"/>
                                            </p:txEl>
                                          </p:spTgt>
                                        </p:tgtEl>
                                        <p:attrNameLst>
                                          <p:attrName>r</p:attrName>
                                        </p:attrNameLst>
                                      </p:cBhvr>
                                    </p:animRot>
                                    <p:animRot by="1500000">
                                      <p:cBhvr>
                                        <p:cTn id="10" dur="125" fill="hold">
                                          <p:stCondLst>
                                            <p:cond delay="375"/>
                                          </p:stCondLst>
                                        </p:cTn>
                                        <p:tgtEl>
                                          <p:spTgt spid="2">
                                            <p:txEl>
                                              <p:pRg st="0" end="0"/>
                                            </p:txEl>
                                          </p:spTgt>
                                        </p:tgtEl>
                                        <p:attrNameLst>
                                          <p:attrName>r</p:attrName>
                                        </p:attrNameLst>
                                      </p:cBhvr>
                                    </p:animRot>
                                  </p:childTnLst>
                                </p:cTn>
                              </p:par>
                              <p:par>
                                <p:cTn id="11" presetID="34" presetClass="emph" presetSubtype="0" fill="hold" nodeType="withEffect">
                                  <p:stCondLst>
                                    <p:cond delay="0"/>
                                  </p:stCondLst>
                                  <p:iterate type="lt">
                                    <p:tmPct val="10000"/>
                                  </p:iterate>
                                  <p:childTnLst>
                                    <p:animMotion origin="layout" path="M 0.0 0.0 L 0.0 -0.07213" pathEditMode="relative" ptsTypes="">
                                      <p:cBhvr>
                                        <p:cTn id="12" dur="250" accel="50000" decel="50000" autoRev="1" fill="hold">
                                          <p:stCondLst>
                                            <p:cond delay="0"/>
                                          </p:stCondLst>
                                        </p:cTn>
                                        <p:tgtEl>
                                          <p:spTgt spid="2">
                                            <p:txEl>
                                              <p:pRg st="1" end="1"/>
                                            </p:txEl>
                                          </p:spTgt>
                                        </p:tgtEl>
                                        <p:attrNameLst>
                                          <p:attrName>ppt_x</p:attrName>
                                          <p:attrName>ppt_y</p:attrName>
                                        </p:attrNameLst>
                                      </p:cBhvr>
                                    </p:animMotion>
                                    <p:animRot by="1500000">
                                      <p:cBhvr>
                                        <p:cTn id="13" dur="125" fill="hold">
                                          <p:stCondLst>
                                            <p:cond delay="0"/>
                                          </p:stCondLst>
                                        </p:cTn>
                                        <p:tgtEl>
                                          <p:spTgt spid="2">
                                            <p:txEl>
                                              <p:pRg st="1" end="1"/>
                                            </p:txEl>
                                          </p:spTgt>
                                        </p:tgtEl>
                                        <p:attrNameLst>
                                          <p:attrName>r</p:attrName>
                                        </p:attrNameLst>
                                      </p:cBhvr>
                                    </p:animRot>
                                    <p:animRot by="-1500000">
                                      <p:cBhvr>
                                        <p:cTn id="14" dur="125" fill="hold">
                                          <p:stCondLst>
                                            <p:cond delay="125"/>
                                          </p:stCondLst>
                                        </p:cTn>
                                        <p:tgtEl>
                                          <p:spTgt spid="2">
                                            <p:txEl>
                                              <p:pRg st="1" end="1"/>
                                            </p:txEl>
                                          </p:spTgt>
                                        </p:tgtEl>
                                        <p:attrNameLst>
                                          <p:attrName>r</p:attrName>
                                        </p:attrNameLst>
                                      </p:cBhvr>
                                    </p:animRot>
                                    <p:animRot by="-1500000">
                                      <p:cBhvr>
                                        <p:cTn id="15" dur="125" fill="hold">
                                          <p:stCondLst>
                                            <p:cond delay="250"/>
                                          </p:stCondLst>
                                        </p:cTn>
                                        <p:tgtEl>
                                          <p:spTgt spid="2">
                                            <p:txEl>
                                              <p:pRg st="1" end="1"/>
                                            </p:txEl>
                                          </p:spTgt>
                                        </p:tgtEl>
                                        <p:attrNameLst>
                                          <p:attrName>r</p:attrName>
                                        </p:attrNameLst>
                                      </p:cBhvr>
                                    </p:animRot>
                                    <p:animRot by="1500000">
                                      <p:cBhvr>
                                        <p:cTn id="16" dur="125" fill="hold">
                                          <p:stCondLst>
                                            <p:cond delay="375"/>
                                          </p:stCondLst>
                                        </p:cTn>
                                        <p:tgtEl>
                                          <p:spTgt spid="2">
                                            <p:txEl>
                                              <p:pRg st="1" end="1"/>
                                            </p:txEl>
                                          </p:spTgt>
                                        </p:tgtEl>
                                        <p:attrNameLst>
                                          <p:attrName>r</p:attrName>
                                        </p:attrNameLst>
                                      </p:cBhvr>
                                    </p:animRot>
                                  </p:childTnLst>
                                </p:cTn>
                              </p:par>
                              <p:par>
                                <p:cTn id="17" presetID="34" presetClass="emph" presetSubtype="0" fill="hold" nodeType="withEffect">
                                  <p:stCondLst>
                                    <p:cond delay="0"/>
                                  </p:stCondLst>
                                  <p:iterate type="lt">
                                    <p:tmPct val="10000"/>
                                  </p:iterate>
                                  <p:childTnLst>
                                    <p:animMotion origin="layout" path="M 0.0 0.0 L 0.0 -0.07213" pathEditMode="relative" ptsTypes="">
                                      <p:cBhvr>
                                        <p:cTn id="18" dur="250" accel="50000" decel="50000" autoRev="1" fill="hold">
                                          <p:stCondLst>
                                            <p:cond delay="0"/>
                                          </p:stCondLst>
                                        </p:cTn>
                                        <p:tgtEl>
                                          <p:spTgt spid="2">
                                            <p:txEl>
                                              <p:pRg st="2" end="2"/>
                                            </p:txEl>
                                          </p:spTgt>
                                        </p:tgtEl>
                                        <p:attrNameLst>
                                          <p:attrName>ppt_x</p:attrName>
                                          <p:attrName>ppt_y</p:attrName>
                                        </p:attrNameLst>
                                      </p:cBhvr>
                                    </p:animMotion>
                                    <p:animRot by="1500000">
                                      <p:cBhvr>
                                        <p:cTn id="19" dur="125" fill="hold">
                                          <p:stCondLst>
                                            <p:cond delay="0"/>
                                          </p:stCondLst>
                                        </p:cTn>
                                        <p:tgtEl>
                                          <p:spTgt spid="2">
                                            <p:txEl>
                                              <p:pRg st="2" end="2"/>
                                            </p:txEl>
                                          </p:spTgt>
                                        </p:tgtEl>
                                        <p:attrNameLst>
                                          <p:attrName>r</p:attrName>
                                        </p:attrNameLst>
                                      </p:cBhvr>
                                    </p:animRot>
                                    <p:animRot by="-1500000">
                                      <p:cBhvr>
                                        <p:cTn id="20" dur="125" fill="hold">
                                          <p:stCondLst>
                                            <p:cond delay="125"/>
                                          </p:stCondLst>
                                        </p:cTn>
                                        <p:tgtEl>
                                          <p:spTgt spid="2">
                                            <p:txEl>
                                              <p:pRg st="2" end="2"/>
                                            </p:txEl>
                                          </p:spTgt>
                                        </p:tgtEl>
                                        <p:attrNameLst>
                                          <p:attrName>r</p:attrName>
                                        </p:attrNameLst>
                                      </p:cBhvr>
                                    </p:animRot>
                                    <p:animRot by="-1500000">
                                      <p:cBhvr>
                                        <p:cTn id="21" dur="125" fill="hold">
                                          <p:stCondLst>
                                            <p:cond delay="250"/>
                                          </p:stCondLst>
                                        </p:cTn>
                                        <p:tgtEl>
                                          <p:spTgt spid="2">
                                            <p:txEl>
                                              <p:pRg st="2" end="2"/>
                                            </p:txEl>
                                          </p:spTgt>
                                        </p:tgtEl>
                                        <p:attrNameLst>
                                          <p:attrName>r</p:attrName>
                                        </p:attrNameLst>
                                      </p:cBhvr>
                                    </p:animRot>
                                    <p:animRot by="1500000">
                                      <p:cBhvr>
                                        <p:cTn id="22" dur="125" fill="hold">
                                          <p:stCondLst>
                                            <p:cond delay="375"/>
                                          </p:stCondLst>
                                        </p:cTn>
                                        <p:tgtEl>
                                          <p:spTgt spid="2">
                                            <p:txEl>
                                              <p:pRg st="2" end="2"/>
                                            </p:txEl>
                                          </p:spTgt>
                                        </p:tgtEl>
                                        <p:attrNameLst>
                                          <p:attrName>r</p:attrName>
                                        </p:attrNameLst>
                                      </p:cBhvr>
                                    </p:animRot>
                                  </p:childTnLst>
                                </p:cTn>
                              </p:par>
                              <p:par>
                                <p:cTn id="23" presetID="34" presetClass="emph" presetSubtype="0" fill="hold" nodeType="withEffect">
                                  <p:stCondLst>
                                    <p:cond delay="0"/>
                                  </p:stCondLst>
                                  <p:iterate type="lt">
                                    <p:tmPct val="10000"/>
                                  </p:iterate>
                                  <p:childTnLst>
                                    <p:animMotion origin="layout" path="M 0.0 0.0 L 0.0 -0.07213" pathEditMode="relative" ptsTypes="">
                                      <p:cBhvr>
                                        <p:cTn id="24" dur="250" accel="50000" decel="50000" autoRev="1" fill="hold">
                                          <p:stCondLst>
                                            <p:cond delay="0"/>
                                          </p:stCondLst>
                                        </p:cTn>
                                        <p:tgtEl>
                                          <p:spTgt spid="2">
                                            <p:txEl>
                                              <p:pRg st="3" end="3"/>
                                            </p:txEl>
                                          </p:spTgt>
                                        </p:tgtEl>
                                        <p:attrNameLst>
                                          <p:attrName>ppt_x</p:attrName>
                                          <p:attrName>ppt_y</p:attrName>
                                        </p:attrNameLst>
                                      </p:cBhvr>
                                    </p:animMotion>
                                    <p:animRot by="1500000">
                                      <p:cBhvr>
                                        <p:cTn id="25" dur="125" fill="hold">
                                          <p:stCondLst>
                                            <p:cond delay="0"/>
                                          </p:stCondLst>
                                        </p:cTn>
                                        <p:tgtEl>
                                          <p:spTgt spid="2">
                                            <p:txEl>
                                              <p:pRg st="3" end="3"/>
                                            </p:txEl>
                                          </p:spTgt>
                                        </p:tgtEl>
                                        <p:attrNameLst>
                                          <p:attrName>r</p:attrName>
                                        </p:attrNameLst>
                                      </p:cBhvr>
                                    </p:animRot>
                                    <p:animRot by="-1500000">
                                      <p:cBhvr>
                                        <p:cTn id="26" dur="125" fill="hold">
                                          <p:stCondLst>
                                            <p:cond delay="125"/>
                                          </p:stCondLst>
                                        </p:cTn>
                                        <p:tgtEl>
                                          <p:spTgt spid="2">
                                            <p:txEl>
                                              <p:pRg st="3" end="3"/>
                                            </p:txEl>
                                          </p:spTgt>
                                        </p:tgtEl>
                                        <p:attrNameLst>
                                          <p:attrName>r</p:attrName>
                                        </p:attrNameLst>
                                      </p:cBhvr>
                                    </p:animRot>
                                    <p:animRot by="-1500000">
                                      <p:cBhvr>
                                        <p:cTn id="27" dur="125" fill="hold">
                                          <p:stCondLst>
                                            <p:cond delay="250"/>
                                          </p:stCondLst>
                                        </p:cTn>
                                        <p:tgtEl>
                                          <p:spTgt spid="2">
                                            <p:txEl>
                                              <p:pRg st="3" end="3"/>
                                            </p:txEl>
                                          </p:spTgt>
                                        </p:tgtEl>
                                        <p:attrNameLst>
                                          <p:attrName>r</p:attrName>
                                        </p:attrNameLst>
                                      </p:cBhvr>
                                    </p:animRot>
                                    <p:animRot by="1500000">
                                      <p:cBhvr>
                                        <p:cTn id="28" dur="125" fill="hold">
                                          <p:stCondLst>
                                            <p:cond delay="375"/>
                                          </p:stCondLst>
                                        </p:cTn>
                                        <p:tgtEl>
                                          <p:spTgt spid="2">
                                            <p:txEl>
                                              <p:pRg st="3" end="3"/>
                                            </p:txEl>
                                          </p:spTgt>
                                        </p:tgtEl>
                                        <p:attrNameLst>
                                          <p:attrName>r</p:attrName>
                                        </p:attrNameLst>
                                      </p:cBhvr>
                                    </p:animRot>
                                  </p:childTnLst>
                                </p:cTn>
                              </p:par>
                              <p:par>
                                <p:cTn id="29" presetID="34" presetClass="emph" presetSubtype="0" fill="hold" nodeType="withEffect">
                                  <p:stCondLst>
                                    <p:cond delay="0"/>
                                  </p:stCondLst>
                                  <p:iterate type="lt">
                                    <p:tmPct val="10000"/>
                                  </p:iterate>
                                  <p:childTnLst>
                                    <p:animMotion origin="layout" path="M 0.0 0.0 L 0.0 -0.07213" pathEditMode="relative" ptsTypes="">
                                      <p:cBhvr>
                                        <p:cTn id="30" dur="250" accel="50000" decel="50000" autoRev="1" fill="hold">
                                          <p:stCondLst>
                                            <p:cond delay="0"/>
                                          </p:stCondLst>
                                        </p:cTn>
                                        <p:tgtEl>
                                          <p:spTgt spid="2">
                                            <p:txEl>
                                              <p:pRg st="4" end="4"/>
                                            </p:txEl>
                                          </p:spTgt>
                                        </p:tgtEl>
                                        <p:attrNameLst>
                                          <p:attrName>ppt_x</p:attrName>
                                          <p:attrName>ppt_y</p:attrName>
                                        </p:attrNameLst>
                                      </p:cBhvr>
                                    </p:animMotion>
                                    <p:animRot by="1500000">
                                      <p:cBhvr>
                                        <p:cTn id="31" dur="125" fill="hold">
                                          <p:stCondLst>
                                            <p:cond delay="0"/>
                                          </p:stCondLst>
                                        </p:cTn>
                                        <p:tgtEl>
                                          <p:spTgt spid="2">
                                            <p:txEl>
                                              <p:pRg st="4" end="4"/>
                                            </p:txEl>
                                          </p:spTgt>
                                        </p:tgtEl>
                                        <p:attrNameLst>
                                          <p:attrName>r</p:attrName>
                                        </p:attrNameLst>
                                      </p:cBhvr>
                                    </p:animRot>
                                    <p:animRot by="-1500000">
                                      <p:cBhvr>
                                        <p:cTn id="32" dur="125" fill="hold">
                                          <p:stCondLst>
                                            <p:cond delay="125"/>
                                          </p:stCondLst>
                                        </p:cTn>
                                        <p:tgtEl>
                                          <p:spTgt spid="2">
                                            <p:txEl>
                                              <p:pRg st="4" end="4"/>
                                            </p:txEl>
                                          </p:spTgt>
                                        </p:tgtEl>
                                        <p:attrNameLst>
                                          <p:attrName>r</p:attrName>
                                        </p:attrNameLst>
                                      </p:cBhvr>
                                    </p:animRot>
                                    <p:animRot by="-1500000">
                                      <p:cBhvr>
                                        <p:cTn id="33" dur="125" fill="hold">
                                          <p:stCondLst>
                                            <p:cond delay="250"/>
                                          </p:stCondLst>
                                        </p:cTn>
                                        <p:tgtEl>
                                          <p:spTgt spid="2">
                                            <p:txEl>
                                              <p:pRg st="4" end="4"/>
                                            </p:txEl>
                                          </p:spTgt>
                                        </p:tgtEl>
                                        <p:attrNameLst>
                                          <p:attrName>r</p:attrName>
                                        </p:attrNameLst>
                                      </p:cBhvr>
                                    </p:animRot>
                                    <p:animRot by="1500000">
                                      <p:cBhvr>
                                        <p:cTn id="34" dur="125" fill="hold">
                                          <p:stCondLst>
                                            <p:cond delay="375"/>
                                          </p:stCondLst>
                                        </p:cTn>
                                        <p:tgtEl>
                                          <p:spTgt spid="2">
                                            <p:txEl>
                                              <p:pRg st="4" end="4"/>
                                            </p:txEl>
                                          </p:spTgt>
                                        </p:tgtEl>
                                        <p:attrNameLst>
                                          <p:attrName>r</p:attrName>
                                        </p:attrNameLst>
                                      </p:cBhvr>
                                    </p:animRot>
                                  </p:childTnLst>
                                </p:cTn>
                              </p:par>
                              <p:par>
                                <p:cTn id="35" presetID="34" presetClass="emph" presetSubtype="0" fill="hold" nodeType="withEffect">
                                  <p:stCondLst>
                                    <p:cond delay="0"/>
                                  </p:stCondLst>
                                  <p:iterate type="lt">
                                    <p:tmPct val="10000"/>
                                  </p:iterate>
                                  <p:childTnLst>
                                    <p:animMotion origin="layout" path="M 0.0 0.0 L 0.0 -0.07213" pathEditMode="relative" ptsTypes="">
                                      <p:cBhvr>
                                        <p:cTn id="36" dur="250" accel="50000" decel="50000" autoRev="1" fill="hold">
                                          <p:stCondLst>
                                            <p:cond delay="0"/>
                                          </p:stCondLst>
                                        </p:cTn>
                                        <p:tgtEl>
                                          <p:spTgt spid="2">
                                            <p:txEl>
                                              <p:pRg st="5" end="5"/>
                                            </p:txEl>
                                          </p:spTgt>
                                        </p:tgtEl>
                                        <p:attrNameLst>
                                          <p:attrName>ppt_x</p:attrName>
                                          <p:attrName>ppt_y</p:attrName>
                                        </p:attrNameLst>
                                      </p:cBhvr>
                                    </p:animMotion>
                                    <p:animRot by="1500000">
                                      <p:cBhvr>
                                        <p:cTn id="37" dur="125" fill="hold">
                                          <p:stCondLst>
                                            <p:cond delay="0"/>
                                          </p:stCondLst>
                                        </p:cTn>
                                        <p:tgtEl>
                                          <p:spTgt spid="2">
                                            <p:txEl>
                                              <p:pRg st="5" end="5"/>
                                            </p:txEl>
                                          </p:spTgt>
                                        </p:tgtEl>
                                        <p:attrNameLst>
                                          <p:attrName>r</p:attrName>
                                        </p:attrNameLst>
                                      </p:cBhvr>
                                    </p:animRot>
                                    <p:animRot by="-1500000">
                                      <p:cBhvr>
                                        <p:cTn id="38" dur="125" fill="hold">
                                          <p:stCondLst>
                                            <p:cond delay="125"/>
                                          </p:stCondLst>
                                        </p:cTn>
                                        <p:tgtEl>
                                          <p:spTgt spid="2">
                                            <p:txEl>
                                              <p:pRg st="5" end="5"/>
                                            </p:txEl>
                                          </p:spTgt>
                                        </p:tgtEl>
                                        <p:attrNameLst>
                                          <p:attrName>r</p:attrName>
                                        </p:attrNameLst>
                                      </p:cBhvr>
                                    </p:animRot>
                                    <p:animRot by="-1500000">
                                      <p:cBhvr>
                                        <p:cTn id="39" dur="125" fill="hold">
                                          <p:stCondLst>
                                            <p:cond delay="250"/>
                                          </p:stCondLst>
                                        </p:cTn>
                                        <p:tgtEl>
                                          <p:spTgt spid="2">
                                            <p:txEl>
                                              <p:pRg st="5" end="5"/>
                                            </p:txEl>
                                          </p:spTgt>
                                        </p:tgtEl>
                                        <p:attrNameLst>
                                          <p:attrName>r</p:attrName>
                                        </p:attrNameLst>
                                      </p:cBhvr>
                                    </p:animRot>
                                    <p:animRot by="1500000">
                                      <p:cBhvr>
                                        <p:cTn id="40" dur="125" fill="hold">
                                          <p:stCondLst>
                                            <p:cond delay="375"/>
                                          </p:stCondLst>
                                        </p:cTn>
                                        <p:tgtEl>
                                          <p:spTgt spid="2">
                                            <p:txEl>
                                              <p:pRg st="5" end="5"/>
                                            </p:txEl>
                                          </p:spTgt>
                                        </p:tgtEl>
                                        <p:attrNameLst>
                                          <p:attrName>r</p:attrName>
                                        </p:attrNameLst>
                                      </p:cBhvr>
                                    </p:animRot>
                                  </p:childTnLst>
                                </p:cTn>
                              </p:par>
                              <p:par>
                                <p:cTn id="41" presetID="34" presetClass="emph" presetSubtype="0" fill="hold" nodeType="withEffect">
                                  <p:stCondLst>
                                    <p:cond delay="0"/>
                                  </p:stCondLst>
                                  <p:iterate type="lt">
                                    <p:tmPct val="10000"/>
                                  </p:iterate>
                                  <p:childTnLst>
                                    <p:animMotion origin="layout" path="M 0.0 0.0 L 0.0 -0.07213" pathEditMode="relative" ptsTypes="">
                                      <p:cBhvr>
                                        <p:cTn id="42" dur="250" accel="50000" decel="50000" autoRev="1" fill="hold">
                                          <p:stCondLst>
                                            <p:cond delay="0"/>
                                          </p:stCondLst>
                                        </p:cTn>
                                        <p:tgtEl>
                                          <p:spTgt spid="2">
                                            <p:txEl>
                                              <p:pRg st="6" end="6"/>
                                            </p:txEl>
                                          </p:spTgt>
                                        </p:tgtEl>
                                        <p:attrNameLst>
                                          <p:attrName>ppt_x</p:attrName>
                                          <p:attrName>ppt_y</p:attrName>
                                        </p:attrNameLst>
                                      </p:cBhvr>
                                    </p:animMotion>
                                    <p:animRot by="1500000">
                                      <p:cBhvr>
                                        <p:cTn id="43" dur="125" fill="hold">
                                          <p:stCondLst>
                                            <p:cond delay="0"/>
                                          </p:stCondLst>
                                        </p:cTn>
                                        <p:tgtEl>
                                          <p:spTgt spid="2">
                                            <p:txEl>
                                              <p:pRg st="6" end="6"/>
                                            </p:txEl>
                                          </p:spTgt>
                                        </p:tgtEl>
                                        <p:attrNameLst>
                                          <p:attrName>r</p:attrName>
                                        </p:attrNameLst>
                                      </p:cBhvr>
                                    </p:animRot>
                                    <p:animRot by="-1500000">
                                      <p:cBhvr>
                                        <p:cTn id="44" dur="125" fill="hold">
                                          <p:stCondLst>
                                            <p:cond delay="125"/>
                                          </p:stCondLst>
                                        </p:cTn>
                                        <p:tgtEl>
                                          <p:spTgt spid="2">
                                            <p:txEl>
                                              <p:pRg st="6" end="6"/>
                                            </p:txEl>
                                          </p:spTgt>
                                        </p:tgtEl>
                                        <p:attrNameLst>
                                          <p:attrName>r</p:attrName>
                                        </p:attrNameLst>
                                      </p:cBhvr>
                                    </p:animRot>
                                    <p:animRot by="-1500000">
                                      <p:cBhvr>
                                        <p:cTn id="45" dur="125" fill="hold">
                                          <p:stCondLst>
                                            <p:cond delay="250"/>
                                          </p:stCondLst>
                                        </p:cTn>
                                        <p:tgtEl>
                                          <p:spTgt spid="2">
                                            <p:txEl>
                                              <p:pRg st="6" end="6"/>
                                            </p:txEl>
                                          </p:spTgt>
                                        </p:tgtEl>
                                        <p:attrNameLst>
                                          <p:attrName>r</p:attrName>
                                        </p:attrNameLst>
                                      </p:cBhvr>
                                    </p:animRot>
                                    <p:animRot by="1500000">
                                      <p:cBhvr>
                                        <p:cTn id="46" dur="125" fill="hold">
                                          <p:stCondLst>
                                            <p:cond delay="375"/>
                                          </p:stCondLst>
                                        </p:cTn>
                                        <p:tgtEl>
                                          <p:spTgt spid="2">
                                            <p:txEl>
                                              <p:pRg st="6" end="6"/>
                                            </p:txEl>
                                          </p:spTgt>
                                        </p:tgtEl>
                                        <p:attrNameLst>
                                          <p:attrName>r</p:attrName>
                                        </p:attrNameLst>
                                      </p:cBhvr>
                                    </p:animRot>
                                  </p:childTnLst>
                                </p:cTn>
                              </p:par>
                              <p:par>
                                <p:cTn id="47" presetID="34" presetClass="emph" presetSubtype="0" fill="hold" nodeType="withEffect">
                                  <p:stCondLst>
                                    <p:cond delay="0"/>
                                  </p:stCondLst>
                                  <p:iterate type="lt">
                                    <p:tmPct val="10000"/>
                                  </p:iterate>
                                  <p:childTnLst>
                                    <p:animMotion origin="layout" path="M 0.0 0.0 L 0.0 -0.07213" pathEditMode="relative" ptsTypes="">
                                      <p:cBhvr>
                                        <p:cTn id="48" dur="250" accel="50000" decel="50000" autoRev="1" fill="hold">
                                          <p:stCondLst>
                                            <p:cond delay="0"/>
                                          </p:stCondLst>
                                        </p:cTn>
                                        <p:tgtEl>
                                          <p:spTgt spid="2">
                                            <p:txEl>
                                              <p:pRg st="7" end="7"/>
                                            </p:txEl>
                                          </p:spTgt>
                                        </p:tgtEl>
                                        <p:attrNameLst>
                                          <p:attrName>ppt_x</p:attrName>
                                          <p:attrName>ppt_y</p:attrName>
                                        </p:attrNameLst>
                                      </p:cBhvr>
                                    </p:animMotion>
                                    <p:animRot by="1500000">
                                      <p:cBhvr>
                                        <p:cTn id="49" dur="125" fill="hold">
                                          <p:stCondLst>
                                            <p:cond delay="0"/>
                                          </p:stCondLst>
                                        </p:cTn>
                                        <p:tgtEl>
                                          <p:spTgt spid="2">
                                            <p:txEl>
                                              <p:pRg st="7" end="7"/>
                                            </p:txEl>
                                          </p:spTgt>
                                        </p:tgtEl>
                                        <p:attrNameLst>
                                          <p:attrName>r</p:attrName>
                                        </p:attrNameLst>
                                      </p:cBhvr>
                                    </p:animRot>
                                    <p:animRot by="-1500000">
                                      <p:cBhvr>
                                        <p:cTn id="50" dur="125" fill="hold">
                                          <p:stCondLst>
                                            <p:cond delay="125"/>
                                          </p:stCondLst>
                                        </p:cTn>
                                        <p:tgtEl>
                                          <p:spTgt spid="2">
                                            <p:txEl>
                                              <p:pRg st="7" end="7"/>
                                            </p:txEl>
                                          </p:spTgt>
                                        </p:tgtEl>
                                        <p:attrNameLst>
                                          <p:attrName>r</p:attrName>
                                        </p:attrNameLst>
                                      </p:cBhvr>
                                    </p:animRot>
                                    <p:animRot by="-1500000">
                                      <p:cBhvr>
                                        <p:cTn id="51" dur="125" fill="hold">
                                          <p:stCondLst>
                                            <p:cond delay="250"/>
                                          </p:stCondLst>
                                        </p:cTn>
                                        <p:tgtEl>
                                          <p:spTgt spid="2">
                                            <p:txEl>
                                              <p:pRg st="7" end="7"/>
                                            </p:txEl>
                                          </p:spTgt>
                                        </p:tgtEl>
                                        <p:attrNameLst>
                                          <p:attrName>r</p:attrName>
                                        </p:attrNameLst>
                                      </p:cBhvr>
                                    </p:animRot>
                                    <p:animRot by="1500000">
                                      <p:cBhvr>
                                        <p:cTn id="52" dur="125" fill="hold">
                                          <p:stCondLst>
                                            <p:cond delay="375"/>
                                          </p:stCondLst>
                                        </p:cTn>
                                        <p:tgtEl>
                                          <p:spTgt spid="2">
                                            <p:txEl>
                                              <p:pRg st="7" end="7"/>
                                            </p:txEl>
                                          </p:spTgt>
                                        </p:tgtEl>
                                        <p:attrNameLst>
                                          <p:attrName>r</p:attrName>
                                        </p:attrNameLst>
                                      </p:cBhvr>
                                    </p:animRot>
                                  </p:childTnLst>
                                </p:cTn>
                              </p:par>
                            </p:childTnLst>
                          </p:cTn>
                        </p:par>
                      </p:childTnLst>
                    </p:cTn>
                  </p:par>
                  <p:par>
                    <p:cTn id="53" fill="hold">
                      <p:stCondLst>
                        <p:cond delay="indefinite"/>
                      </p:stCondLst>
                      <p:childTnLst>
                        <p:par>
                          <p:cTn id="54" fill="hold">
                            <p:stCondLst>
                              <p:cond delay="0"/>
                            </p:stCondLst>
                            <p:childTnLst>
                              <p:par>
                                <p:cTn id="55" presetID="42" presetClass="entr" presetSubtype="0" fill="hold" grpId="0" nodeType="clickEffect">
                                  <p:stCondLst>
                                    <p:cond delay="0"/>
                                  </p:stCondLst>
                                  <p:iterate type="lt">
                                    <p:tmPct val="0"/>
                                  </p:iterate>
                                  <p:childTnLst>
                                    <p:set>
                                      <p:cBhvr>
                                        <p:cTn id="56" dur="1" fill="hold">
                                          <p:stCondLst>
                                            <p:cond delay="0"/>
                                          </p:stCondLst>
                                        </p:cTn>
                                        <p:tgtEl>
                                          <p:spTgt spid="2">
                                            <p:txEl>
                                              <p:pRg st="0" end="0"/>
                                            </p:txEl>
                                          </p:spTgt>
                                        </p:tgtEl>
                                        <p:attrNameLst>
                                          <p:attrName>style.visibility</p:attrName>
                                        </p:attrNameLst>
                                      </p:cBhvr>
                                      <p:to>
                                        <p:strVal val="visible"/>
                                      </p:to>
                                    </p:set>
                                    <p:animEffect transition="in" filter="fade">
                                      <p:cBhvr>
                                        <p:cTn id="57" dur="1000"/>
                                        <p:tgtEl>
                                          <p:spTgt spid="2">
                                            <p:txEl>
                                              <p:pRg st="0" end="0"/>
                                            </p:txEl>
                                          </p:spTgt>
                                        </p:tgtEl>
                                      </p:cBhvr>
                                    </p:animEffect>
                                    <p:anim calcmode="lin" valueType="num">
                                      <p:cBhvr>
                                        <p:cTn id="5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59" dur="1000" fill="hold"/>
                                        <p:tgtEl>
                                          <p:spTgt spid="2">
                                            <p:txEl>
                                              <p:pRg st="0" end="0"/>
                                            </p:txEl>
                                          </p:spTgt>
                                        </p:tgtEl>
                                        <p:attrNameLst>
                                          <p:attrName>ppt_y</p:attrName>
                                        </p:attrNameLst>
                                      </p:cBhvr>
                                      <p:tavLst>
                                        <p:tav tm="0">
                                          <p:val>
                                            <p:strVal val="#ppt_y+.1"/>
                                          </p:val>
                                        </p:tav>
                                        <p:tav tm="100000">
                                          <p:val>
                                            <p:strVal val="#ppt_y"/>
                                          </p:val>
                                        </p:tav>
                                      </p:tavLst>
                                    </p:anim>
                                  </p:childTnLst>
                                </p:cTn>
                              </p:par>
                              <p:par>
                                <p:cTn id="60" presetID="42" presetClass="entr" presetSubtype="0" fill="hold" grpId="0" nodeType="withEffect">
                                  <p:stCondLst>
                                    <p:cond delay="0"/>
                                  </p:stCondLst>
                                  <p:iterate type="lt">
                                    <p:tmPct val="0"/>
                                  </p:iterate>
                                  <p:childTnLst>
                                    <p:set>
                                      <p:cBhvr>
                                        <p:cTn id="61" dur="1" fill="hold">
                                          <p:stCondLst>
                                            <p:cond delay="0"/>
                                          </p:stCondLst>
                                        </p:cTn>
                                        <p:tgtEl>
                                          <p:spTgt spid="2">
                                            <p:txEl>
                                              <p:pRg st="1" end="1"/>
                                            </p:txEl>
                                          </p:spTgt>
                                        </p:tgtEl>
                                        <p:attrNameLst>
                                          <p:attrName>style.visibility</p:attrName>
                                        </p:attrNameLst>
                                      </p:cBhvr>
                                      <p:to>
                                        <p:strVal val="visible"/>
                                      </p:to>
                                    </p:set>
                                    <p:animEffect transition="in" filter="fade">
                                      <p:cBhvr>
                                        <p:cTn id="62" dur="1000"/>
                                        <p:tgtEl>
                                          <p:spTgt spid="2">
                                            <p:txEl>
                                              <p:pRg st="1" end="1"/>
                                            </p:txEl>
                                          </p:spTgt>
                                        </p:tgtEl>
                                      </p:cBhvr>
                                    </p:animEffect>
                                    <p:anim calcmode="lin" valueType="num">
                                      <p:cBhvr>
                                        <p:cTn id="63"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64" dur="1000" fill="hold"/>
                                        <p:tgtEl>
                                          <p:spTgt spid="2">
                                            <p:txEl>
                                              <p:pRg st="1" end="1"/>
                                            </p:txEl>
                                          </p:spTgt>
                                        </p:tgtEl>
                                        <p:attrNameLst>
                                          <p:attrName>ppt_y</p:attrName>
                                        </p:attrNameLst>
                                      </p:cBhvr>
                                      <p:tavLst>
                                        <p:tav tm="0">
                                          <p:val>
                                            <p:strVal val="#ppt_y+.1"/>
                                          </p:val>
                                        </p:tav>
                                        <p:tav tm="100000">
                                          <p:val>
                                            <p:strVal val="#ppt_y"/>
                                          </p:val>
                                        </p:tav>
                                      </p:tavLst>
                                    </p:anim>
                                  </p:childTnLst>
                                </p:cTn>
                              </p:par>
                              <p:par>
                                <p:cTn id="65" presetID="42" presetClass="entr" presetSubtype="0" fill="hold" grpId="0" nodeType="withEffect">
                                  <p:stCondLst>
                                    <p:cond delay="0"/>
                                  </p:stCondLst>
                                  <p:iterate type="lt">
                                    <p:tmPct val="0"/>
                                  </p:iterate>
                                  <p:childTnLst>
                                    <p:set>
                                      <p:cBhvr>
                                        <p:cTn id="66" dur="1" fill="hold">
                                          <p:stCondLst>
                                            <p:cond delay="0"/>
                                          </p:stCondLst>
                                        </p:cTn>
                                        <p:tgtEl>
                                          <p:spTgt spid="2">
                                            <p:txEl>
                                              <p:pRg st="2" end="2"/>
                                            </p:txEl>
                                          </p:spTgt>
                                        </p:tgtEl>
                                        <p:attrNameLst>
                                          <p:attrName>style.visibility</p:attrName>
                                        </p:attrNameLst>
                                      </p:cBhvr>
                                      <p:to>
                                        <p:strVal val="visible"/>
                                      </p:to>
                                    </p:set>
                                    <p:animEffect transition="in" filter="fade">
                                      <p:cBhvr>
                                        <p:cTn id="67" dur="1000"/>
                                        <p:tgtEl>
                                          <p:spTgt spid="2">
                                            <p:txEl>
                                              <p:pRg st="2" end="2"/>
                                            </p:txEl>
                                          </p:spTgt>
                                        </p:tgtEl>
                                      </p:cBhvr>
                                    </p:animEffect>
                                    <p:anim calcmode="lin" valueType="num">
                                      <p:cBhvr>
                                        <p:cTn id="68"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69" dur="1000" fill="hold"/>
                                        <p:tgtEl>
                                          <p:spTgt spid="2">
                                            <p:txEl>
                                              <p:pRg st="2" end="2"/>
                                            </p:txEl>
                                          </p:spTgt>
                                        </p:tgtEl>
                                        <p:attrNameLst>
                                          <p:attrName>ppt_y</p:attrName>
                                        </p:attrNameLst>
                                      </p:cBhvr>
                                      <p:tavLst>
                                        <p:tav tm="0">
                                          <p:val>
                                            <p:strVal val="#ppt_y+.1"/>
                                          </p:val>
                                        </p:tav>
                                        <p:tav tm="100000">
                                          <p:val>
                                            <p:strVal val="#ppt_y"/>
                                          </p:val>
                                        </p:tav>
                                      </p:tavLst>
                                    </p:anim>
                                  </p:childTnLst>
                                </p:cTn>
                              </p:par>
                              <p:par>
                                <p:cTn id="70" presetID="42" presetClass="entr" presetSubtype="0" fill="hold" grpId="0" nodeType="withEffect">
                                  <p:stCondLst>
                                    <p:cond delay="0"/>
                                  </p:stCondLst>
                                  <p:iterate type="lt">
                                    <p:tmPct val="0"/>
                                  </p:iterate>
                                  <p:childTnLst>
                                    <p:set>
                                      <p:cBhvr>
                                        <p:cTn id="71" dur="1" fill="hold">
                                          <p:stCondLst>
                                            <p:cond delay="0"/>
                                          </p:stCondLst>
                                        </p:cTn>
                                        <p:tgtEl>
                                          <p:spTgt spid="2">
                                            <p:txEl>
                                              <p:pRg st="3" end="3"/>
                                            </p:txEl>
                                          </p:spTgt>
                                        </p:tgtEl>
                                        <p:attrNameLst>
                                          <p:attrName>style.visibility</p:attrName>
                                        </p:attrNameLst>
                                      </p:cBhvr>
                                      <p:to>
                                        <p:strVal val="visible"/>
                                      </p:to>
                                    </p:set>
                                    <p:animEffect transition="in" filter="fade">
                                      <p:cBhvr>
                                        <p:cTn id="72" dur="1000"/>
                                        <p:tgtEl>
                                          <p:spTgt spid="2">
                                            <p:txEl>
                                              <p:pRg st="3" end="3"/>
                                            </p:txEl>
                                          </p:spTgt>
                                        </p:tgtEl>
                                      </p:cBhvr>
                                    </p:animEffect>
                                    <p:anim calcmode="lin" valueType="num">
                                      <p:cBhvr>
                                        <p:cTn id="73"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74" dur="1000" fill="hold"/>
                                        <p:tgtEl>
                                          <p:spTgt spid="2">
                                            <p:txEl>
                                              <p:pRg st="3" end="3"/>
                                            </p:txEl>
                                          </p:spTgt>
                                        </p:tgtEl>
                                        <p:attrNameLst>
                                          <p:attrName>ppt_y</p:attrName>
                                        </p:attrNameLst>
                                      </p:cBhvr>
                                      <p:tavLst>
                                        <p:tav tm="0">
                                          <p:val>
                                            <p:strVal val="#ppt_y+.1"/>
                                          </p:val>
                                        </p:tav>
                                        <p:tav tm="100000">
                                          <p:val>
                                            <p:strVal val="#ppt_y"/>
                                          </p:val>
                                        </p:tav>
                                      </p:tavLst>
                                    </p:anim>
                                  </p:childTnLst>
                                </p:cTn>
                              </p:par>
                              <p:par>
                                <p:cTn id="75" presetID="42" presetClass="entr" presetSubtype="0" fill="hold" grpId="0" nodeType="withEffect">
                                  <p:stCondLst>
                                    <p:cond delay="0"/>
                                  </p:stCondLst>
                                  <p:iterate type="lt">
                                    <p:tmPct val="0"/>
                                  </p:iterate>
                                  <p:childTnLst>
                                    <p:set>
                                      <p:cBhvr>
                                        <p:cTn id="76" dur="1" fill="hold">
                                          <p:stCondLst>
                                            <p:cond delay="0"/>
                                          </p:stCondLst>
                                        </p:cTn>
                                        <p:tgtEl>
                                          <p:spTgt spid="2">
                                            <p:txEl>
                                              <p:pRg st="4" end="4"/>
                                            </p:txEl>
                                          </p:spTgt>
                                        </p:tgtEl>
                                        <p:attrNameLst>
                                          <p:attrName>style.visibility</p:attrName>
                                        </p:attrNameLst>
                                      </p:cBhvr>
                                      <p:to>
                                        <p:strVal val="visible"/>
                                      </p:to>
                                    </p:set>
                                    <p:animEffect transition="in" filter="fade">
                                      <p:cBhvr>
                                        <p:cTn id="77" dur="1000"/>
                                        <p:tgtEl>
                                          <p:spTgt spid="2">
                                            <p:txEl>
                                              <p:pRg st="4" end="4"/>
                                            </p:txEl>
                                          </p:spTgt>
                                        </p:tgtEl>
                                      </p:cBhvr>
                                    </p:animEffect>
                                    <p:anim calcmode="lin" valueType="num">
                                      <p:cBhvr>
                                        <p:cTn id="78"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79" dur="1000" fill="hold"/>
                                        <p:tgtEl>
                                          <p:spTgt spid="2">
                                            <p:txEl>
                                              <p:pRg st="4" end="4"/>
                                            </p:txEl>
                                          </p:spTgt>
                                        </p:tgtEl>
                                        <p:attrNameLst>
                                          <p:attrName>ppt_y</p:attrName>
                                        </p:attrNameLst>
                                      </p:cBhvr>
                                      <p:tavLst>
                                        <p:tav tm="0">
                                          <p:val>
                                            <p:strVal val="#ppt_y+.1"/>
                                          </p:val>
                                        </p:tav>
                                        <p:tav tm="100000">
                                          <p:val>
                                            <p:strVal val="#ppt_y"/>
                                          </p:val>
                                        </p:tav>
                                      </p:tavLst>
                                    </p:anim>
                                  </p:childTnLst>
                                </p:cTn>
                              </p:par>
                              <p:par>
                                <p:cTn id="80" presetID="42" presetClass="entr" presetSubtype="0" fill="hold" grpId="0" nodeType="withEffect">
                                  <p:stCondLst>
                                    <p:cond delay="0"/>
                                  </p:stCondLst>
                                  <p:iterate type="lt">
                                    <p:tmPct val="0"/>
                                  </p:iterate>
                                  <p:childTnLst>
                                    <p:set>
                                      <p:cBhvr>
                                        <p:cTn id="81" dur="1" fill="hold">
                                          <p:stCondLst>
                                            <p:cond delay="0"/>
                                          </p:stCondLst>
                                        </p:cTn>
                                        <p:tgtEl>
                                          <p:spTgt spid="2">
                                            <p:txEl>
                                              <p:pRg st="5" end="5"/>
                                            </p:txEl>
                                          </p:spTgt>
                                        </p:tgtEl>
                                        <p:attrNameLst>
                                          <p:attrName>style.visibility</p:attrName>
                                        </p:attrNameLst>
                                      </p:cBhvr>
                                      <p:to>
                                        <p:strVal val="visible"/>
                                      </p:to>
                                    </p:set>
                                    <p:animEffect transition="in" filter="fade">
                                      <p:cBhvr>
                                        <p:cTn id="82" dur="1000"/>
                                        <p:tgtEl>
                                          <p:spTgt spid="2">
                                            <p:txEl>
                                              <p:pRg st="5" end="5"/>
                                            </p:txEl>
                                          </p:spTgt>
                                        </p:tgtEl>
                                      </p:cBhvr>
                                    </p:animEffect>
                                    <p:anim calcmode="lin" valueType="num">
                                      <p:cBhvr>
                                        <p:cTn id="83"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84" dur="1000" fill="hold"/>
                                        <p:tgtEl>
                                          <p:spTgt spid="2">
                                            <p:txEl>
                                              <p:pRg st="5" end="5"/>
                                            </p:txEl>
                                          </p:spTgt>
                                        </p:tgtEl>
                                        <p:attrNameLst>
                                          <p:attrName>ppt_y</p:attrName>
                                        </p:attrNameLst>
                                      </p:cBhvr>
                                      <p:tavLst>
                                        <p:tav tm="0">
                                          <p:val>
                                            <p:strVal val="#ppt_y+.1"/>
                                          </p:val>
                                        </p:tav>
                                        <p:tav tm="100000">
                                          <p:val>
                                            <p:strVal val="#ppt_y"/>
                                          </p:val>
                                        </p:tav>
                                      </p:tavLst>
                                    </p:anim>
                                  </p:childTnLst>
                                </p:cTn>
                              </p:par>
                              <p:par>
                                <p:cTn id="85" presetID="42" presetClass="entr" presetSubtype="0" fill="hold" grpId="0" nodeType="withEffect">
                                  <p:stCondLst>
                                    <p:cond delay="0"/>
                                  </p:stCondLst>
                                  <p:iterate type="lt">
                                    <p:tmPct val="0"/>
                                  </p:iterate>
                                  <p:childTnLst>
                                    <p:set>
                                      <p:cBhvr>
                                        <p:cTn id="86" dur="1" fill="hold">
                                          <p:stCondLst>
                                            <p:cond delay="0"/>
                                          </p:stCondLst>
                                        </p:cTn>
                                        <p:tgtEl>
                                          <p:spTgt spid="2">
                                            <p:txEl>
                                              <p:pRg st="6" end="6"/>
                                            </p:txEl>
                                          </p:spTgt>
                                        </p:tgtEl>
                                        <p:attrNameLst>
                                          <p:attrName>style.visibility</p:attrName>
                                        </p:attrNameLst>
                                      </p:cBhvr>
                                      <p:to>
                                        <p:strVal val="visible"/>
                                      </p:to>
                                    </p:set>
                                    <p:animEffect transition="in" filter="fade">
                                      <p:cBhvr>
                                        <p:cTn id="87" dur="1000"/>
                                        <p:tgtEl>
                                          <p:spTgt spid="2">
                                            <p:txEl>
                                              <p:pRg st="6" end="6"/>
                                            </p:txEl>
                                          </p:spTgt>
                                        </p:tgtEl>
                                      </p:cBhvr>
                                    </p:animEffect>
                                    <p:anim calcmode="lin" valueType="num">
                                      <p:cBhvr>
                                        <p:cTn id="88" dur="1000" fill="hold"/>
                                        <p:tgtEl>
                                          <p:spTgt spid="2">
                                            <p:txEl>
                                              <p:pRg st="6" end="6"/>
                                            </p:txEl>
                                          </p:spTgt>
                                        </p:tgtEl>
                                        <p:attrNameLst>
                                          <p:attrName>ppt_x</p:attrName>
                                        </p:attrNameLst>
                                      </p:cBhvr>
                                      <p:tavLst>
                                        <p:tav tm="0">
                                          <p:val>
                                            <p:strVal val="#ppt_x"/>
                                          </p:val>
                                        </p:tav>
                                        <p:tav tm="100000">
                                          <p:val>
                                            <p:strVal val="#ppt_x"/>
                                          </p:val>
                                        </p:tav>
                                      </p:tavLst>
                                    </p:anim>
                                    <p:anim calcmode="lin" valueType="num">
                                      <p:cBhvr>
                                        <p:cTn id="89" dur="1000" fill="hold"/>
                                        <p:tgtEl>
                                          <p:spTgt spid="2">
                                            <p:txEl>
                                              <p:pRg st="6" end="6"/>
                                            </p:txEl>
                                          </p:spTgt>
                                        </p:tgtEl>
                                        <p:attrNameLst>
                                          <p:attrName>ppt_y</p:attrName>
                                        </p:attrNameLst>
                                      </p:cBhvr>
                                      <p:tavLst>
                                        <p:tav tm="0">
                                          <p:val>
                                            <p:strVal val="#ppt_y+.1"/>
                                          </p:val>
                                        </p:tav>
                                        <p:tav tm="100000">
                                          <p:val>
                                            <p:strVal val="#ppt_y"/>
                                          </p:val>
                                        </p:tav>
                                      </p:tavLst>
                                    </p:anim>
                                  </p:childTnLst>
                                </p:cTn>
                              </p:par>
                              <p:par>
                                <p:cTn id="90" presetID="42" presetClass="entr" presetSubtype="0" fill="hold" grpId="0" nodeType="withEffect">
                                  <p:stCondLst>
                                    <p:cond delay="0"/>
                                  </p:stCondLst>
                                  <p:iterate type="lt">
                                    <p:tmPct val="0"/>
                                  </p:iterate>
                                  <p:childTnLst>
                                    <p:set>
                                      <p:cBhvr>
                                        <p:cTn id="91" dur="1" fill="hold">
                                          <p:stCondLst>
                                            <p:cond delay="0"/>
                                          </p:stCondLst>
                                        </p:cTn>
                                        <p:tgtEl>
                                          <p:spTgt spid="2">
                                            <p:txEl>
                                              <p:pRg st="7" end="7"/>
                                            </p:txEl>
                                          </p:spTgt>
                                        </p:tgtEl>
                                        <p:attrNameLst>
                                          <p:attrName>style.visibility</p:attrName>
                                        </p:attrNameLst>
                                      </p:cBhvr>
                                      <p:to>
                                        <p:strVal val="visible"/>
                                      </p:to>
                                    </p:set>
                                    <p:animEffect transition="in" filter="fade">
                                      <p:cBhvr>
                                        <p:cTn id="92" dur="1000"/>
                                        <p:tgtEl>
                                          <p:spTgt spid="2">
                                            <p:txEl>
                                              <p:pRg st="7" end="7"/>
                                            </p:txEl>
                                          </p:spTgt>
                                        </p:tgtEl>
                                      </p:cBhvr>
                                    </p:animEffect>
                                    <p:anim calcmode="lin" valueType="num">
                                      <p:cBhvr>
                                        <p:cTn id="93" dur="1000" fill="hold"/>
                                        <p:tgtEl>
                                          <p:spTgt spid="2">
                                            <p:txEl>
                                              <p:pRg st="7" end="7"/>
                                            </p:txEl>
                                          </p:spTgt>
                                        </p:tgtEl>
                                        <p:attrNameLst>
                                          <p:attrName>ppt_x</p:attrName>
                                        </p:attrNameLst>
                                      </p:cBhvr>
                                      <p:tavLst>
                                        <p:tav tm="0">
                                          <p:val>
                                            <p:strVal val="#ppt_x"/>
                                          </p:val>
                                        </p:tav>
                                        <p:tav tm="100000">
                                          <p:val>
                                            <p:strVal val="#ppt_x"/>
                                          </p:val>
                                        </p:tav>
                                      </p:tavLst>
                                    </p:anim>
                                    <p:anim calcmode="lin" valueType="num">
                                      <p:cBhvr>
                                        <p:cTn id="94" dur="1000" fill="hold"/>
                                        <p:tgtEl>
                                          <p:spTgt spid="2">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allAtOnce"/>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Autofit/>
          </a:bodyPr>
          <a:lstStyle/>
          <a:p>
            <a:r>
              <a:rPr lang="ar-IQ" sz="3600" dirty="0" smtClean="0"/>
              <a:t>الاكتشافات والاختراعات الرئيسة المؤثرة في ثورة المعلومات</a:t>
            </a:r>
            <a:r>
              <a:rPr lang="ar-IQ" sz="3200" dirty="0" smtClean="0"/>
              <a:t>(ص42-44)</a:t>
            </a:r>
            <a:endParaRPr lang="ar-IQ" sz="3200" dirty="0"/>
          </a:p>
        </p:txBody>
      </p:sp>
      <p:sp>
        <p:nvSpPr>
          <p:cNvPr id="3" name="عنصر نائب للمحتوى 2"/>
          <p:cNvSpPr>
            <a:spLocks noGrp="1"/>
          </p:cNvSpPr>
          <p:nvPr>
            <p:ph idx="1"/>
          </p:nvPr>
        </p:nvSpPr>
        <p:spPr/>
        <p:txBody>
          <a:bodyPr>
            <a:normAutofit/>
          </a:bodyPr>
          <a:lstStyle/>
          <a:p>
            <a:pPr marL="0" indent="0" algn="just">
              <a:buNone/>
            </a:pPr>
            <a:r>
              <a:rPr lang="ar-IQ" dirty="0" smtClean="0"/>
              <a:t>     تزامنت البدايات الاولى لثورة المعلومات بشكل عام مع التطورات التي تحدث في حياة الانسان فكلما توصل الى اكتشاف او اختراع جديد ادى الى تغير اسلوب حياته وتطور ادائه العلمي واكثرها تأثيرا في تطور العملية التعليمية تلك في مجال نقل المعلومات والاتصالات والتي اصبحت عاملا مهما لثورة المعلومات والتي تمثلت بالآتي: </a:t>
            </a:r>
          </a:p>
          <a:p>
            <a:pPr marL="514350" indent="-514350">
              <a:buAutoNum type="arabicPeriod"/>
            </a:pPr>
            <a:r>
              <a:rPr lang="ar-IQ" dirty="0" smtClean="0"/>
              <a:t>تطور وسائل نقل(المعلومات) بأشكالها وانواعها المختلفة.</a:t>
            </a:r>
          </a:p>
          <a:p>
            <a:pPr marL="0" indent="0">
              <a:buNone/>
            </a:pPr>
            <a:r>
              <a:rPr lang="ar-IQ" dirty="0" smtClean="0"/>
              <a:t>2. معرفة الكتابة واختراع المطبعة وتطور وسائل الطباعة.</a:t>
            </a:r>
          </a:p>
        </p:txBody>
      </p:sp>
    </p:spTree>
    <p:extLst>
      <p:ext uri="{BB962C8B-B14F-4D97-AF65-F5344CB8AC3E}">
        <p14:creationId xmlns:p14="http://schemas.microsoft.com/office/powerpoint/2010/main" val="10449078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dirty="0"/>
              <a:t>مراحل تطور ثورة التكنولوجيا المعاصرة</a:t>
            </a:r>
          </a:p>
        </p:txBody>
      </p:sp>
      <p:sp>
        <p:nvSpPr>
          <p:cNvPr id="3" name="عنصر نائب للمحتوى 2"/>
          <p:cNvSpPr>
            <a:spLocks noGrp="1"/>
          </p:cNvSpPr>
          <p:nvPr>
            <p:ph idx="1"/>
          </p:nvPr>
        </p:nvSpPr>
        <p:spPr>
          <a:xfrm>
            <a:off x="457200" y="1340768"/>
            <a:ext cx="8229600" cy="4785395"/>
          </a:xfrm>
        </p:spPr>
        <p:txBody>
          <a:bodyPr>
            <a:normAutofit/>
          </a:bodyPr>
          <a:lstStyle/>
          <a:p>
            <a:pPr marL="0" indent="0" algn="just">
              <a:buNone/>
            </a:pPr>
            <a:r>
              <a:rPr lang="ar-IQ" dirty="0"/>
              <a:t>3. اختراع الهاتف </a:t>
            </a:r>
            <a:r>
              <a:rPr lang="ar-IQ" dirty="0" smtClean="0"/>
              <a:t>السلكي </a:t>
            </a:r>
            <a:r>
              <a:rPr lang="ar-IQ" dirty="0"/>
              <a:t>واللاسلكي وتطوره</a:t>
            </a:r>
            <a:r>
              <a:rPr lang="ar-IQ" dirty="0" smtClean="0"/>
              <a:t>.</a:t>
            </a:r>
          </a:p>
          <a:p>
            <a:pPr marL="0" indent="0" algn="just">
              <a:buNone/>
            </a:pPr>
            <a:r>
              <a:rPr lang="ar-IQ" dirty="0" smtClean="0"/>
              <a:t>4. اكتشاف الموجات اللاسلكية الحاملة </a:t>
            </a:r>
            <a:r>
              <a:rPr lang="ar-IQ" dirty="0" smtClean="0"/>
              <a:t>للصوت، والصوت والصورة </a:t>
            </a:r>
            <a:r>
              <a:rPr lang="ar-IQ" dirty="0" smtClean="0"/>
              <a:t>معا فيما بعد.</a:t>
            </a:r>
          </a:p>
          <a:p>
            <a:pPr marL="0" indent="0" algn="just">
              <a:buNone/>
            </a:pPr>
            <a:r>
              <a:rPr lang="ar-IQ" dirty="0" smtClean="0"/>
              <a:t>5. </a:t>
            </a:r>
            <a:r>
              <a:rPr lang="ar-IQ" dirty="0" smtClean="0"/>
              <a:t>الاجهزة و</a:t>
            </a:r>
            <a:r>
              <a:rPr lang="ar-IQ" dirty="0" smtClean="0"/>
              <a:t>المخترعات كافة المتعلقة </a:t>
            </a:r>
            <a:r>
              <a:rPr lang="ar-IQ" dirty="0" smtClean="0"/>
              <a:t>بالأرسال والاستقبال اللاسلكي </a:t>
            </a:r>
            <a:r>
              <a:rPr lang="ar-IQ" dirty="0" smtClean="0"/>
              <a:t>والرقمي </a:t>
            </a:r>
            <a:r>
              <a:rPr lang="ar-IQ" dirty="0" smtClean="0"/>
              <a:t>وظهور الترانستور والدوائر </a:t>
            </a:r>
            <a:r>
              <a:rPr lang="ar-IQ" dirty="0" smtClean="0"/>
              <a:t>الالكترونية المتكاملة </a:t>
            </a:r>
            <a:r>
              <a:rPr lang="ar-IQ" dirty="0" smtClean="0"/>
              <a:t>والاقمار الصناعية للاتصالات </a:t>
            </a:r>
            <a:r>
              <a:rPr lang="ar-IQ" dirty="0" smtClean="0"/>
              <a:t>وتطور اجهزة </a:t>
            </a:r>
            <a:r>
              <a:rPr lang="ar-IQ" dirty="0" smtClean="0"/>
              <a:t>التصوير الالكتروني.</a:t>
            </a:r>
          </a:p>
          <a:p>
            <a:pPr marL="0" indent="0" algn="just">
              <a:buNone/>
            </a:pPr>
            <a:r>
              <a:rPr lang="ar-IQ" dirty="0" smtClean="0"/>
              <a:t>6. الاختراعات التي تتمثل بأجهزة الاتصالات المختلفة وبأجهزة تخزين المعلومات. </a:t>
            </a:r>
            <a:endParaRPr lang="ar-IQ" dirty="0"/>
          </a:p>
        </p:txBody>
      </p:sp>
    </p:spTree>
    <p:extLst>
      <p:ext uri="{BB962C8B-B14F-4D97-AF65-F5344CB8AC3E}">
        <p14:creationId xmlns:p14="http://schemas.microsoft.com/office/powerpoint/2010/main" val="192949413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dirty="0" smtClean="0"/>
              <a:t>مراحل تطور ثورة التكنولوجيا المعاصرة</a:t>
            </a:r>
            <a:endParaRPr lang="ar-IQ" dirty="0"/>
          </a:p>
        </p:txBody>
      </p:sp>
      <p:sp>
        <p:nvSpPr>
          <p:cNvPr id="3" name="عنصر نائب للمحتوى 2"/>
          <p:cNvSpPr>
            <a:spLocks noGrp="1"/>
          </p:cNvSpPr>
          <p:nvPr>
            <p:ph idx="1"/>
          </p:nvPr>
        </p:nvSpPr>
        <p:spPr/>
        <p:txBody>
          <a:bodyPr/>
          <a:lstStyle/>
          <a:p>
            <a:pPr marL="0" indent="0">
              <a:buNone/>
            </a:pPr>
            <a:r>
              <a:rPr lang="ar-IQ" dirty="0" smtClean="0"/>
              <a:t>   يعيش عالمنا المعاصر الآن عصر الثورة التقنية الحديثة والتي سميت بالثورة التقنية الرابعة واثر ذلك على سلسلة التغيرات الاقتصادية العالمية كالآتي:</a:t>
            </a:r>
          </a:p>
          <a:p>
            <a:pPr marL="0" indent="0">
              <a:buNone/>
            </a:pPr>
            <a:r>
              <a:rPr lang="ar-IQ" dirty="0" smtClean="0"/>
              <a:t>1. </a:t>
            </a:r>
            <a:r>
              <a:rPr lang="ar-IQ" dirty="0" smtClean="0"/>
              <a:t>المرحلة الاولى: </a:t>
            </a:r>
            <a:r>
              <a:rPr lang="ar-IQ" dirty="0" smtClean="0"/>
              <a:t>بدأت في </a:t>
            </a:r>
            <a:r>
              <a:rPr lang="ar-IQ" dirty="0" smtClean="0"/>
              <a:t>اواخر القرن 18عندما انتشر استخدام المحرك البخاري والتكنولوجيا المصاحبة له المتمثلة بتطور صناعة </a:t>
            </a:r>
            <a:r>
              <a:rPr lang="ar-IQ" dirty="0" smtClean="0"/>
              <a:t>النسيج وآلاتها.</a:t>
            </a:r>
            <a:endParaRPr lang="ar-IQ" dirty="0" smtClean="0"/>
          </a:p>
          <a:p>
            <a:pPr marL="0" indent="0">
              <a:buNone/>
            </a:pPr>
            <a:r>
              <a:rPr lang="ar-IQ" dirty="0" smtClean="0"/>
              <a:t>2. المرحلة </a:t>
            </a:r>
            <a:r>
              <a:rPr lang="ar-IQ" dirty="0" smtClean="0"/>
              <a:t>الثانية: </a:t>
            </a:r>
            <a:r>
              <a:rPr lang="ar-IQ" dirty="0" smtClean="0"/>
              <a:t>تزامنت مع مد السكك الحديدية والتطورات المصاحبة لها في </a:t>
            </a:r>
            <a:r>
              <a:rPr lang="ar-IQ" dirty="0" smtClean="0"/>
              <a:t>الصناعات </a:t>
            </a:r>
            <a:r>
              <a:rPr lang="ar-IQ" dirty="0" smtClean="0"/>
              <a:t>الميكانيكية والحديد والصلب.</a:t>
            </a:r>
            <a:endParaRPr lang="ar-IQ" dirty="0"/>
          </a:p>
        </p:txBody>
      </p:sp>
    </p:spTree>
    <p:extLst>
      <p:ext uri="{BB962C8B-B14F-4D97-AF65-F5344CB8AC3E}">
        <p14:creationId xmlns:p14="http://schemas.microsoft.com/office/powerpoint/2010/main" val="27151501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dirty="0"/>
              <a:t>مراحل تطور ثورة التكنولوجيا المعاصرة</a:t>
            </a:r>
          </a:p>
        </p:txBody>
      </p:sp>
      <p:sp>
        <p:nvSpPr>
          <p:cNvPr id="3" name="عنصر نائب للمحتوى 2"/>
          <p:cNvSpPr>
            <a:spLocks noGrp="1"/>
          </p:cNvSpPr>
          <p:nvPr>
            <p:ph idx="1"/>
          </p:nvPr>
        </p:nvSpPr>
        <p:spPr/>
        <p:txBody>
          <a:bodyPr>
            <a:normAutofit fontScale="92500" lnSpcReduction="20000"/>
          </a:bodyPr>
          <a:lstStyle/>
          <a:p>
            <a:pPr marL="0" indent="0" algn="just">
              <a:buNone/>
            </a:pPr>
            <a:r>
              <a:rPr lang="ar-IQ" dirty="0"/>
              <a:t>3</a:t>
            </a:r>
            <a:r>
              <a:rPr lang="ar-IQ" dirty="0" smtClean="0"/>
              <a:t>. </a:t>
            </a:r>
            <a:r>
              <a:rPr lang="ar-IQ" dirty="0" smtClean="0"/>
              <a:t>المرحلة الثالثة: </a:t>
            </a:r>
            <a:r>
              <a:rPr lang="ar-IQ" dirty="0" smtClean="0"/>
              <a:t>نتجت </a:t>
            </a:r>
            <a:r>
              <a:rPr lang="ar-IQ" dirty="0"/>
              <a:t>عن تطوير </a:t>
            </a:r>
            <a:r>
              <a:rPr lang="ar-IQ" dirty="0" smtClean="0"/>
              <a:t>الطاقة الكهربائية ومحركات الاحتراق الداخلي والصناعات الكيمياوية.</a:t>
            </a:r>
          </a:p>
          <a:p>
            <a:pPr marL="0" indent="0" algn="just">
              <a:buNone/>
            </a:pPr>
            <a:r>
              <a:rPr lang="ar-IQ" dirty="0" smtClean="0"/>
              <a:t>4</a:t>
            </a:r>
            <a:r>
              <a:rPr lang="ar-IQ" dirty="0" smtClean="0"/>
              <a:t>. </a:t>
            </a:r>
            <a:r>
              <a:rPr lang="ar-IQ" dirty="0" smtClean="0"/>
              <a:t>المرحلة </a:t>
            </a:r>
            <a:r>
              <a:rPr lang="ar-IQ" dirty="0" smtClean="0"/>
              <a:t>الرابعة: تمثلت </a:t>
            </a:r>
            <a:r>
              <a:rPr lang="ar-IQ" dirty="0" smtClean="0"/>
              <a:t>بالتقنية الحديثة والتي تؤدي الالكترونيات الدقيقة دور المحرك الرئيس فيها </a:t>
            </a:r>
            <a:r>
              <a:rPr lang="ar-IQ" dirty="0" smtClean="0"/>
              <a:t>وتتمثل </a:t>
            </a:r>
            <a:r>
              <a:rPr lang="ar-IQ" dirty="0" smtClean="0"/>
              <a:t>في استخدام الحاسوب في تكنولوجيا المعلومات.</a:t>
            </a:r>
          </a:p>
          <a:p>
            <a:pPr marL="0" indent="0" algn="just">
              <a:buNone/>
            </a:pPr>
            <a:r>
              <a:rPr lang="ar-IQ" dirty="0"/>
              <a:t> </a:t>
            </a:r>
            <a:r>
              <a:rPr lang="ar-IQ" dirty="0" smtClean="0"/>
              <a:t>  وتجدر الاشارة هنا ان المرحلة الرابعة تختلف جذريا عن المراحل </a:t>
            </a:r>
            <a:r>
              <a:rPr lang="ar-IQ" dirty="0" smtClean="0"/>
              <a:t>الثلاثة السابقة، </a:t>
            </a:r>
            <a:r>
              <a:rPr lang="ar-IQ" dirty="0" smtClean="0"/>
              <a:t>إذ انها كانت ذات طبيعة ميكانيكية مكنت الانسان من التحكم بقوة الطبيعة بمساعدة قوته الجسدية.</a:t>
            </a:r>
          </a:p>
          <a:p>
            <a:pPr marL="0" indent="0" algn="just">
              <a:buNone/>
            </a:pPr>
            <a:r>
              <a:rPr lang="ar-IQ" dirty="0" smtClean="0"/>
              <a:t>اما المرحلة الرابعة والتي </a:t>
            </a:r>
            <a:r>
              <a:rPr lang="ar-IQ" dirty="0" smtClean="0"/>
              <a:t>تتمثل </a:t>
            </a:r>
            <a:r>
              <a:rPr lang="ar-IQ" dirty="0" smtClean="0"/>
              <a:t>باستخدام الحاسوب على نحو واسع فقد كان اساسا ذات طبيعة معرفية مستهدفا </a:t>
            </a:r>
            <a:r>
              <a:rPr lang="ar-IQ" dirty="0" smtClean="0"/>
              <a:t>خزن ومعالجة </a:t>
            </a:r>
            <a:r>
              <a:rPr lang="ar-IQ" dirty="0" smtClean="0"/>
              <a:t>المعلومات وتوسيع قدرات الانسان </a:t>
            </a:r>
            <a:r>
              <a:rPr lang="ar-IQ" dirty="0" smtClean="0"/>
              <a:t>الذهنية.</a:t>
            </a:r>
            <a:endParaRPr lang="ar-IQ" dirty="0" smtClean="0"/>
          </a:p>
          <a:p>
            <a:pPr marL="0" indent="0">
              <a:buNone/>
            </a:pPr>
            <a:endParaRPr lang="ar-IQ" dirty="0"/>
          </a:p>
        </p:txBody>
      </p:sp>
    </p:spTree>
    <p:extLst>
      <p:ext uri="{BB962C8B-B14F-4D97-AF65-F5344CB8AC3E}">
        <p14:creationId xmlns:p14="http://schemas.microsoft.com/office/powerpoint/2010/main" val="150112812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11560" y="476672"/>
            <a:ext cx="7772400" cy="1470025"/>
          </a:xfrm>
        </p:spPr>
        <p:txBody>
          <a:bodyPr/>
          <a:lstStyle/>
          <a:p>
            <a:r>
              <a:rPr lang="ar-IQ" b="1" i="1" dirty="0" smtClean="0">
                <a:effectLst>
                  <a:outerShdw blurRad="38100" dist="38100" dir="2700000" algn="tl">
                    <a:srgbClr val="000000">
                      <a:alpha val="43137"/>
                    </a:srgbClr>
                  </a:outerShdw>
                </a:effectLst>
              </a:rPr>
              <a:t>واخر دعوانا</a:t>
            </a:r>
            <a:endParaRPr lang="ar-IQ" b="1" i="1" dirty="0">
              <a:effectLst>
                <a:outerShdw blurRad="38100" dist="38100" dir="2700000" algn="tl">
                  <a:srgbClr val="000000">
                    <a:alpha val="43137"/>
                  </a:srgbClr>
                </a:outerShdw>
              </a:effectLst>
            </a:endParaRPr>
          </a:p>
        </p:txBody>
      </p:sp>
      <p:sp>
        <p:nvSpPr>
          <p:cNvPr id="3" name="عنوان فرعي 2"/>
          <p:cNvSpPr>
            <a:spLocks noGrp="1"/>
          </p:cNvSpPr>
          <p:nvPr>
            <p:ph type="subTitle" idx="1"/>
          </p:nvPr>
        </p:nvSpPr>
        <p:spPr>
          <a:xfrm>
            <a:off x="1403648" y="2060848"/>
            <a:ext cx="6400800" cy="3096344"/>
          </a:xfrm>
        </p:spPr>
        <p:txBody>
          <a:bodyPr>
            <a:normAutofit/>
          </a:bodyPr>
          <a:lstStyle/>
          <a:p>
            <a:r>
              <a:rPr lang="ar-IQ" b="1" dirty="0" smtClean="0">
                <a:solidFill>
                  <a:schemeClr val="accent2">
                    <a:lumMod val="75000"/>
                  </a:schemeClr>
                </a:solidFill>
              </a:rPr>
              <a:t>الحمد لله رب العالمين</a:t>
            </a:r>
          </a:p>
          <a:p>
            <a:r>
              <a:rPr lang="ar-IQ" b="1" dirty="0" smtClean="0">
                <a:solidFill>
                  <a:schemeClr val="accent3">
                    <a:lumMod val="50000"/>
                  </a:schemeClr>
                </a:solidFill>
              </a:rPr>
              <a:t>المحاضرة القادمة ان شاء الله</a:t>
            </a:r>
          </a:p>
          <a:p>
            <a:r>
              <a:rPr lang="ar-IQ" b="1" dirty="0" smtClean="0">
                <a:solidFill>
                  <a:schemeClr val="accent3">
                    <a:lumMod val="50000"/>
                  </a:schemeClr>
                </a:solidFill>
              </a:rPr>
              <a:t>بعنوان</a:t>
            </a:r>
          </a:p>
          <a:p>
            <a:r>
              <a:rPr lang="ar-IQ" b="1" dirty="0" smtClean="0">
                <a:solidFill>
                  <a:srgbClr val="00B050"/>
                </a:solidFill>
              </a:rPr>
              <a:t>«عصر المعلومات»</a:t>
            </a:r>
            <a:endParaRPr lang="ar-IQ" b="1" dirty="0">
              <a:solidFill>
                <a:srgbClr val="00B050"/>
              </a:solidFill>
            </a:endParaRPr>
          </a:p>
        </p:txBody>
      </p:sp>
    </p:spTree>
    <p:extLst>
      <p:ext uri="{BB962C8B-B14F-4D97-AF65-F5344CB8AC3E}">
        <p14:creationId xmlns:p14="http://schemas.microsoft.com/office/powerpoint/2010/main" val="2623320804"/>
      </p:ext>
    </p:extLst>
  </p:cSld>
  <p:clrMapOvr>
    <a:masterClrMapping/>
  </p:clrMapOvr>
  <p:timing>
    <p:tnLst>
      <p:par>
        <p:cTn id="1" dur="indefinite" restart="never" nodeType="tmRoot"/>
      </p:par>
    </p:tnLst>
  </p:timing>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TotalTime>
  <Words>356</Words>
  <Application>Microsoft Office PowerPoint</Application>
  <PresentationFormat>عرض على الشاشة (3:4)‏</PresentationFormat>
  <Paragraphs>31</Paragraphs>
  <Slides>6</Slides>
  <Notes>0</Notes>
  <HiddenSlides>0</HiddenSlides>
  <MMClips>0</MMClips>
  <ScaleCrop>false</ScaleCrop>
  <HeadingPairs>
    <vt:vector size="4" baseType="variant">
      <vt:variant>
        <vt:lpstr>نسق</vt:lpstr>
      </vt:variant>
      <vt:variant>
        <vt:i4>1</vt:i4>
      </vt:variant>
      <vt:variant>
        <vt:lpstr>عناوين الشرائح</vt:lpstr>
      </vt:variant>
      <vt:variant>
        <vt:i4>6</vt:i4>
      </vt:variant>
    </vt:vector>
  </HeadingPairs>
  <TitlesOfParts>
    <vt:vector size="7" baseType="lpstr">
      <vt:lpstr>سمة Office</vt:lpstr>
      <vt:lpstr>عرض تقديمي في PowerPoint</vt:lpstr>
      <vt:lpstr>الاكتشافات والاختراعات الرئيسة المؤثرة في ثورة المعلومات(ص42-44)</vt:lpstr>
      <vt:lpstr>مراحل تطور ثورة التكنولوجيا المعاصرة</vt:lpstr>
      <vt:lpstr>مراحل تطور ثورة التكنولوجيا المعاصرة</vt:lpstr>
      <vt:lpstr>مراحل تطور ثورة التكنولوجيا المعاصرة</vt:lpstr>
      <vt:lpstr>واخر دعوانا</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orange</dc:creator>
  <cp:lastModifiedBy>Maher</cp:lastModifiedBy>
  <cp:revision>8</cp:revision>
  <dcterms:created xsi:type="dcterms:W3CDTF">2020-03-10T10:50:15Z</dcterms:created>
  <dcterms:modified xsi:type="dcterms:W3CDTF">2020-04-16T18:01:05Z</dcterms:modified>
</cp:coreProperties>
</file>