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3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3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9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6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6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1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3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0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6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0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2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E2E48-D4C9-4EA2-82AE-FBAFAC78BC9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D018-B112-4C0D-8634-80828D90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5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العنوان الموازي</a:t>
            </a:r>
            <a:endParaRPr lang="en-US" sz="2400" dirty="0"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 وهو العنوان بلغة اخرى ويشار له بعد العنوان الفعلي ويسبق بعلامة (=)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يدون العنوان الموازي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ضمن حقل العنوان الفعلي (245) ويدون ايضا في حقل العنوان الآخر (246) ضمن الحقل الفرعي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مع قيمة المؤشر الثاني (1)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امثلة :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دورية بعنوان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الاردن واليونسكو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ولها عنوان موازي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Jordan and UNESCO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تصدرها اليونسكو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245 0 2 $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الاردن واليونسكو =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Jordan and UNESCO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246 2 1 $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العنوان الموازي :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Jordan and UNESCO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ملاحظة : قيمة المؤشر الاول للحقل 246 هو 2 (بدون ملاحظة ولا عمل مدخل اضافي للعنوان الموازي)، وقيمة المؤشر الثاني 1 (نوع العنوان هو عنوان موازي)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7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العنوان الثانوي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وهو العنوان الذي يشرح ويوضح العنوان الفعلي ، ويؤخذ من نفس مصدر العنوان الفعلي (الصفحة نفسها ) ضمن المصدر الرئيسي للمعلومات وفق القاعدة (وام 2.3.4) ويدون في حقل العنوان الفعلي (245) ضمن الحقل الفرعي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ويكون مسبوقا بعلامة (:) وفي حال وجود عنوان موازي ، فيدون العنوان الثانوي بعد العنوان الموازي ضمن الحقل الفرعي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نفسه 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مثال (1) : دورية بعنوان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الفصول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ولها عنوان ثانوي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مجلة النقد الادبي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تصدرها جامعة بغداد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245 0 2 $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الفصول :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مجلة النقد الادبي /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تصدرها جامعة بغداد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مثال (2) دورية بعنوان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الضاد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ولها عنوان ثانوي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مجلة شهرية للآداب والعلوم والفنون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ولها عنوان موازي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 – Dad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يصدرها المجمع العلمي العراقي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245 0 2 $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الضاد =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 –Dad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: مجلة شهرية للآداب والعلوم والفنون / $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يصدرها المجمع العلمي العراقي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5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بيان المسئولية : وقد تكون لمؤلف النص او الهيئة المسئولة عن اصدار الدورية وتدون بالصيغة التي ترد بها في الحقل الفرعي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ضمن حقل العنوان الفعلي (245)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مثال (1) دورية بعنوان «دراسات عربية» ولها عنوان ثانوي «مجلة فكرية اقتصادية اجتماعية» تصدرها دار الطليعة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 245 00 $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دراسات عربية :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مجلة فكرية اقتصادية اجتماعية /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تصدرها دار الطليعة</a:t>
            </a:r>
          </a:p>
          <a:p>
            <a:pPr marL="0" indent="0" algn="r" rtl="1">
              <a:buNone/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مثال (2) دورية بعنوان «دراسات عربية» ولها عنوان ثانوي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«مجلة فكرية اقتصادية اجتماعية» ولها عنوان موازي 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Arab studies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 245 00 $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دراسات عربية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Arab studies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: مجلة فكرية اقتصادية اجتماعية /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تصدرها دار الطليعة</a:t>
            </a:r>
          </a:p>
          <a:p>
            <a:pPr marL="0" indent="0" algn="r" rtl="1">
              <a:buNone/>
            </a:pPr>
            <a:endParaRPr lang="ar-IQ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0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مثال :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دورية بعنوان «دراسات عربية» وله عنوان موازي 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Arab studies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» وعنوان ثانوي «مجلة فكرية اقتصادية اجتماعية» وله عنوان موازي «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Amonthly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cultural, economic, social review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« تصدرها دار الطليعة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00 $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دراسات عربية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مجلة فكرية اقتصادية اجتماعية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Arab studies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Amonthly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cultural, economic, social review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/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تصدرها دار الطليعة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55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التأليف المتعدد يذكر حسب وروده بالتسلسل</a:t>
            </a:r>
            <a:br>
              <a:rPr lang="ar-IQ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cs typeface="+mj-cs"/>
              </a:rPr>
              <a:t>مثال : دورية بعنوان « التدريس» تصدرها جامعة محمد الخامس والمدرسة العليا للاساتذة </a:t>
            </a:r>
          </a:p>
          <a:p>
            <a:pPr marL="0" indent="0" algn="r" rtl="1">
              <a:buNone/>
            </a:pPr>
            <a:r>
              <a:rPr lang="ar-IQ" sz="2400" dirty="0" smtClean="0">
                <a:cs typeface="+mj-cs"/>
              </a:rPr>
              <a:t>التطبيق : 245 0 2 $</a:t>
            </a:r>
            <a:r>
              <a:rPr lang="en-US" sz="2400" dirty="0" smtClean="0">
                <a:cs typeface="+mj-cs"/>
              </a:rPr>
              <a:t>a</a:t>
            </a:r>
            <a:r>
              <a:rPr lang="ar-IQ" sz="2400" dirty="0" smtClean="0">
                <a:cs typeface="+mj-cs"/>
              </a:rPr>
              <a:t> التدريس / $</a:t>
            </a:r>
            <a:r>
              <a:rPr lang="en-US" sz="2400" dirty="0" smtClean="0">
                <a:cs typeface="+mj-cs"/>
              </a:rPr>
              <a:t>c</a:t>
            </a:r>
            <a:r>
              <a:rPr lang="ar-IQ" sz="2400" dirty="0" smtClean="0">
                <a:cs typeface="+mj-cs"/>
              </a:rPr>
              <a:t> جامعة محمد الخامس، المدرسة العليا للاساتذة</a:t>
            </a:r>
          </a:p>
          <a:p>
            <a:pPr marL="0" indent="0" algn="r" rtl="1">
              <a:buNone/>
            </a:pPr>
            <a:endParaRPr lang="ar-IQ" sz="2400" dirty="0">
              <a:cs typeface="+mj-cs"/>
            </a:endParaRPr>
          </a:p>
          <a:p>
            <a:pPr marL="0" indent="0" algn="r" rtl="1">
              <a:buNone/>
            </a:pPr>
            <a:r>
              <a:rPr lang="ar-IQ" sz="2400" dirty="0" smtClean="0">
                <a:cs typeface="+mj-cs"/>
              </a:rPr>
              <a:t>ملاحظة : بيان التاليف من خارج الدورية فيذكر في ملاحظة او يوضع بين اقواس مربعة في الحقل الفرعي $</a:t>
            </a:r>
            <a:r>
              <a:rPr lang="en-US" sz="2400" dirty="0" smtClean="0">
                <a:cs typeface="+mj-cs"/>
              </a:rPr>
              <a:t>c</a:t>
            </a:r>
            <a:r>
              <a:rPr lang="ar-IQ" sz="2400" dirty="0" smtClean="0">
                <a:cs typeface="+mj-cs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cs typeface="+mj-cs"/>
              </a:rPr>
              <a:t>مثال : دورية بعنوان «التمريض» </a:t>
            </a:r>
          </a:p>
          <a:p>
            <a:pPr marL="0" indent="0" algn="r" rtl="1">
              <a:buNone/>
            </a:pPr>
            <a:r>
              <a:rPr lang="ar-IQ" sz="2400" dirty="0" smtClean="0">
                <a:cs typeface="+mj-cs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400" dirty="0" smtClean="0">
                <a:cs typeface="+mj-cs"/>
              </a:rPr>
              <a:t>245 0 2 $</a:t>
            </a:r>
            <a:r>
              <a:rPr lang="en-US" sz="2400" dirty="0" smtClean="0">
                <a:cs typeface="+mj-cs"/>
              </a:rPr>
              <a:t>a</a:t>
            </a:r>
            <a:r>
              <a:rPr lang="ar-IQ" sz="2400" dirty="0" smtClean="0">
                <a:cs typeface="+mj-cs"/>
              </a:rPr>
              <a:t> التمريض / $</a:t>
            </a:r>
            <a:r>
              <a:rPr lang="en-US" sz="2400" dirty="0" smtClean="0">
                <a:cs typeface="+mj-cs"/>
              </a:rPr>
              <a:t>c</a:t>
            </a:r>
            <a:r>
              <a:rPr lang="ar-IQ" sz="2400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]</a:t>
            </a:r>
            <a:r>
              <a:rPr lang="ar-IQ" sz="2400" dirty="0" smtClean="0">
                <a:cs typeface="+mj-cs"/>
              </a:rPr>
              <a:t> تصدرها كلية التمريض</a:t>
            </a:r>
            <a:r>
              <a:rPr lang="en-US" sz="2400" dirty="0" smtClean="0">
                <a:cs typeface="+mj-cs"/>
              </a:rPr>
              <a:t>[</a:t>
            </a:r>
            <a:r>
              <a:rPr lang="ar-IQ" sz="2400" dirty="0" smtClean="0">
                <a:cs typeface="+mj-cs"/>
              </a:rPr>
              <a:t> </a:t>
            </a:r>
          </a:p>
          <a:p>
            <a:pPr marL="0" indent="0" algn="r" rtl="1">
              <a:buNone/>
            </a:pPr>
            <a:r>
              <a:rPr lang="ar-IQ" sz="2400" smtClean="0">
                <a:cs typeface="+mj-cs"/>
              </a:rPr>
              <a:t>(علم ان الجهة المصدرة هي كلية التمريض من مصادر خارجية)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2817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573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العنوان الموازي</vt:lpstr>
      <vt:lpstr>العنوان الثانوي</vt:lpstr>
      <vt:lpstr>بيان المسئولية : وقد تكون لمؤلف النص او الهيئة المسئولة عن اصدار الدورية وتدون بالصيغة التي ترد بها في الحقل الفرعي $c ضمن حقل العنوان الفعلي (245)</vt:lpstr>
      <vt:lpstr>PowerPoint Presentation</vt:lpstr>
      <vt:lpstr>التأليف المتعدد يذكر حسب وروده بالتسلسل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الموازي</dc:title>
  <dc:creator>DR.Ahmed Saker 2o1O</dc:creator>
  <cp:lastModifiedBy>DR.Ahmed Saker 2o1O</cp:lastModifiedBy>
  <cp:revision>9</cp:revision>
  <dcterms:created xsi:type="dcterms:W3CDTF">2020-03-12T14:36:06Z</dcterms:created>
  <dcterms:modified xsi:type="dcterms:W3CDTF">2020-03-12T16:20:30Z</dcterms:modified>
</cp:coreProperties>
</file>