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7082A9D-F59D-41F6-A00B-53E99D248773}" type="datetimeFigureOut">
              <a:rPr lang="en-US" smtClean="0"/>
              <a:t>3/10/2020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4E78CE9-E4E9-4AB9-BBCB-0EBD71D79A21}" type="slidenum">
              <a:rPr lang="en-US" smtClean="0"/>
              <a:t>‹#›</a:t>
            </a:fld>
            <a:endParaRPr lang="en-US"/>
          </a:p>
        </p:txBody>
      </p:sp>
    </p:spTree>
    <p:extLst>
      <p:ext uri="{BB962C8B-B14F-4D97-AF65-F5344CB8AC3E}">
        <p14:creationId xmlns:p14="http://schemas.microsoft.com/office/powerpoint/2010/main" val="5161158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7082A9D-F59D-41F6-A00B-53E99D248773}" type="datetimeFigureOut">
              <a:rPr lang="en-US" smtClean="0"/>
              <a:t>3/10/2020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4E78CE9-E4E9-4AB9-BBCB-0EBD71D79A21}" type="slidenum">
              <a:rPr lang="en-US" smtClean="0"/>
              <a:t>‹#›</a:t>
            </a:fld>
            <a:endParaRPr lang="en-US"/>
          </a:p>
        </p:txBody>
      </p:sp>
    </p:spTree>
    <p:extLst>
      <p:ext uri="{BB962C8B-B14F-4D97-AF65-F5344CB8AC3E}">
        <p14:creationId xmlns:p14="http://schemas.microsoft.com/office/powerpoint/2010/main" val="19114831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7082A9D-F59D-41F6-A00B-53E99D248773}" type="datetimeFigureOut">
              <a:rPr lang="en-US" smtClean="0"/>
              <a:t>3/10/2020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4E78CE9-E4E9-4AB9-BBCB-0EBD71D79A21}" type="slidenum">
              <a:rPr lang="en-US" smtClean="0"/>
              <a:t>‹#›</a:t>
            </a:fld>
            <a:endParaRPr lang="en-US"/>
          </a:p>
        </p:txBody>
      </p:sp>
    </p:spTree>
    <p:extLst>
      <p:ext uri="{BB962C8B-B14F-4D97-AF65-F5344CB8AC3E}">
        <p14:creationId xmlns:p14="http://schemas.microsoft.com/office/powerpoint/2010/main" val="5846868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7082A9D-F59D-41F6-A00B-53E99D248773}" type="datetimeFigureOut">
              <a:rPr lang="en-US" smtClean="0"/>
              <a:t>3/10/2020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4E78CE9-E4E9-4AB9-BBCB-0EBD71D79A21}" type="slidenum">
              <a:rPr lang="en-US" smtClean="0"/>
              <a:t>‹#›</a:t>
            </a:fld>
            <a:endParaRPr lang="en-US"/>
          </a:p>
        </p:txBody>
      </p:sp>
    </p:spTree>
    <p:extLst>
      <p:ext uri="{BB962C8B-B14F-4D97-AF65-F5344CB8AC3E}">
        <p14:creationId xmlns:p14="http://schemas.microsoft.com/office/powerpoint/2010/main" val="26178340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7082A9D-F59D-41F6-A00B-53E99D248773}" type="datetimeFigureOut">
              <a:rPr lang="en-US" smtClean="0"/>
              <a:t>3/10/2020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4E78CE9-E4E9-4AB9-BBCB-0EBD71D79A21}" type="slidenum">
              <a:rPr lang="en-US" smtClean="0"/>
              <a:t>‹#›</a:t>
            </a:fld>
            <a:endParaRPr lang="en-US"/>
          </a:p>
        </p:txBody>
      </p:sp>
    </p:spTree>
    <p:extLst>
      <p:ext uri="{BB962C8B-B14F-4D97-AF65-F5344CB8AC3E}">
        <p14:creationId xmlns:p14="http://schemas.microsoft.com/office/powerpoint/2010/main" val="5144756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7082A9D-F59D-41F6-A00B-53E99D248773}" type="datetimeFigureOut">
              <a:rPr lang="en-US" smtClean="0"/>
              <a:t>3/10/2020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4E78CE9-E4E9-4AB9-BBCB-0EBD71D79A21}" type="slidenum">
              <a:rPr lang="en-US" smtClean="0"/>
              <a:t>‹#›</a:t>
            </a:fld>
            <a:endParaRPr lang="en-US"/>
          </a:p>
        </p:txBody>
      </p:sp>
    </p:spTree>
    <p:extLst>
      <p:ext uri="{BB962C8B-B14F-4D97-AF65-F5344CB8AC3E}">
        <p14:creationId xmlns:p14="http://schemas.microsoft.com/office/powerpoint/2010/main" val="18626223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7082A9D-F59D-41F6-A00B-53E99D248773}" type="datetimeFigureOut">
              <a:rPr lang="en-US" smtClean="0"/>
              <a:t>3/10/2020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4E78CE9-E4E9-4AB9-BBCB-0EBD71D79A21}" type="slidenum">
              <a:rPr lang="en-US" smtClean="0"/>
              <a:t>‹#›</a:t>
            </a:fld>
            <a:endParaRPr lang="en-US"/>
          </a:p>
        </p:txBody>
      </p:sp>
    </p:spTree>
    <p:extLst>
      <p:ext uri="{BB962C8B-B14F-4D97-AF65-F5344CB8AC3E}">
        <p14:creationId xmlns:p14="http://schemas.microsoft.com/office/powerpoint/2010/main" val="34518799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7082A9D-F59D-41F6-A00B-53E99D248773}" type="datetimeFigureOut">
              <a:rPr lang="en-US" smtClean="0"/>
              <a:t>3/10/2020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4E78CE9-E4E9-4AB9-BBCB-0EBD71D79A21}" type="slidenum">
              <a:rPr lang="en-US" smtClean="0"/>
              <a:t>‹#›</a:t>
            </a:fld>
            <a:endParaRPr lang="en-US"/>
          </a:p>
        </p:txBody>
      </p:sp>
    </p:spTree>
    <p:extLst>
      <p:ext uri="{BB962C8B-B14F-4D97-AF65-F5344CB8AC3E}">
        <p14:creationId xmlns:p14="http://schemas.microsoft.com/office/powerpoint/2010/main" val="14700253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7082A9D-F59D-41F6-A00B-53E99D248773}" type="datetimeFigureOut">
              <a:rPr lang="en-US" smtClean="0"/>
              <a:t>3/10/2020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4E78CE9-E4E9-4AB9-BBCB-0EBD71D79A21}" type="slidenum">
              <a:rPr lang="en-US" smtClean="0"/>
              <a:t>‹#›</a:t>
            </a:fld>
            <a:endParaRPr lang="en-US"/>
          </a:p>
        </p:txBody>
      </p:sp>
    </p:spTree>
    <p:extLst>
      <p:ext uri="{BB962C8B-B14F-4D97-AF65-F5344CB8AC3E}">
        <p14:creationId xmlns:p14="http://schemas.microsoft.com/office/powerpoint/2010/main" val="34225173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7082A9D-F59D-41F6-A00B-53E99D248773}" type="datetimeFigureOut">
              <a:rPr lang="en-US" smtClean="0"/>
              <a:t>3/10/2020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4E78CE9-E4E9-4AB9-BBCB-0EBD71D79A21}" type="slidenum">
              <a:rPr lang="en-US" smtClean="0"/>
              <a:t>‹#›</a:t>
            </a:fld>
            <a:endParaRPr lang="en-US"/>
          </a:p>
        </p:txBody>
      </p:sp>
    </p:spTree>
    <p:extLst>
      <p:ext uri="{BB962C8B-B14F-4D97-AF65-F5344CB8AC3E}">
        <p14:creationId xmlns:p14="http://schemas.microsoft.com/office/powerpoint/2010/main" val="17930235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7082A9D-F59D-41F6-A00B-53E99D248773}" type="datetimeFigureOut">
              <a:rPr lang="en-US" smtClean="0"/>
              <a:t>3/10/2020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4E78CE9-E4E9-4AB9-BBCB-0EBD71D79A21}" type="slidenum">
              <a:rPr lang="en-US" smtClean="0"/>
              <a:t>‹#›</a:t>
            </a:fld>
            <a:endParaRPr lang="en-US"/>
          </a:p>
        </p:txBody>
      </p:sp>
    </p:spTree>
    <p:extLst>
      <p:ext uri="{BB962C8B-B14F-4D97-AF65-F5344CB8AC3E}">
        <p14:creationId xmlns:p14="http://schemas.microsoft.com/office/powerpoint/2010/main" val="17293836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7082A9D-F59D-41F6-A00B-53E99D248773}" type="datetimeFigureOut">
              <a:rPr lang="en-US" smtClean="0"/>
              <a:t>3/10/2020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4E78CE9-E4E9-4AB9-BBCB-0EBD71D79A21}" type="slidenum">
              <a:rPr lang="en-US" smtClean="0"/>
              <a:t>‹#›</a:t>
            </a:fld>
            <a:endParaRPr lang="en-US"/>
          </a:p>
        </p:txBody>
      </p:sp>
    </p:spTree>
    <p:extLst>
      <p:ext uri="{BB962C8B-B14F-4D97-AF65-F5344CB8AC3E}">
        <p14:creationId xmlns:p14="http://schemas.microsoft.com/office/powerpoint/2010/main" val="154291441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0" y="533401"/>
            <a:ext cx="3886200" cy="1371599"/>
          </a:xfrm>
        </p:spPr>
        <p:txBody>
          <a:bodyPr/>
          <a:lstStyle/>
          <a:p>
            <a:r>
              <a:rPr lang="ar-IQ" dirty="0" smtClean="0"/>
              <a:t>الدوريات</a:t>
            </a:r>
            <a:endParaRPr lang="en-US" dirty="0"/>
          </a:p>
        </p:txBody>
      </p:sp>
      <p:sp>
        <p:nvSpPr>
          <p:cNvPr id="3" name="Subtitle 2"/>
          <p:cNvSpPr>
            <a:spLocks noGrp="1"/>
          </p:cNvSpPr>
          <p:nvPr>
            <p:ph type="subTitle" idx="1"/>
          </p:nvPr>
        </p:nvSpPr>
        <p:spPr>
          <a:xfrm>
            <a:off x="838200" y="1600200"/>
            <a:ext cx="7696200" cy="4038600"/>
          </a:xfrm>
        </p:spPr>
        <p:txBody>
          <a:bodyPr>
            <a:normAutofit fontScale="70000" lnSpcReduction="20000"/>
          </a:bodyPr>
          <a:lstStyle/>
          <a:p>
            <a:r>
              <a:rPr lang="ar-IQ" dirty="0" smtClean="0"/>
              <a:t>المحاضرة الاولى </a:t>
            </a:r>
          </a:p>
          <a:p>
            <a:pPr algn="r" rtl="1"/>
            <a:r>
              <a:rPr lang="ar-IQ" dirty="0"/>
              <a:t>يمكن ادخال المسلسلات حسب قواعد </a:t>
            </a:r>
            <a:r>
              <a:rPr lang="en-US" dirty="0"/>
              <a:t>AACR2</a:t>
            </a:r>
            <a:r>
              <a:rPr lang="ar-IQ" dirty="0"/>
              <a:t> تحت العنوان او المؤلف الشخصي او المؤلف الهيئة او تحت عنوان المؤتمر، وتشير القواعد الى ادخال الدوريات والصحف والتقويمات السنوية والكتب السنوية والادلة المنشورة بشكل متسلسل تحت العنوان خاصة اذا كان العنوان مميز، ومع ذلك في حال كانت فترات صدور المسلسل سنوية او كل سنتين مرة ، او ان كان المطبوع  يتضمن محاضر جلسات او المعاملات الخاصة بجمعية ما فيدخل تحت اسم الجمعية. ويتعين ادخال المسلسلات الصادرة عن الهيئات الحكومية تحت اسم الهيئة مالم تكن دوريات، ببليوغرافيات، ادلة، معاجم سير، تقويمات او كتب سنوية حيث انها في هذه الحالات تدخل تحت العنوان. اما المطبوعات الاحصائية بغض النظر عن فترات صدورها فتدخل تحت اسم الهيئة لانها لا تدخل ضمن تعريف الدورية (مثلا ان الدورية تتضمن مقالات متعددة، قصص، او كتابات اخرى) ، اضافة لذلك اذا اشتمل عنوان المسلسل على اسم الهيئة او كان عبارة عن مصطلح عام فيدخل تحت اسم الهيئة</a:t>
            </a:r>
            <a:endParaRPr lang="en-US" dirty="0"/>
          </a:p>
        </p:txBody>
      </p:sp>
    </p:spTree>
    <p:extLst>
      <p:ext uri="{BB962C8B-B14F-4D97-AF65-F5344CB8AC3E}">
        <p14:creationId xmlns:p14="http://schemas.microsoft.com/office/powerpoint/2010/main" val="40992113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ar-IQ" dirty="0" smtClean="0"/>
              <a:t>امثلة :</a:t>
            </a:r>
            <a:endParaRPr lang="en-US" dirty="0"/>
          </a:p>
        </p:txBody>
      </p:sp>
      <p:sp>
        <p:nvSpPr>
          <p:cNvPr id="3" name="Content Placeholder 2"/>
          <p:cNvSpPr>
            <a:spLocks noGrp="1"/>
          </p:cNvSpPr>
          <p:nvPr>
            <p:ph idx="1"/>
          </p:nvPr>
        </p:nvSpPr>
        <p:spPr/>
        <p:txBody>
          <a:bodyPr/>
          <a:lstStyle/>
          <a:p>
            <a:pPr algn="r" rtl="1"/>
            <a:r>
              <a:rPr lang="ar-IQ" dirty="0" smtClean="0"/>
              <a:t>دورية بعنوان </a:t>
            </a:r>
            <a:r>
              <a:rPr lang="en-US" dirty="0" smtClean="0"/>
              <a:t>“</a:t>
            </a:r>
            <a:r>
              <a:rPr lang="ar-IQ" dirty="0" smtClean="0"/>
              <a:t>المورد</a:t>
            </a:r>
            <a:r>
              <a:rPr lang="en-US" dirty="0" smtClean="0"/>
              <a:t>”</a:t>
            </a:r>
            <a:r>
              <a:rPr lang="ar-IQ" dirty="0" smtClean="0"/>
              <a:t> يصدرها المجمع العلمي العراقي</a:t>
            </a:r>
          </a:p>
          <a:p>
            <a:pPr marL="0" indent="0" algn="r" rtl="1">
              <a:buNone/>
            </a:pPr>
            <a:r>
              <a:rPr lang="ar-IQ" dirty="0" smtClean="0"/>
              <a:t>التطبيق : </a:t>
            </a:r>
          </a:p>
          <a:p>
            <a:pPr marL="0" indent="0" algn="r" rtl="1">
              <a:buNone/>
            </a:pPr>
            <a:r>
              <a:rPr lang="ar-IQ" dirty="0" smtClean="0"/>
              <a:t>245 0 2 $</a:t>
            </a:r>
            <a:r>
              <a:rPr lang="en-US" dirty="0" smtClean="0"/>
              <a:t>a</a:t>
            </a:r>
            <a:r>
              <a:rPr lang="ar-IQ" dirty="0" smtClean="0"/>
              <a:t> المورد / $</a:t>
            </a:r>
            <a:r>
              <a:rPr lang="en-US" dirty="0" smtClean="0"/>
              <a:t>c</a:t>
            </a:r>
            <a:r>
              <a:rPr lang="ar-IQ" dirty="0" smtClean="0"/>
              <a:t> المجمع العلمي العراقي</a:t>
            </a:r>
          </a:p>
          <a:p>
            <a:pPr marL="0" indent="0" algn="r" rtl="1">
              <a:buNone/>
            </a:pPr>
            <a:r>
              <a:rPr lang="ar-IQ" dirty="0" smtClean="0"/>
              <a:t>710 2    $</a:t>
            </a:r>
            <a:r>
              <a:rPr lang="en-US" dirty="0" smtClean="0"/>
              <a:t>a</a:t>
            </a:r>
            <a:r>
              <a:rPr lang="ar-IQ" dirty="0" smtClean="0"/>
              <a:t> المجمع العلمي العراقي، $</a:t>
            </a:r>
            <a:r>
              <a:rPr lang="en-US" dirty="0" smtClean="0"/>
              <a:t>e</a:t>
            </a:r>
            <a:r>
              <a:rPr lang="ar-IQ" dirty="0" smtClean="0"/>
              <a:t> جهة مصدرة</a:t>
            </a:r>
          </a:p>
          <a:p>
            <a:pPr marL="0" indent="0" algn="r" rtl="1">
              <a:buNone/>
            </a:pPr>
            <a:r>
              <a:rPr lang="ar-IQ" dirty="0" smtClean="0"/>
              <a:t>في المثال اعلاه المدخل الرئيسي بعنوان الدورية وتم اعداد مدخل اضافي بالجهة المصدرة</a:t>
            </a:r>
            <a:endParaRPr lang="ar-IQ" dirty="0"/>
          </a:p>
          <a:p>
            <a:pPr marL="0" indent="0" algn="r" rtl="1">
              <a:buNone/>
            </a:pPr>
            <a:endParaRPr lang="ar-IQ" dirty="0" smtClean="0"/>
          </a:p>
          <a:p>
            <a:pPr algn="r" rtl="1"/>
            <a:endParaRPr lang="en-US" dirty="0"/>
          </a:p>
        </p:txBody>
      </p:sp>
    </p:spTree>
    <p:extLst>
      <p:ext uri="{BB962C8B-B14F-4D97-AF65-F5344CB8AC3E}">
        <p14:creationId xmlns:p14="http://schemas.microsoft.com/office/powerpoint/2010/main" val="7049150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rtl="1"/>
            <a:r>
              <a:rPr lang="ar-IQ" sz="2400" dirty="0" smtClean="0"/>
              <a:t>تغير عنوان الدورية : اذا تغير العنوان خلال مسيرة الدورية فيعتمد العنوان الجديد وتدون ملاحظة عن التغييرات في حقل الملاحظات</a:t>
            </a:r>
            <a:endParaRPr lang="en-US" sz="2400" dirty="0"/>
          </a:p>
        </p:txBody>
      </p:sp>
      <p:sp>
        <p:nvSpPr>
          <p:cNvPr id="3" name="Content Placeholder 2"/>
          <p:cNvSpPr>
            <a:spLocks noGrp="1"/>
          </p:cNvSpPr>
          <p:nvPr>
            <p:ph idx="1"/>
          </p:nvPr>
        </p:nvSpPr>
        <p:spPr/>
        <p:txBody>
          <a:bodyPr/>
          <a:lstStyle/>
          <a:p>
            <a:pPr marL="0" indent="0" algn="r" rtl="1">
              <a:buNone/>
            </a:pPr>
            <a:r>
              <a:rPr lang="ar-IQ" dirty="0" smtClean="0"/>
              <a:t>مثال :</a:t>
            </a:r>
          </a:p>
          <a:p>
            <a:pPr marL="0" indent="0" algn="r" rtl="1">
              <a:buNone/>
            </a:pPr>
            <a:r>
              <a:rPr lang="ar-IQ" sz="2400" dirty="0" smtClean="0"/>
              <a:t>دورية عنوانها </a:t>
            </a:r>
            <a:r>
              <a:rPr lang="en-US" sz="2400" dirty="0" smtClean="0"/>
              <a:t>“</a:t>
            </a:r>
            <a:r>
              <a:rPr lang="ar-IQ" sz="2400" dirty="0" smtClean="0"/>
              <a:t>النفط والتنمية</a:t>
            </a:r>
            <a:r>
              <a:rPr lang="en-US" sz="2400" dirty="0" smtClean="0"/>
              <a:t>”</a:t>
            </a:r>
            <a:r>
              <a:rPr lang="ar-IQ" sz="2400" dirty="0" smtClean="0"/>
              <a:t> تغير عنوانها الى </a:t>
            </a:r>
            <a:r>
              <a:rPr lang="en-US" sz="2400" dirty="0" smtClean="0"/>
              <a:t>“</a:t>
            </a:r>
            <a:r>
              <a:rPr lang="ar-IQ" sz="2400" dirty="0" smtClean="0"/>
              <a:t> النفط والمشاريع التنموية</a:t>
            </a:r>
            <a:r>
              <a:rPr lang="en-US" sz="2400" dirty="0" smtClean="0"/>
              <a:t>”</a:t>
            </a:r>
            <a:r>
              <a:rPr lang="ar-IQ" sz="2400" dirty="0" smtClean="0"/>
              <a:t> تصدرها وزارة النفط العراقية </a:t>
            </a:r>
          </a:p>
          <a:p>
            <a:pPr marL="0" indent="0" algn="r" rtl="1">
              <a:buNone/>
            </a:pPr>
            <a:r>
              <a:rPr lang="ar-IQ" sz="2400" dirty="0" smtClean="0"/>
              <a:t>245 </a:t>
            </a:r>
            <a:r>
              <a:rPr lang="ar-IQ" sz="2400" dirty="0" smtClean="0"/>
              <a:t>20 </a:t>
            </a:r>
            <a:r>
              <a:rPr lang="ar-IQ" sz="2400" dirty="0" smtClean="0"/>
              <a:t>$</a:t>
            </a:r>
            <a:r>
              <a:rPr lang="en-US" sz="2400" dirty="0" smtClean="0"/>
              <a:t>a</a:t>
            </a:r>
            <a:r>
              <a:rPr lang="ar-IQ" sz="2400" dirty="0" smtClean="0"/>
              <a:t> النفط والمشاريع التنموية / $</a:t>
            </a:r>
            <a:r>
              <a:rPr lang="en-US" sz="2400" dirty="0" smtClean="0"/>
              <a:t>c</a:t>
            </a:r>
            <a:r>
              <a:rPr lang="ar-IQ" sz="2400" dirty="0" smtClean="0"/>
              <a:t> وزارة النفط </a:t>
            </a:r>
          </a:p>
          <a:p>
            <a:pPr marL="0" indent="0" algn="r" rtl="1">
              <a:buNone/>
            </a:pPr>
            <a:r>
              <a:rPr lang="ar-IQ" sz="2400" dirty="0" smtClean="0"/>
              <a:t>247 00 $</a:t>
            </a:r>
            <a:r>
              <a:rPr lang="en-US" sz="2400" dirty="0" smtClean="0"/>
              <a:t>a</a:t>
            </a:r>
            <a:r>
              <a:rPr lang="ar-IQ" sz="2400" dirty="0" smtClean="0"/>
              <a:t> النفط والتنمية</a:t>
            </a:r>
          </a:p>
          <a:p>
            <a:pPr marL="0" indent="0" algn="r" rtl="1">
              <a:buNone/>
            </a:pPr>
            <a:r>
              <a:rPr lang="ar-IQ" sz="2400" dirty="0" smtClean="0"/>
              <a:t>710 1   $</a:t>
            </a:r>
            <a:r>
              <a:rPr lang="en-US" sz="2400" dirty="0" smtClean="0"/>
              <a:t>a</a:t>
            </a:r>
            <a:r>
              <a:rPr lang="ar-IQ" sz="2400" dirty="0" smtClean="0"/>
              <a:t> العراق. $</a:t>
            </a:r>
            <a:r>
              <a:rPr lang="en-US" sz="2400" dirty="0" smtClean="0"/>
              <a:t>b</a:t>
            </a:r>
            <a:r>
              <a:rPr lang="ar-IQ" sz="2400" dirty="0" smtClean="0"/>
              <a:t> وزارة النفط</a:t>
            </a:r>
          </a:p>
          <a:p>
            <a:pPr marL="0" indent="0" algn="r" rtl="1">
              <a:buNone/>
            </a:pPr>
            <a:endParaRPr lang="ar-IQ" sz="2400" dirty="0"/>
          </a:p>
          <a:p>
            <a:pPr marL="0" indent="0" algn="r" rtl="1">
              <a:buNone/>
            </a:pPr>
            <a:r>
              <a:rPr lang="ar-IQ" sz="2400" dirty="0" smtClean="0"/>
              <a:t>ملاحظة : مؤشرات الحقل (247) العنوان السابق للدورية </a:t>
            </a:r>
          </a:p>
          <a:p>
            <a:pPr marL="0" indent="0" algn="r" rtl="1">
              <a:buNone/>
            </a:pPr>
            <a:r>
              <a:rPr lang="ar-IQ" sz="2400" dirty="0" smtClean="0"/>
              <a:t>المؤشر الاول : 0 (بدون مدخل اضافي) 1(عمل مدخل اضافي)</a:t>
            </a:r>
          </a:p>
          <a:p>
            <a:pPr marL="0" indent="0" algn="r" rtl="1">
              <a:buNone/>
            </a:pPr>
            <a:r>
              <a:rPr lang="ar-IQ" sz="2400" dirty="0" smtClean="0"/>
              <a:t>المؤشر الثاني : 0 (عرض ملاحظة) 1 (بدون عرض ملاحظة</a:t>
            </a:r>
            <a:endParaRPr lang="en-US" sz="2400" dirty="0"/>
          </a:p>
        </p:txBody>
      </p:sp>
    </p:spTree>
    <p:extLst>
      <p:ext uri="{BB962C8B-B14F-4D97-AF65-F5344CB8AC3E}">
        <p14:creationId xmlns:p14="http://schemas.microsoft.com/office/powerpoint/2010/main" val="25223762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ar-IQ" dirty="0" smtClean="0"/>
              <a:t>العنوان المختصر</a:t>
            </a:r>
            <a:endParaRPr lang="en-US" dirty="0"/>
          </a:p>
        </p:txBody>
      </p:sp>
      <p:sp>
        <p:nvSpPr>
          <p:cNvPr id="3" name="Content Placeholder 2"/>
          <p:cNvSpPr>
            <a:spLocks noGrp="1"/>
          </p:cNvSpPr>
          <p:nvPr>
            <p:ph idx="1"/>
          </p:nvPr>
        </p:nvSpPr>
        <p:spPr/>
        <p:txBody>
          <a:bodyPr>
            <a:normAutofit/>
          </a:bodyPr>
          <a:lstStyle/>
          <a:p>
            <a:pPr marL="0" indent="0" algn="r" rtl="1">
              <a:buNone/>
            </a:pPr>
            <a:r>
              <a:rPr lang="ar-IQ" sz="2400" dirty="0" smtClean="0"/>
              <a:t>اذا ورد العنوان المختصر وورد معه العنوان الكامل ، فيدون العنوان الكامل في حقل العنوان الفعلي (245) ويدون المختصر في الحقل (210)</a:t>
            </a:r>
          </a:p>
          <a:p>
            <a:pPr marL="0" indent="0" algn="r" rtl="1">
              <a:buNone/>
            </a:pPr>
            <a:r>
              <a:rPr lang="ar-IQ" sz="2400" dirty="0" smtClean="0"/>
              <a:t>مثال : دورية بعنوان </a:t>
            </a:r>
            <a:r>
              <a:rPr lang="en-US" sz="2400" dirty="0" smtClean="0"/>
              <a:t>“</a:t>
            </a:r>
            <a:r>
              <a:rPr lang="ar-IQ" sz="2400" dirty="0" smtClean="0"/>
              <a:t> واع</a:t>
            </a:r>
            <a:r>
              <a:rPr lang="en-US" sz="2400" dirty="0" smtClean="0"/>
              <a:t>”</a:t>
            </a:r>
            <a:r>
              <a:rPr lang="ar-IQ" sz="2400" dirty="0" smtClean="0"/>
              <a:t> ورد العنوان الكامل ايضا </a:t>
            </a:r>
            <a:r>
              <a:rPr lang="en-US" sz="2400" dirty="0" smtClean="0"/>
              <a:t>“</a:t>
            </a:r>
            <a:r>
              <a:rPr lang="ar-IQ" sz="2400" dirty="0" smtClean="0"/>
              <a:t> وكالة الانباء العراقية</a:t>
            </a:r>
            <a:r>
              <a:rPr lang="en-US" sz="2400" dirty="0" smtClean="0"/>
              <a:t>”</a:t>
            </a:r>
            <a:endParaRPr lang="ar-IQ" sz="2400" dirty="0" smtClean="0"/>
          </a:p>
          <a:p>
            <a:pPr marL="0" indent="0" algn="r" rtl="1">
              <a:buNone/>
            </a:pPr>
            <a:r>
              <a:rPr lang="ar-IQ" sz="2400" dirty="0" smtClean="0"/>
              <a:t>التطبيق :</a:t>
            </a:r>
          </a:p>
          <a:p>
            <a:pPr marL="0" indent="0" algn="r" rtl="1">
              <a:buNone/>
            </a:pPr>
            <a:r>
              <a:rPr lang="ar-IQ" sz="2400" dirty="0" smtClean="0"/>
              <a:t>245 </a:t>
            </a:r>
            <a:r>
              <a:rPr lang="en-US" sz="2400" dirty="0" smtClean="0"/>
              <a:t>00</a:t>
            </a:r>
            <a:r>
              <a:rPr lang="ar-IQ" sz="2400" dirty="0" smtClean="0"/>
              <a:t> $</a:t>
            </a:r>
            <a:r>
              <a:rPr lang="en-US" sz="2400" dirty="0" smtClean="0"/>
              <a:t>a</a:t>
            </a:r>
            <a:r>
              <a:rPr lang="ar-IQ" sz="2400" dirty="0" smtClean="0"/>
              <a:t> وكالة الانباء العراقية</a:t>
            </a:r>
          </a:p>
          <a:p>
            <a:pPr marL="0" indent="0" algn="r" rtl="1">
              <a:buNone/>
            </a:pPr>
            <a:r>
              <a:rPr lang="ar-IQ" sz="2400" dirty="0" smtClean="0"/>
              <a:t>210 1   $</a:t>
            </a:r>
            <a:r>
              <a:rPr lang="en-US" sz="2400" dirty="0" smtClean="0"/>
              <a:t>a</a:t>
            </a:r>
            <a:r>
              <a:rPr lang="ar-IQ" sz="2400" dirty="0" smtClean="0"/>
              <a:t> واع</a:t>
            </a:r>
          </a:p>
          <a:p>
            <a:pPr marL="0" indent="0" algn="r" rtl="1">
              <a:buNone/>
            </a:pPr>
            <a:r>
              <a:rPr lang="ar-IQ" sz="2400" dirty="0" smtClean="0"/>
              <a:t>ملاحظة : مؤشرات حقل العنوان المختصر (210)</a:t>
            </a:r>
          </a:p>
          <a:p>
            <a:pPr marL="0" indent="0" algn="r" rtl="1">
              <a:buNone/>
            </a:pPr>
            <a:r>
              <a:rPr lang="ar-IQ" sz="2400" dirty="0" smtClean="0"/>
              <a:t>المؤشر الاول : 0 (دون عمل مدخل اضافي للعنوان) 1(مدخل اضافي للعنوان)</a:t>
            </a:r>
          </a:p>
          <a:p>
            <a:pPr marL="0" indent="0" algn="r" rtl="1">
              <a:buNone/>
            </a:pPr>
            <a:endParaRPr lang="en-US" sz="2400" dirty="0"/>
          </a:p>
        </p:txBody>
      </p:sp>
    </p:spTree>
    <p:extLst>
      <p:ext uri="{BB962C8B-B14F-4D97-AF65-F5344CB8AC3E}">
        <p14:creationId xmlns:p14="http://schemas.microsoft.com/office/powerpoint/2010/main" val="5893216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r" rtl="1"/>
            <a:r>
              <a:rPr lang="ar-IQ" dirty="0" smtClean="0"/>
              <a:t>العنوان المختصر</a:t>
            </a:r>
            <a:br>
              <a:rPr lang="ar-IQ" dirty="0" smtClean="0"/>
            </a:br>
            <a:endParaRPr lang="en-US" dirty="0"/>
          </a:p>
        </p:txBody>
      </p:sp>
      <p:sp>
        <p:nvSpPr>
          <p:cNvPr id="3" name="Content Placeholder 2"/>
          <p:cNvSpPr>
            <a:spLocks noGrp="1"/>
          </p:cNvSpPr>
          <p:nvPr>
            <p:ph idx="1"/>
          </p:nvPr>
        </p:nvSpPr>
        <p:spPr/>
        <p:txBody>
          <a:bodyPr/>
          <a:lstStyle/>
          <a:p>
            <a:pPr algn="r" rtl="1"/>
            <a:r>
              <a:rPr lang="ar-IQ" dirty="0" smtClean="0"/>
              <a:t>اذا ورد العنوان المختصر فقط على الدورية ولم يذكر العنوان الكامل ، فيدون المختصر في حقل العنوان الفعلي (245) ويدون العنوان الكامل في حقل العنوان الآخر (246) مع قيمة المؤشر الثاني (3) اي يعتبر كعنوان بديل </a:t>
            </a:r>
          </a:p>
          <a:p>
            <a:pPr marL="0" indent="0" algn="r" rtl="1">
              <a:buNone/>
            </a:pPr>
            <a:r>
              <a:rPr lang="ar-IQ" dirty="0" smtClean="0"/>
              <a:t>مثال : دورية بعنوان </a:t>
            </a:r>
            <a:r>
              <a:rPr lang="en-US" dirty="0" smtClean="0"/>
              <a:t>“</a:t>
            </a:r>
            <a:r>
              <a:rPr lang="ar-IQ" dirty="0" smtClean="0"/>
              <a:t> واع</a:t>
            </a:r>
            <a:r>
              <a:rPr lang="en-US" dirty="0" smtClean="0"/>
              <a:t>”</a:t>
            </a:r>
            <a:r>
              <a:rPr lang="ar-IQ" dirty="0" smtClean="0"/>
              <a:t> </a:t>
            </a:r>
          </a:p>
          <a:p>
            <a:pPr marL="0" indent="0" algn="r" rtl="1">
              <a:buNone/>
            </a:pPr>
            <a:r>
              <a:rPr lang="ar-IQ" dirty="0" smtClean="0"/>
              <a:t>التطبيق :</a:t>
            </a:r>
          </a:p>
          <a:p>
            <a:pPr marL="0" indent="0" algn="r" rtl="1">
              <a:buNone/>
            </a:pPr>
            <a:r>
              <a:rPr lang="ar-IQ" dirty="0" smtClean="0"/>
              <a:t>245 00 $</a:t>
            </a:r>
            <a:r>
              <a:rPr lang="en-US" dirty="0" smtClean="0"/>
              <a:t>a</a:t>
            </a:r>
            <a:r>
              <a:rPr lang="ar-IQ" dirty="0" smtClean="0"/>
              <a:t> واع</a:t>
            </a:r>
          </a:p>
          <a:p>
            <a:pPr marL="0" indent="0" algn="r" rtl="1">
              <a:buNone/>
            </a:pPr>
            <a:r>
              <a:rPr lang="ar-IQ" dirty="0" smtClean="0"/>
              <a:t>246 33 $</a:t>
            </a:r>
            <a:r>
              <a:rPr lang="en-US" dirty="0" smtClean="0"/>
              <a:t>i</a:t>
            </a:r>
            <a:r>
              <a:rPr lang="ar-IQ" dirty="0" smtClean="0"/>
              <a:t> العنوان البديل : $</a:t>
            </a:r>
            <a:r>
              <a:rPr lang="en-US" dirty="0" smtClean="0"/>
              <a:t>a</a:t>
            </a:r>
            <a:r>
              <a:rPr lang="ar-IQ" dirty="0" smtClean="0"/>
              <a:t> وكالة الانباء العراقية</a:t>
            </a:r>
            <a:endParaRPr lang="en-US" dirty="0"/>
          </a:p>
        </p:txBody>
      </p:sp>
    </p:spTree>
    <p:extLst>
      <p:ext uri="{BB962C8B-B14F-4D97-AF65-F5344CB8AC3E}">
        <p14:creationId xmlns:p14="http://schemas.microsoft.com/office/powerpoint/2010/main" val="13705454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rtl="1"/>
            <a:r>
              <a:rPr lang="ar-IQ" sz="2400" dirty="0" smtClean="0"/>
              <a:t>مؤشرات حقل العنوان الاخر (246)</a:t>
            </a:r>
            <a:br>
              <a:rPr lang="ar-IQ" sz="2400" dirty="0" smtClean="0"/>
            </a:br>
            <a:endParaRPr lang="en-US" sz="2400" dirty="0"/>
          </a:p>
        </p:txBody>
      </p:sp>
      <p:sp>
        <p:nvSpPr>
          <p:cNvPr id="3" name="Content Placeholder 2"/>
          <p:cNvSpPr>
            <a:spLocks noGrp="1"/>
          </p:cNvSpPr>
          <p:nvPr>
            <p:ph idx="1"/>
          </p:nvPr>
        </p:nvSpPr>
        <p:spPr/>
        <p:txBody>
          <a:bodyPr>
            <a:normAutofit/>
          </a:bodyPr>
          <a:lstStyle/>
          <a:p>
            <a:pPr marL="0" indent="0" algn="r" rtl="1">
              <a:buNone/>
            </a:pPr>
            <a:r>
              <a:rPr lang="ar-IQ" sz="2400" dirty="0" smtClean="0">
                <a:solidFill>
                  <a:srgbClr val="FF0000"/>
                </a:solidFill>
              </a:rPr>
              <a:t>المؤشر الاول</a:t>
            </a:r>
            <a:r>
              <a:rPr lang="ar-IQ" sz="2400" dirty="0" smtClean="0"/>
              <a:t> : 0 ملاحظة بدون مدخل اضافي  1 ملاحظة مع مدخل  2بدون ملاحظة وبدون </a:t>
            </a:r>
            <a:r>
              <a:rPr lang="ar-IQ" sz="2400" smtClean="0"/>
              <a:t>مدخل </a:t>
            </a:r>
            <a:r>
              <a:rPr lang="ar-IQ" sz="2400" smtClean="0"/>
              <a:t>3 </a:t>
            </a:r>
            <a:r>
              <a:rPr lang="ar-IQ" sz="2400" dirty="0" smtClean="0"/>
              <a:t>بدون ملاحظة مع عمل مدخل اضافي</a:t>
            </a:r>
          </a:p>
          <a:p>
            <a:pPr marL="0" indent="0" algn="r" rtl="1">
              <a:buNone/>
            </a:pPr>
            <a:endParaRPr lang="ar-IQ" sz="2400" dirty="0"/>
          </a:p>
          <a:p>
            <a:pPr marL="0" indent="0" algn="r" rtl="1">
              <a:buNone/>
            </a:pPr>
            <a:r>
              <a:rPr lang="ar-IQ" sz="2400" dirty="0" smtClean="0">
                <a:solidFill>
                  <a:srgbClr val="FF0000"/>
                </a:solidFill>
              </a:rPr>
              <a:t>المؤشر الثاني</a:t>
            </a:r>
            <a:r>
              <a:rPr lang="ar-IQ" sz="2400" dirty="0" smtClean="0"/>
              <a:t> : # لايتوفر اي نوع  0 (جزء من العنوان) 1 (عنوان موازي) 2 (عنوان مميز) 3(عنوان بديل) 4 (عنوان الغلاف) 5 (عنوان من صفحة عنوان اضافية) 6 (عنوان فصل او عنوان بداية النص ) 7 (عنوان جاري) 8 (عنوان كعب )</a:t>
            </a:r>
          </a:p>
          <a:p>
            <a:pPr marL="0" indent="0" algn="r" rtl="1">
              <a:buNone/>
            </a:pPr>
            <a:endParaRPr lang="en-US" sz="2400" dirty="0"/>
          </a:p>
        </p:txBody>
      </p:sp>
    </p:spTree>
    <p:extLst>
      <p:ext uri="{BB962C8B-B14F-4D97-AF65-F5344CB8AC3E}">
        <p14:creationId xmlns:p14="http://schemas.microsoft.com/office/powerpoint/2010/main" val="3886236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128</TotalTime>
  <Words>555</Words>
  <Application>Microsoft Office PowerPoint</Application>
  <PresentationFormat>On-screen Show (4:3)</PresentationFormat>
  <Paragraphs>37</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Office Theme</vt:lpstr>
      <vt:lpstr>الدوريات</vt:lpstr>
      <vt:lpstr>امثلة :</vt:lpstr>
      <vt:lpstr>تغير عنوان الدورية : اذا تغير العنوان خلال مسيرة الدورية فيعتمد العنوان الجديد وتدون ملاحظة عن التغييرات في حقل الملاحظات</vt:lpstr>
      <vt:lpstr>العنوان المختصر</vt:lpstr>
      <vt:lpstr>العنوان المختصر </vt:lpstr>
      <vt:lpstr>مؤشرات حقل العنوان الاخر (246) </vt:lpstr>
    </vt:vector>
  </TitlesOfParts>
  <Company>Enjoy My Fine Releases.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الدوريات</dc:title>
  <dc:creator>DR.Ahmed Saker 2o1O</dc:creator>
  <cp:lastModifiedBy>DR.Ahmed Saker 2o1O</cp:lastModifiedBy>
  <cp:revision>11</cp:revision>
  <dcterms:created xsi:type="dcterms:W3CDTF">2020-03-10T14:35:41Z</dcterms:created>
  <dcterms:modified xsi:type="dcterms:W3CDTF">2020-03-10T16:58:12Z</dcterms:modified>
</cp:coreProperties>
</file>