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69B1-BBB9-4600-9389-EC6C822C40C9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14/04/2020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14/04/2020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14/04/2020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FFE5-3EBD-47E3-B628-92CD008D3918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6E0658F-9539-457F-9FAD-95B2E4BB5803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6400800" cy="2667000"/>
          </a:xfrm>
        </p:spPr>
        <p:txBody>
          <a:bodyPr/>
          <a:lstStyle/>
          <a:p>
            <a:r>
              <a:rPr lang="fr-F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Histoire, Poésie, Analyse…</a:t>
            </a:r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  <a:p>
            <a:pPr algn="l"/>
            <a:r>
              <a:rPr lang="fr-FR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baroque</a:t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35"/>
    </mc:Choice>
    <mc:Fallback xmlns="">
      <p:transition spd="slow" advTm="1113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/>
          <a:lstStyle/>
          <a:p>
            <a: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baroque</a:t>
            </a:r>
            <a:endParaRPr lang="fr-F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5410200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L'adjectif " baroque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1531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est un emprunt au portugais </a:t>
            </a:r>
            <a:r>
              <a:rPr lang="fr-FR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barroco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terme de joaillerie signifiant " perle de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 </a:t>
            </a:r>
            <a:r>
              <a:rPr lang="fr-F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irrégulière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baroque est un style artistique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européen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d'abord constaté dans les beaux-arts, succédant au classicisme de la Renaissance. </a:t>
            </a:r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valorise l'imagination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fantaisie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l'invention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la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recherche des contrastes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Son but est d'éblouir, de provoquer la surprise par l'abondance des moyens esthétiques mis en œuvre. Il est parfois qualifié d' "art </a:t>
            </a:r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Contre-Réforme</a:t>
            </a:r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algn="just"/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baroque qualifie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œuvres comprises entre la Renaissance et le </a:t>
            </a:r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Classicisme, entre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1570 et 1650).</a:t>
            </a:r>
          </a:p>
        </p:txBody>
      </p:sp>
    </p:spTree>
    <p:extLst>
      <p:ext uri="{BB962C8B-B14F-4D97-AF65-F5344CB8AC3E}">
        <p14:creationId xmlns:p14="http://schemas.microsoft.com/office/powerpoint/2010/main" val="188271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885"/>
    </mc:Choice>
    <mc:Fallback xmlns="">
      <p:transition spd="slow" advTm="15588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Heinrich Wölfflin 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est le </a:t>
            </a:r>
            <a:r>
              <a:rPr lang="fr-F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premier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propose 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définir le style baroque de façon positive, dans Renaissance </a:t>
            </a:r>
            <a:r>
              <a:rPr lang="fr-F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Barok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(1888). Il distingue </a:t>
            </a: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trois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principales caractéristiques : </a:t>
            </a: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effets de pittoresque, </a:t>
            </a: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effets de masse (abondance) et </a:t>
            </a: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effets de mouvement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en proposa une définition à partir de cinq critères distinctifs : </a:t>
            </a:r>
            <a:endParaRPr lang="fr-F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du linéaire au 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pictural</a:t>
            </a:r>
          </a:p>
          <a:p>
            <a:pPr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d'une présentation par plans à une présentation par 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profondeur</a:t>
            </a:r>
          </a:p>
          <a:p>
            <a:pPr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de la forme fermée à la forme 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ouverte</a:t>
            </a:r>
          </a:p>
          <a:p>
            <a:pPr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de la pluralité à 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l'unité</a:t>
            </a:r>
          </a:p>
          <a:p>
            <a:pPr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de la clarté absolue à la clarté relative.</a:t>
            </a:r>
            <a:endParaRPr lang="fr-F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72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701"/>
    </mc:Choice>
    <mc:Fallback xmlns="">
      <p:transition spd="slow" advTm="1447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façon de voir la vie-</a:t>
            </a:r>
            <a:b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contextes et enjeux…</a:t>
            </a:r>
            <a:endParaRPr lang="fr-F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baroque est une façon de voir la vie, </a:t>
            </a:r>
            <a:r>
              <a:rPr lang="fr-F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représenter.</a:t>
            </a:r>
          </a:p>
          <a:p>
            <a:pPr algn="just"/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littérature baroque cherche à saisir l'homme de son temps, qui se veut un être d'excès et de </a:t>
            </a:r>
            <a:r>
              <a:rPr lang="fr-F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métamorphose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l'Europe du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dernier quart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XVIe siècle,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bouleversée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les guerres religieuses, l'apparition de mentalités nouvelles fonde une esthétique qui, tout en continuant à se réclamer d'une tradition antique, engendre des formes et des styles nouveaux, destinés à impressionner la sensibilité du lecteur ou de l'auditeur.</a:t>
            </a:r>
          </a:p>
        </p:txBody>
      </p:sp>
    </p:spTree>
    <p:extLst>
      <p:ext uri="{BB962C8B-B14F-4D97-AF65-F5344CB8AC3E}">
        <p14:creationId xmlns:p14="http://schemas.microsoft.com/office/powerpoint/2010/main" val="381702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631"/>
    </mc:Choice>
    <mc:Fallback xmlns="">
      <p:transition spd="slow" advTm="17063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algn="ctr"/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Marc-Antoine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Girard de Saint-Amant</a:t>
            </a:r>
            <a:b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Fumeur</a:t>
            </a:r>
            <a:endParaRPr lang="fr-FR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un fagot, une pipe à la main,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Tristement accoudé contre une cheminée,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yeux fixés vers terre, et l’âme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mutinée,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songe aux cruautés de mon sort inhumain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L’espoir, qui me remet du jour au lendemain,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Essaie à gagner du temps sur ma peine obstinée,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me venant promettre une autre </a:t>
            </a:r>
            <a:r>
              <a:rPr lang="fr-F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destinée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fait monter plus haut qu’un empereur romain.</a:t>
            </a:r>
          </a:p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41"/>
    </mc:Choice>
    <mc:Fallback xmlns="">
      <p:transition spd="slow" advTm="11614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Fumeur</a:t>
            </a:r>
            <a:b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strophes 3-4</a:t>
            </a:r>
            <a:endParaRPr lang="fr-FR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à peine cette herbe est-elle mise en cendre,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Qu’en mon premier état il me convient descendre,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passer mes ennuis à redire souvent:</a:t>
            </a:r>
          </a:p>
          <a:p>
            <a:endParaRPr lang="fr-F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Non, je ne trouve point beaucoup de différence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prendre du tabac à vivre d’espérance,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 l’un n’est que fumée, et l’autre n’est que vent.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03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497"/>
    </mc:Choice>
    <mc:Fallback xmlns="">
      <p:transition spd="slow" advTm="11349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Jean-Baptiste </a:t>
            </a:r>
            <a:r>
              <a:rPr lang="fr-F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Chassignet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Mortel 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Mortel pense quel est dessous la couverture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 charnier mortuaire un corps mangé de vers,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Décharné, dénervé, où les os découverts, </a:t>
            </a:r>
          </a:p>
          <a:p>
            <a:pPr marL="0" indent="0">
              <a:buNone/>
            </a:pPr>
            <a:r>
              <a:rPr lang="fr-FR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Dépoulpés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dénoués, délaissent leur jointure </a:t>
            </a:r>
            <a:r>
              <a:rPr lang="fr-F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Ici l’une des mains tombe de pourriture,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yeux d’autre côté détournés à l’envers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distillent en glaire, et les muscles divers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Servent aux vers goulus d’ordinaire pâture 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073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582"/>
    </mc:Choice>
    <mc:Fallback xmlns="">
      <p:transition spd="slow" advTm="17758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Mortel </a:t>
            </a:r>
            <a: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strophes 3-4</a:t>
            </a:r>
            <a:endParaRPr lang="fr-FR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8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ventre déchiré cornant de puanteur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Infecte l’air voisin de mauvaise senteur, 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le nez mi- rongé difforme le visage </a:t>
            </a:r>
            <a:r>
              <a:rPr lang="fr-FR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fr-F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Puis connaissant l’état de ta fragilité, 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Fonde en Dieu seulement, estimant vanité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Tout ce qui ne te rend plus savant et plus sage.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692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394"/>
    </mc:Choice>
    <mc:Fallback xmlns="">
      <p:transition spd="slow" advTm="11139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1067</TotalTime>
  <Words>583</Words>
  <Application>Microsoft Office PowerPoint</Application>
  <PresentationFormat>عرض على الشاشة (3:4)‏</PresentationFormat>
  <Paragraphs>72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أفق</vt:lpstr>
      <vt:lpstr>Le baroque </vt:lpstr>
      <vt:lpstr>le baroque</vt:lpstr>
      <vt:lpstr>Heinrich Wölfflin </vt:lpstr>
      <vt:lpstr>Une façon de voir la vie- contextes et enjeux…</vt:lpstr>
      <vt:lpstr>Marc-Antoine Girard de Saint-Amant Le Fumeur</vt:lpstr>
      <vt:lpstr>Le Fumeur strophes 3-4</vt:lpstr>
      <vt:lpstr>Jean-Baptiste Chassignet Mortel </vt:lpstr>
      <vt:lpstr>Mortel  strophes 3-4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DR.Ahmed Saker 2O11</cp:lastModifiedBy>
  <cp:revision>41</cp:revision>
  <dcterms:created xsi:type="dcterms:W3CDTF">2020-04-03T22:32:51Z</dcterms:created>
  <dcterms:modified xsi:type="dcterms:W3CDTF">2020-04-14T00:07:14Z</dcterms:modified>
</cp:coreProperties>
</file>