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F5047-5C33-424D-B915-17B40AC334B4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224C1-7986-41D7-AC79-35077E1E60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10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D526-9026-4155-A722-4C99C72D0686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7204-93EE-49E8-84C3-0389D1FA21DF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D336-1B34-4F72-B7E6-69111563B3C5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E628-0793-459C-90D7-3842951DA9E6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AC9-D8B3-4183-99BD-D3E5C62CC7DD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69B1-BBB9-4600-9389-EC6C822C40C9}" type="datetime1">
              <a:rPr lang="fr-FR" smtClean="0"/>
              <a:t>14/04/2020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FF83-18F5-4614-878F-E12DAD5FD0F5}" type="datetime1">
              <a:rPr lang="fr-FR" smtClean="0"/>
              <a:t>14/04/2020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5527-2D88-402C-8AF0-9CD82AA6DA38}" type="datetime1">
              <a:rPr lang="fr-FR" smtClean="0"/>
              <a:t>14/04/2020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20D1-4429-481F-8E0B-BA0A25A77EC5}" type="datetime1">
              <a:rPr lang="fr-FR" smtClean="0"/>
              <a:t>14/04/2020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88E-596C-4B52-88D7-D1C05ABA2925}" type="datetime1">
              <a:rPr lang="fr-FR" smtClean="0"/>
              <a:t>14/04/2020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FFE5-3EBD-47E3-B628-92CD008D3918}" type="datetime1">
              <a:rPr lang="fr-FR" smtClean="0"/>
              <a:t>14/04/2020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6E0658F-9539-457F-9FAD-95B2E4BB5803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19200" y="3505200"/>
            <a:ext cx="6400800" cy="2667000"/>
          </a:xfrm>
        </p:spPr>
        <p:txBody>
          <a:bodyPr/>
          <a:lstStyle/>
          <a:p>
            <a:r>
              <a:rPr lang="fr-F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Histoire, Poésie, Analyse…</a:t>
            </a:r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r>
              <a:rPr lang="fr-FR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Raid Jabbar HABIB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baroque</a:t>
            </a:r>
            <a:b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2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35"/>
    </mc:Choice>
    <mc:Fallback xmlns="">
      <p:transition spd="slow" advTm="1113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r>
              <a:rPr lang="fr-F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baroque</a:t>
            </a:r>
            <a:endParaRPr lang="fr-FR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2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990600"/>
            <a:ext cx="7924800" cy="5410200"/>
          </a:xfrm>
        </p:spPr>
        <p:txBody>
          <a:bodyPr>
            <a:noAutofit/>
          </a:bodyPr>
          <a:lstStyle/>
          <a:p>
            <a:pPr algn="just"/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L'adjectif " baroque 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1531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est un emprunt au portugais </a:t>
            </a:r>
            <a:r>
              <a:rPr lang="fr-FR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barroco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terme de joaillerie signifiant " perle de 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 </a:t>
            </a:r>
            <a:r>
              <a:rPr lang="fr-FR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irrégulière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baroque est un style artistique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européen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d'abord constaté dans les beaux-arts, succédant au classicisme de la Renaissance. </a:t>
            </a:r>
            <a:r>
              <a:rPr lang="fr-F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valorise l'imagination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fantaisie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l'invention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la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recherche des contrastes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Son but est d'éblouir, de provoquer la surprise par l'abondance des moyens esthétiques mis en œuvre. Il est parfois qualifié d' "art </a:t>
            </a:r>
            <a:r>
              <a:rPr lang="fr-F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Contre-Réforme</a:t>
            </a:r>
            <a:r>
              <a:rPr lang="fr-F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algn="just"/>
            <a:r>
              <a:rPr lang="fr-F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baroque qualifie </a:t>
            </a:r>
            <a:r>
              <a:rPr lang="fr-F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œuvres comprises entre la Renaissance et le </a:t>
            </a:r>
            <a:r>
              <a:rPr lang="fr-F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Classicisme, entre </a:t>
            </a:r>
            <a:r>
              <a:rPr lang="fr-F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1570 et 1650).</a:t>
            </a:r>
          </a:p>
        </p:txBody>
      </p:sp>
    </p:spTree>
    <p:extLst>
      <p:ext uri="{BB962C8B-B14F-4D97-AF65-F5344CB8AC3E}">
        <p14:creationId xmlns:p14="http://schemas.microsoft.com/office/powerpoint/2010/main" val="188271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885"/>
    </mc:Choice>
    <mc:Fallback xmlns="">
      <p:transition spd="slow" advTm="15588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r>
              <a:rPr lang="fr-F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Heinrich Wölfflin 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3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5105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est le </a:t>
            </a:r>
            <a:r>
              <a:rPr lang="fr-F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premier</a:t>
            </a:r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propose 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définir le style baroque de façon positive, dans Renaissance </a:t>
            </a:r>
            <a:r>
              <a:rPr lang="fr-FR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Barok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(1888). Il distingue </a:t>
            </a:r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trois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principales caractéristiques : </a:t>
            </a:r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effets de pittoresque, </a:t>
            </a:r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effets de masse (abondance) et </a:t>
            </a:r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effets de mouvement</a:t>
            </a:r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en proposa une définition à partir de cinq critères distinctifs : </a:t>
            </a:r>
            <a:endParaRPr lang="fr-FR" sz="28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 du linéaire au </a:t>
            </a:r>
            <a:r>
              <a:rPr lang="fr-F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pictural</a:t>
            </a:r>
          </a:p>
          <a:p>
            <a:pPr algn="just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 d'une présentation par plans à une présentation par </a:t>
            </a:r>
            <a:r>
              <a:rPr lang="fr-F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profondeur</a:t>
            </a:r>
          </a:p>
          <a:p>
            <a:pPr algn="just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 de la forme fermée à la forme </a:t>
            </a:r>
            <a:r>
              <a:rPr lang="fr-F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ouverte</a:t>
            </a:r>
          </a:p>
          <a:p>
            <a:pPr algn="just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 de la pluralité à </a:t>
            </a:r>
            <a:r>
              <a:rPr lang="fr-F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l'unité</a:t>
            </a:r>
          </a:p>
          <a:p>
            <a:pPr algn="just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 de la clarté absolue à la clarté relative.</a:t>
            </a:r>
            <a:endParaRPr lang="fr-FR" sz="2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972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701"/>
    </mc:Choice>
    <mc:Fallback xmlns="">
      <p:transition spd="slow" advTm="14470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façon de voir la vie-</a:t>
            </a:r>
            <a:b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contextes et enjeux…</a:t>
            </a:r>
            <a:endParaRPr lang="fr-FR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4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baroque est une façon de voir la vie, </a:t>
            </a:r>
            <a:r>
              <a:rPr lang="fr-FR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représenter.</a:t>
            </a:r>
          </a:p>
          <a:p>
            <a:pPr algn="just"/>
            <a:r>
              <a:rPr lang="fr-F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littérature baroque cherche à saisir l'homme de son temps, qui se veut un être d'excès et de </a:t>
            </a:r>
            <a:r>
              <a:rPr lang="fr-F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métamorphose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l'Europe du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dernier quart 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XVIe siècle,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bouleversée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les guerres religieuses, l'apparition de mentalités nouvelles fonde une esthétique qui, tout en continuant à se réclamer d'une tradition antique, engendre des formes et des styles nouveaux, destinés à impressionner la sensibilité du lecteur ou de l'auditeur.</a:t>
            </a:r>
          </a:p>
        </p:txBody>
      </p:sp>
    </p:spTree>
    <p:extLst>
      <p:ext uri="{BB962C8B-B14F-4D97-AF65-F5344CB8AC3E}">
        <p14:creationId xmlns:p14="http://schemas.microsoft.com/office/powerpoint/2010/main" val="381702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631"/>
    </mc:Choice>
    <mc:Fallback xmlns="">
      <p:transition spd="slow" advTm="17063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68362"/>
          </a:xfrm>
        </p:spPr>
        <p:txBody>
          <a:bodyPr/>
          <a:lstStyle/>
          <a:p>
            <a:pPr algn="ctr"/>
            <a:r>
              <a:rPr lang="fr-F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Marc-Antoine </a:t>
            </a:r>
            <a:r>
              <a:rPr lang="fr-F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Girard de Saint-Amant</a:t>
            </a:r>
            <a:br>
              <a:rPr lang="fr-F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Fumeur</a:t>
            </a:r>
            <a:endParaRPr lang="fr-FR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5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un fagot, une pipe à la main,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Tristement accoudé contre une cheminée,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yeux fixés vers terre, et l’âme 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mutinée,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songe aux cruautés de mon sort inhumain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fr-FR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L’espoir, qui me remet du jour au lendemain,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Essaie à gagner du temps sur ma peine obstinée,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me venant promettre une autre </a:t>
            </a:r>
            <a:r>
              <a:rPr lang="fr-FR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destinée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fait monter plus haut qu’un empereur romain.</a:t>
            </a:r>
          </a:p>
          <a:p>
            <a:pPr marL="0" indent="0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46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41"/>
    </mc:Choice>
    <mc:Fallback xmlns="">
      <p:transition spd="slow" advTm="11614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Fumeur</a:t>
            </a:r>
            <a:br>
              <a:rPr lang="fr-F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strophes 3-4</a:t>
            </a:r>
            <a:endParaRPr lang="fr-FR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6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 à peine cette herbe est-elle mise en cendre,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Qu’en mon premier état il me convient descendre,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passer mes ennuis à redire souvent:</a:t>
            </a:r>
          </a:p>
          <a:p>
            <a:endParaRPr lang="fr-F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Non, je ne trouve point beaucoup de différence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prendre du tabac à vivre d’espérance,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 l’un n’est que fumée, et l’autre n’est que vent.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903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497"/>
    </mc:Choice>
    <mc:Fallback xmlns="">
      <p:transition spd="slow" advTm="11349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Jean-Baptiste </a:t>
            </a:r>
            <a:r>
              <a:rPr lang="fr-FR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Chassignet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Mortel 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7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Mortel pense quel est dessous la couverture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D’un charnier mortuaire un corps mangé de vers,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Décharné, dénervé, où les os découverts, </a:t>
            </a:r>
          </a:p>
          <a:p>
            <a:pPr marL="0" indent="0">
              <a:buNone/>
            </a:pPr>
            <a:r>
              <a:rPr lang="fr-FR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Dépoulpés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dénoués, délaissent leur jointure </a:t>
            </a:r>
            <a:r>
              <a:rPr lang="fr-FR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Ici l’une des mains tombe de pourriture,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yeux d’autre côté détournés à l’envers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distillent en glaire, et les muscles divers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Servent aux vers goulus d’ordinaire pâture :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073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582"/>
    </mc:Choice>
    <mc:Fallback xmlns="">
      <p:transition spd="slow" advTm="17758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Mortel </a:t>
            </a:r>
            <a:r>
              <a:rPr lang="fr-F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strophes 3-4</a:t>
            </a:r>
            <a:endParaRPr lang="fr-FR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8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ventre déchiré cornant de puanteur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Infecte l’air voisin de mauvaise senteur,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le nez mi- rongé difforme le visage </a:t>
            </a:r>
            <a:r>
              <a:rPr lang="fr-FR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fr-F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Puis connaissant l’état de ta fragilité,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Fonde en Dieu seulement, estimant vanité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Tout ce qui ne te rend plus savant et plus sage.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692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394"/>
    </mc:Choice>
    <mc:Fallback xmlns="">
      <p:transition spd="slow" advTm="11139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1067</TotalTime>
  <Words>583</Words>
  <Application>Microsoft Office PowerPoint</Application>
  <PresentationFormat>عرض على الشاشة (3:4)‏</PresentationFormat>
  <Paragraphs>72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أفق</vt:lpstr>
      <vt:lpstr>Le baroque </vt:lpstr>
      <vt:lpstr>le baroque</vt:lpstr>
      <vt:lpstr>Heinrich Wölfflin </vt:lpstr>
      <vt:lpstr>Une façon de voir la vie- contextes et enjeux…</vt:lpstr>
      <vt:lpstr>Marc-Antoine Girard de Saint-Amant Le Fumeur</vt:lpstr>
      <vt:lpstr>Le Fumeur strophes 3-4</vt:lpstr>
      <vt:lpstr>Jean-Baptiste Chassignet Mortel </vt:lpstr>
      <vt:lpstr>Mortel  strophes 3-4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poesie renaissante</dc:title>
  <dc:creator>DR.Ahmed Saker 2O11</dc:creator>
  <cp:lastModifiedBy>DR.Ahmed Saker 2O11</cp:lastModifiedBy>
  <cp:revision>41</cp:revision>
  <dcterms:created xsi:type="dcterms:W3CDTF">2020-04-03T22:32:51Z</dcterms:created>
  <dcterms:modified xsi:type="dcterms:W3CDTF">2020-04-14T00:07:14Z</dcterms:modified>
</cp:coreProperties>
</file>