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60" r:id="rId1"/>
  </p:sldMasterIdLst>
  <p:sldIdLst>
    <p:sldId id="261" r:id="rId2"/>
    <p:sldId id="258" r:id="rId3"/>
    <p:sldId id="260" r:id="rId4"/>
    <p:sldId id="256" r:id="rId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20/08/1441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20/08/1441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20/08/1441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20/08/1441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20/08/1441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20/08/1441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20/08/1441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20/08/1441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B8ABB09-4A1D-463E-8065-109CC2B7EFAA}" type="datetimeFigureOut">
              <a:rPr lang="ar-SA" smtClean="0"/>
              <a:t>20/08/1441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20/08/1441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20/08/1441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8ABB09-4A1D-463E-8065-109CC2B7EFAA}" type="datetimeFigureOut">
              <a:rPr lang="ar-SA" smtClean="0"/>
              <a:t>20/08/1441</a:t>
            </a:fld>
            <a:endParaRPr lang="ar-S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S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B34F065-1154-456A-91E3-76DE8E75E17B}" type="slidenum">
              <a:rPr lang="ar-SA" smtClean="0"/>
              <a:t>‹#›</a:t>
            </a:fld>
            <a:endParaRPr lang="ar-S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dirty="0"/>
          </a:p>
        </p:txBody>
      </p:sp>
      <p:sp>
        <p:nvSpPr>
          <p:cNvPr id="3" name="عنوان فرعي 2"/>
          <p:cNvSpPr>
            <a:spLocks noGrp="1"/>
          </p:cNvSpPr>
          <p:nvPr>
            <p:ph type="subTitle" idx="1"/>
          </p:nvPr>
        </p:nvSpPr>
        <p:spPr/>
        <p:txBody>
          <a:bodyPr/>
          <a:lstStyle/>
          <a:p>
            <a:endParaRPr lang="ar-IQ" dirty="0"/>
          </a:p>
        </p:txBody>
      </p:sp>
      <p:pic>
        <p:nvPicPr>
          <p:cNvPr id="6" name="نظم المعلومات.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10800000" flipH="1" flipV="1">
            <a:off x="0" y="-1"/>
            <a:ext cx="9144000" cy="6165305"/>
          </a:xfrm>
          <a:prstGeom prst="rect">
            <a:avLst/>
          </a:prstGeom>
          <a:effectLst>
            <a:softEdge rad="12700"/>
          </a:effectLst>
          <a:scene3d>
            <a:camera prst="orthographicFront"/>
            <a:lightRig rig="sunrise" dir="t"/>
          </a:scene3d>
          <a:sp3d>
            <a:bevelT w="165100" prst="coolSlant"/>
          </a:sp3d>
        </p:spPr>
      </p:pic>
    </p:spTree>
    <p:extLst>
      <p:ext uri="{BB962C8B-B14F-4D97-AF65-F5344CB8AC3E}">
        <p14:creationId xmlns:p14="http://schemas.microsoft.com/office/powerpoint/2010/main" val="39510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6"/>
                                        </p:tgtEl>
                                      </p:cBhvr>
                                    </p:cmd>
                                  </p:childTnLst>
                                </p:cTn>
                              </p:par>
                            </p:childTnLst>
                          </p:cTn>
                        </p:par>
                      </p:childTnLst>
                    </p:cTn>
                  </p:par>
                </p:childTnLst>
              </p:cTn>
              <p:nextCondLst>
                <p:cond evt="onClick" delay="0">
                  <p:tgtEl>
                    <p:spTgt spid="6"/>
                  </p:tgtEl>
                </p:cond>
              </p:nextCondLst>
            </p:seq>
            <p:video>
              <p:cMediaNode vol="80000">
                <p:cTn id="18"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700808"/>
            <a:ext cx="8229600" cy="4569371"/>
          </a:xfrm>
        </p:spPr>
        <p:txBody>
          <a:bodyPr>
            <a:normAutofit lnSpcReduction="10000"/>
          </a:bodyPr>
          <a:lstStyle/>
          <a:p>
            <a:pPr marL="0" indent="0" algn="just">
              <a:buNone/>
            </a:pPr>
            <a:endParaRPr lang="ar-IQ" sz="2400" dirty="0"/>
          </a:p>
          <a:p>
            <a:pPr marL="0" indent="0" algn="just">
              <a:buNone/>
            </a:pPr>
            <a:r>
              <a:rPr lang="ar-IQ" sz="2400" dirty="0" smtClean="0"/>
              <a:t>هو النظام </a:t>
            </a:r>
            <a:r>
              <a:rPr lang="ar-IQ" sz="2400" dirty="0"/>
              <a:t>الذي يدير او يحكم تداول المعلومات ونقلها من منتجيها الى المستفيدين</a:t>
            </a:r>
            <a:r>
              <a:rPr lang="ar-IQ" sz="2400" dirty="0" smtClean="0"/>
              <a:t>.</a:t>
            </a:r>
          </a:p>
          <a:p>
            <a:pPr marL="0" indent="0" algn="just">
              <a:buNone/>
            </a:pPr>
            <a:r>
              <a:rPr lang="ar-IQ"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متطلبات نظم المعلومات</a:t>
            </a:r>
            <a:endParaRPr lang="ar-IQ" sz="24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0" indent="0" algn="just">
              <a:buNone/>
            </a:pPr>
            <a:r>
              <a:rPr lang="ar-IQ" sz="2400" dirty="0" smtClean="0"/>
              <a:t>اولا</a:t>
            </a:r>
            <a:r>
              <a:rPr lang="ar-IQ" sz="2400" dirty="0"/>
              <a:t>: ان يكون له القدرة على ايجاد المعلومات بسرعة ويسر.</a:t>
            </a:r>
          </a:p>
          <a:p>
            <a:pPr marL="0" indent="0" algn="just">
              <a:buNone/>
            </a:pPr>
            <a:r>
              <a:rPr lang="ar-IQ" sz="2400" dirty="0"/>
              <a:t>ثانيا: امكانية الاجابة عن الاسئلة المقدمة من المستفيدين في اطار زمن محدد </a:t>
            </a:r>
            <a:r>
              <a:rPr lang="ar-IQ" sz="2400" dirty="0" smtClean="0"/>
              <a:t>ومناسب تبعا </a:t>
            </a:r>
          </a:p>
          <a:p>
            <a:pPr marL="0" indent="0" algn="just">
              <a:buNone/>
            </a:pPr>
            <a:r>
              <a:rPr lang="ar-IQ" sz="2400" dirty="0" smtClean="0"/>
              <a:t>لآراء </a:t>
            </a:r>
            <a:r>
              <a:rPr lang="ar-IQ" sz="2400" dirty="0"/>
              <a:t>المستفيدين.</a:t>
            </a:r>
          </a:p>
          <a:p>
            <a:pPr marL="0" indent="0" algn="just">
              <a:buNone/>
            </a:pPr>
            <a:r>
              <a:rPr lang="ar-IQ" sz="2400" dirty="0"/>
              <a:t>ثالثا: قابليته على نقل المعلومات الى المستفيدين عند طلبها.</a:t>
            </a:r>
          </a:p>
          <a:p>
            <a:pPr marL="0" indent="0" algn="just">
              <a:buNone/>
            </a:pPr>
            <a:r>
              <a:rPr lang="ar-IQ" sz="2000" dirty="0"/>
              <a:t>  </a:t>
            </a:r>
            <a:r>
              <a:rPr lang="ar-IQ" sz="2400" dirty="0"/>
              <a:t> في هذا الصدد يرى عدد من علماء المعلومات ان نظم المعلومات عبارة عن توليفة </a:t>
            </a:r>
            <a:r>
              <a:rPr lang="ar-IQ" sz="2400" dirty="0" smtClean="0"/>
              <a:t>من </a:t>
            </a:r>
            <a:r>
              <a:rPr lang="ar-IQ" sz="2400" dirty="0"/>
              <a:t>النتاج الفكري للإنسان والحاسوب هدفها الاساس (جمع، وتخزين واسترجاع واستخدام المعلومات) لإدارة المؤسسة لاستثمارها في </a:t>
            </a:r>
            <a:r>
              <a:rPr lang="ar-IQ" sz="2400" dirty="0" smtClean="0"/>
              <a:t>عمليات </a:t>
            </a:r>
            <a:r>
              <a:rPr lang="ar-IQ" sz="2400" dirty="0"/>
              <a:t>التخطيط واتخاذ القرارات وكذلك اعداد التقارير. </a:t>
            </a:r>
            <a:endParaRPr lang="ar-IQ" sz="2400" dirty="0" smtClean="0"/>
          </a:p>
          <a:p>
            <a:pPr marL="0" indent="0" algn="just">
              <a:buNone/>
            </a:pPr>
            <a:endParaRPr lang="ar-IQ" sz="2000" dirty="0" smtClean="0"/>
          </a:p>
          <a:p>
            <a:pPr marL="0" indent="0" algn="just">
              <a:buNone/>
            </a:pPr>
            <a:endParaRPr lang="ar-IQ" sz="2000" dirty="0"/>
          </a:p>
        </p:txBody>
      </p:sp>
      <p:sp>
        <p:nvSpPr>
          <p:cNvPr id="2" name="عنوان 1"/>
          <p:cNvSpPr>
            <a:spLocks noGrp="1"/>
          </p:cNvSpPr>
          <p:nvPr>
            <p:ph type="title"/>
          </p:nvPr>
        </p:nvSpPr>
        <p:spPr>
          <a:xfrm>
            <a:off x="467544" y="188640"/>
            <a:ext cx="8208912" cy="1800200"/>
          </a:xfrm>
        </p:spPr>
        <p:txBody>
          <a:bodyPr>
            <a:noAutofit/>
          </a:bodyPr>
          <a:lstStyle/>
          <a:p>
            <a:pPr marL="0" indent="0" algn="ctr">
              <a:buNone/>
            </a:pPr>
            <a:r>
              <a:rPr lang="ar-IQ" sz="3200" dirty="0" smtClean="0"/>
              <a:t/>
            </a:r>
            <a:br>
              <a:rPr lang="ar-IQ" sz="3200" dirty="0" smtClean="0"/>
            </a:br>
            <a:r>
              <a:rPr lang="ar-IQ" sz="3200" dirty="0" smtClean="0"/>
              <a:t>        نظام المعلومات</a:t>
            </a:r>
            <a:r>
              <a:rPr lang="ar-IQ" sz="3200" dirty="0"/>
              <a:t> </a:t>
            </a:r>
            <a:r>
              <a:rPr lang="en-US" sz="3200" dirty="0" smtClean="0"/>
              <a:t>Information System</a:t>
            </a:r>
            <a:r>
              <a:rPr lang="ar-IQ" sz="2400" dirty="0" smtClean="0"/>
              <a:t>(ص36-37</a:t>
            </a:r>
            <a:r>
              <a:rPr lang="ar-IQ" sz="2400" dirty="0"/>
              <a:t>)</a:t>
            </a:r>
            <a:r>
              <a:rPr lang="en-US" sz="2400" dirty="0" smtClean="0"/>
              <a:t> </a:t>
            </a:r>
            <a:r>
              <a:rPr lang="en-US" sz="3600" dirty="0"/>
              <a:t/>
            </a:r>
            <a:br>
              <a:rPr lang="en-US" sz="3600" dirty="0"/>
            </a:br>
            <a:endParaRPr lang="ar-IQ" sz="3600" dirty="0"/>
          </a:p>
        </p:txBody>
      </p:sp>
    </p:spTree>
    <p:extLst>
      <p:ext uri="{BB962C8B-B14F-4D97-AF65-F5344CB8AC3E}">
        <p14:creationId xmlns:p14="http://schemas.microsoft.com/office/powerpoint/2010/main" val="242364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a:xfrm>
            <a:off x="1331640" y="476673"/>
            <a:ext cx="7175351" cy="1440160"/>
          </a:xfrm>
        </p:spPr>
        <p:txBody>
          <a:bodyPr>
            <a:normAutofit fontScale="90000"/>
          </a:bodyPr>
          <a:lstStyle/>
          <a:p>
            <a:pPr marL="0" lvl="0" indent="0" algn="ctr">
              <a:spcBef>
                <a:spcPct val="20000"/>
              </a:spcBef>
              <a:spcAft>
                <a:spcPts val="300"/>
              </a:spcAft>
            </a:pPr>
            <a:r>
              <a:rPr lang="ar-IQ" sz="2800" dirty="0" smtClean="0">
                <a:solidFill>
                  <a:prstClr val="black">
                    <a:lumMod val="75000"/>
                    <a:lumOff val="25000"/>
                  </a:prstClr>
                </a:solidFill>
                <a:effectLst/>
                <a:ea typeface="+mn-ea"/>
              </a:rPr>
              <a:t/>
            </a:r>
            <a:br>
              <a:rPr lang="ar-IQ" sz="2800" dirty="0" smtClean="0">
                <a:solidFill>
                  <a:prstClr val="black">
                    <a:lumMod val="75000"/>
                    <a:lumOff val="25000"/>
                  </a:prstClr>
                </a:solidFill>
                <a:effectLst/>
                <a:ea typeface="+mn-ea"/>
              </a:rPr>
            </a:br>
            <a:r>
              <a:rPr lang="ar-IQ" sz="2800" dirty="0" smtClean="0">
                <a:solidFill>
                  <a:prstClr val="black">
                    <a:lumMod val="75000"/>
                    <a:lumOff val="25000"/>
                  </a:prstClr>
                </a:solidFill>
                <a:effectLst/>
                <a:latin typeface="Arial Unicode MS" pitchFamily="34" charset="-128"/>
                <a:ea typeface="Arial Unicode MS" pitchFamily="34" charset="-128"/>
                <a:cs typeface="Arial Unicode MS" pitchFamily="34" charset="-128"/>
              </a:rPr>
              <a:t>وظائف </a:t>
            </a:r>
            <a:r>
              <a:rPr lang="ar-IQ" sz="2800" dirty="0">
                <a:solidFill>
                  <a:prstClr val="black">
                    <a:lumMod val="75000"/>
                    <a:lumOff val="25000"/>
                  </a:prstClr>
                </a:solidFill>
                <a:effectLst/>
                <a:latin typeface="Arial Unicode MS" pitchFamily="34" charset="-128"/>
                <a:ea typeface="Arial Unicode MS" pitchFamily="34" charset="-128"/>
                <a:cs typeface="Arial Unicode MS" pitchFamily="34" charset="-128"/>
              </a:rPr>
              <a:t>نظم المعلومات</a:t>
            </a:r>
            <a:r>
              <a:rPr lang="ar-IQ" sz="1700" dirty="0">
                <a:solidFill>
                  <a:prstClr val="black">
                    <a:lumMod val="75000"/>
                    <a:lumOff val="25000"/>
                  </a:prstClr>
                </a:solidFill>
                <a:effectLst/>
                <a:ea typeface="+mn-ea"/>
              </a:rPr>
              <a:t/>
            </a:r>
            <a:br>
              <a:rPr lang="ar-IQ" sz="1700" dirty="0">
                <a:solidFill>
                  <a:prstClr val="black">
                    <a:lumMod val="75000"/>
                    <a:lumOff val="25000"/>
                  </a:prstClr>
                </a:solidFill>
                <a:effectLst/>
                <a:ea typeface="+mn-ea"/>
              </a:rPr>
            </a:br>
            <a:endParaRPr lang="ar-IQ" dirty="0"/>
          </a:p>
        </p:txBody>
      </p:sp>
      <p:sp>
        <p:nvSpPr>
          <p:cNvPr id="2" name="عنوان فرعي 1"/>
          <p:cNvSpPr>
            <a:spLocks noGrp="1"/>
          </p:cNvSpPr>
          <p:nvPr>
            <p:ph type="subTitle" idx="1"/>
          </p:nvPr>
        </p:nvSpPr>
        <p:spPr>
          <a:xfrm>
            <a:off x="1043608" y="1772816"/>
            <a:ext cx="7416824" cy="4248472"/>
          </a:xfrm>
        </p:spPr>
        <p:txBody>
          <a:bodyPr>
            <a:normAutofit/>
          </a:bodyPr>
          <a:lstStyle/>
          <a:p>
            <a:pPr lvl="0" algn="just">
              <a:buClr>
                <a:srgbClr val="F14124">
                  <a:lumMod val="75000"/>
                </a:srgbClr>
              </a:buClr>
            </a:pPr>
            <a:r>
              <a:rPr lang="ar-IQ" sz="2400" dirty="0" smtClean="0">
                <a:solidFill>
                  <a:prstClr val="black">
                    <a:lumMod val="75000"/>
                    <a:lumOff val="25000"/>
                  </a:prstClr>
                </a:solidFill>
              </a:rPr>
              <a:t>   ان </a:t>
            </a:r>
            <a:r>
              <a:rPr lang="ar-IQ" sz="2400" dirty="0">
                <a:solidFill>
                  <a:prstClr val="black">
                    <a:lumMod val="75000"/>
                    <a:lumOff val="25000"/>
                  </a:prstClr>
                </a:solidFill>
              </a:rPr>
              <a:t>نظم المعلومات تهدف الى تنفيذ مجموعة كبيرة ومتنوعة من الوظائف والمهام تتمثل بالآتي:</a:t>
            </a:r>
          </a:p>
          <a:p>
            <a:pPr lvl="0" algn="just">
              <a:buClr>
                <a:srgbClr val="F14124">
                  <a:lumMod val="75000"/>
                </a:srgbClr>
              </a:buClr>
            </a:pPr>
            <a:r>
              <a:rPr lang="ar-IQ" sz="2400" dirty="0" smtClean="0">
                <a:solidFill>
                  <a:prstClr val="black">
                    <a:lumMod val="75000"/>
                    <a:lumOff val="25000"/>
                  </a:prstClr>
                </a:solidFill>
              </a:rPr>
              <a:t>1.جمع </a:t>
            </a:r>
            <a:r>
              <a:rPr lang="ar-IQ" sz="2400" dirty="0">
                <a:solidFill>
                  <a:prstClr val="black">
                    <a:lumMod val="75000"/>
                    <a:lumOff val="25000"/>
                  </a:prstClr>
                </a:solidFill>
              </a:rPr>
              <a:t>البيانات</a:t>
            </a:r>
          </a:p>
          <a:p>
            <a:pPr lvl="0" algn="just">
              <a:buClr>
                <a:srgbClr val="F14124">
                  <a:lumMod val="75000"/>
                </a:srgbClr>
              </a:buClr>
            </a:pPr>
            <a:r>
              <a:rPr lang="ar-IQ" sz="2400" dirty="0" smtClean="0">
                <a:solidFill>
                  <a:prstClr val="black">
                    <a:lumMod val="75000"/>
                    <a:lumOff val="25000"/>
                  </a:prstClr>
                </a:solidFill>
              </a:rPr>
              <a:t>2.معالجة </a:t>
            </a:r>
            <a:r>
              <a:rPr lang="ar-IQ" sz="2400" dirty="0">
                <a:solidFill>
                  <a:prstClr val="black">
                    <a:lumMod val="75000"/>
                    <a:lumOff val="25000"/>
                  </a:prstClr>
                </a:solidFill>
              </a:rPr>
              <a:t>البيانات: مثلا فرزها، حسابها، مقارنتها مع بعضها، تلخيصها.</a:t>
            </a:r>
          </a:p>
          <a:p>
            <a:pPr lvl="0" algn="just">
              <a:buClr>
                <a:srgbClr val="F14124">
                  <a:lumMod val="75000"/>
                </a:srgbClr>
              </a:buClr>
            </a:pPr>
            <a:r>
              <a:rPr lang="ar-IQ" sz="2400" dirty="0" smtClean="0">
                <a:solidFill>
                  <a:prstClr val="black">
                    <a:lumMod val="75000"/>
                    <a:lumOff val="25000"/>
                  </a:prstClr>
                </a:solidFill>
              </a:rPr>
              <a:t>3.انتاج </a:t>
            </a:r>
            <a:r>
              <a:rPr lang="ar-IQ" sz="2400" dirty="0">
                <a:solidFill>
                  <a:prstClr val="black">
                    <a:lumMod val="75000"/>
                    <a:lumOff val="25000"/>
                  </a:prstClr>
                </a:solidFill>
              </a:rPr>
              <a:t>المعلومات: وتتمثل بإعداد تقارير عن نشاطات المؤسسة.</a:t>
            </a:r>
          </a:p>
          <a:p>
            <a:pPr lvl="0" algn="just">
              <a:buClr>
                <a:srgbClr val="F14124">
                  <a:lumMod val="75000"/>
                </a:srgbClr>
              </a:buClr>
            </a:pPr>
            <a:r>
              <a:rPr lang="ar-IQ" sz="2400" dirty="0" smtClean="0">
                <a:solidFill>
                  <a:prstClr val="black">
                    <a:lumMod val="75000"/>
                    <a:lumOff val="25000"/>
                  </a:prstClr>
                </a:solidFill>
              </a:rPr>
              <a:t>4.ادارة </a:t>
            </a:r>
            <a:r>
              <a:rPr lang="ar-IQ" sz="2400" dirty="0">
                <a:solidFill>
                  <a:prstClr val="black">
                    <a:lumMod val="75000"/>
                    <a:lumOff val="25000"/>
                  </a:prstClr>
                </a:solidFill>
              </a:rPr>
              <a:t>البيانات(نقصد بذلك تخزينها وصيانتها واسترجاعها)</a:t>
            </a:r>
          </a:p>
          <a:p>
            <a:pPr lvl="0" algn="just">
              <a:buClr>
                <a:srgbClr val="F14124">
                  <a:lumMod val="75000"/>
                </a:srgbClr>
              </a:buClr>
            </a:pPr>
            <a:r>
              <a:rPr lang="ar-IQ" sz="2400" dirty="0">
                <a:solidFill>
                  <a:prstClr val="black">
                    <a:lumMod val="75000"/>
                    <a:lumOff val="25000"/>
                  </a:prstClr>
                </a:solidFill>
              </a:rPr>
              <a:t>المحافظة على رقابة البيانات وأمنها.</a:t>
            </a:r>
          </a:p>
          <a:p>
            <a:endParaRPr lang="ar-IQ" dirty="0"/>
          </a:p>
        </p:txBody>
      </p:sp>
    </p:spTree>
    <p:extLst>
      <p:ext uri="{BB962C8B-B14F-4D97-AF65-F5344CB8AC3E}">
        <p14:creationId xmlns:p14="http://schemas.microsoft.com/office/powerpoint/2010/main" val="69307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1000"/>
                                        <p:tgtEl>
                                          <p:spTgt spid="2">
                                            <p:txEl>
                                              <p:pRg st="5" end="5"/>
                                            </p:txEl>
                                          </p:spTgt>
                                        </p:tgtEl>
                                      </p:cBhvr>
                                    </p:animEffect>
                                    <p:anim calcmode="lin" valueType="num">
                                      <p:cBhvr>
                                        <p:cTn id="4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0"/>
            <a:ext cx="7772400" cy="1124744"/>
          </a:xfrm>
        </p:spPr>
        <p:txBody>
          <a:bodyPr>
            <a:normAutofit fontScale="90000"/>
          </a:bodyPr>
          <a:lstStyle/>
          <a:p>
            <a:pPr algn="ctr"/>
            <a:r>
              <a:rPr lang="ar-IQ" dirty="0" smtClean="0"/>
              <a:t/>
            </a:r>
            <a:br>
              <a:rPr lang="ar-IQ" dirty="0" smtClean="0"/>
            </a:br>
            <a:r>
              <a:rPr lang="ar-IQ" dirty="0" smtClean="0"/>
              <a:t>نظم المعلومات</a:t>
            </a:r>
            <a:endParaRPr lang="ar-IQ" dirty="0"/>
          </a:p>
        </p:txBody>
      </p:sp>
      <p:sp>
        <p:nvSpPr>
          <p:cNvPr id="3" name="عنوان فرعي 2"/>
          <p:cNvSpPr>
            <a:spLocks noGrp="1"/>
          </p:cNvSpPr>
          <p:nvPr>
            <p:ph type="subTitle" idx="1"/>
          </p:nvPr>
        </p:nvSpPr>
        <p:spPr>
          <a:xfrm>
            <a:off x="1043608" y="1052736"/>
            <a:ext cx="7920880" cy="5328592"/>
          </a:xfrm>
        </p:spPr>
        <p:txBody>
          <a:bodyPr>
            <a:normAutofit/>
          </a:bodyPr>
          <a:lstStyle/>
          <a:p>
            <a:pPr algn="just"/>
            <a:r>
              <a:rPr lang="ar-IQ" sz="1800" dirty="0" smtClean="0">
                <a:solidFill>
                  <a:schemeClr val="tx1"/>
                </a:solidFill>
              </a:rPr>
              <a:t>نوعين من نظم المعلومات: </a:t>
            </a:r>
          </a:p>
          <a:p>
            <a:pPr algn="just"/>
            <a:r>
              <a:rPr lang="ar-IQ" sz="1800" dirty="0" smtClean="0">
                <a:solidFill>
                  <a:schemeClr val="tx1"/>
                </a:solidFill>
              </a:rPr>
              <a:t>1. نظم المعلومات الادارية.   2. نظم المعلومات الوثائقية</a:t>
            </a:r>
          </a:p>
          <a:p>
            <a:pPr marL="457200" indent="-457200" algn="just">
              <a:buFont typeface="Arial" pitchFamily="34" charset="0"/>
              <a:buChar char="•"/>
            </a:pPr>
            <a:r>
              <a:rPr lang="ar-IQ" sz="1800" b="1" dirty="0" smtClean="0">
                <a:solidFill>
                  <a:schemeClr val="tx1"/>
                </a:solidFill>
              </a:rPr>
              <a:t>الاول نظام المعلومات الإدارية:</a:t>
            </a:r>
          </a:p>
          <a:p>
            <a:pPr algn="just"/>
            <a:r>
              <a:rPr lang="ar-IQ" sz="1800" dirty="0">
                <a:solidFill>
                  <a:schemeClr val="tx1"/>
                </a:solidFill>
              </a:rPr>
              <a:t> </a:t>
            </a:r>
            <a:r>
              <a:rPr lang="ar-IQ" sz="1800" dirty="0" smtClean="0">
                <a:solidFill>
                  <a:schemeClr val="tx1"/>
                </a:solidFill>
              </a:rPr>
              <a:t>  يشتمل على عمليات الادارة(التخطيط، التنظيم، التوجيه الرقابة والمتابعة) وان هذه العمليات تتطلب وجود موارد بشرية فاعلة لإنجاز هذه العمليات من اجل المساعدة في اتخاذ القرارات المناسبة لمعالجة حالات معينة تمرَّ بها المؤسسات. </a:t>
            </a:r>
          </a:p>
          <a:p>
            <a:pPr algn="just"/>
            <a:r>
              <a:rPr lang="ar-IQ" sz="1800" dirty="0">
                <a:solidFill>
                  <a:schemeClr val="tx1"/>
                </a:solidFill>
              </a:rPr>
              <a:t> ان الهدف الاساس لنظم المعلومات الادارية هو ترشيد عمليات التخطيط والتنفيذ لنشاطات المؤسسات. ومن المعلوم ان </a:t>
            </a:r>
            <a:r>
              <a:rPr lang="ar-IQ" sz="1800" dirty="0" smtClean="0">
                <a:solidFill>
                  <a:schemeClr val="tx1"/>
                </a:solidFill>
              </a:rPr>
              <a:t>نظام </a:t>
            </a:r>
            <a:r>
              <a:rPr lang="ar-IQ" sz="1800" dirty="0">
                <a:solidFill>
                  <a:schemeClr val="tx1"/>
                </a:solidFill>
              </a:rPr>
              <a:t>المعلومات يعدَ جهازا مرنا ليتنبأ بالمستقبل ويتضمن على معلومات عن البيئة الداخلية والبيئة الخارجية.</a:t>
            </a:r>
          </a:p>
          <a:p>
            <a:pPr algn="just"/>
            <a:r>
              <a:rPr lang="ar-IQ" sz="1800" dirty="0">
                <a:solidFill>
                  <a:schemeClr val="tx1"/>
                </a:solidFill>
              </a:rPr>
              <a:t>   وللتوضيح البيئة الداخلية تشمل الموظفين ومنتسبي المؤسسة. اما البيئة الخارجية فتتمثل بالمؤسسات المنافسة لهذه المؤسسة وكيفية التعامل معها من اجل الظهور بمظهر مناسب ومقبول امام الجمهور. </a:t>
            </a:r>
            <a:endParaRPr lang="ar-IQ" sz="1800" dirty="0" smtClean="0">
              <a:solidFill>
                <a:schemeClr val="tx1"/>
              </a:solidFill>
            </a:endParaRPr>
          </a:p>
          <a:p>
            <a:pPr marL="285750" indent="-285750" algn="just">
              <a:buFont typeface="Arial" pitchFamily="34" charset="0"/>
              <a:buChar char="•"/>
            </a:pPr>
            <a:r>
              <a:rPr lang="ar-IQ" sz="1800" b="1" dirty="0" smtClean="0">
                <a:solidFill>
                  <a:schemeClr val="tx1"/>
                </a:solidFill>
              </a:rPr>
              <a:t>الثاني: </a:t>
            </a:r>
            <a:r>
              <a:rPr lang="ar-IQ" sz="1800" b="1" dirty="0">
                <a:solidFill>
                  <a:schemeClr val="tx1"/>
                </a:solidFill>
              </a:rPr>
              <a:t>نظم المعلومات </a:t>
            </a:r>
            <a:r>
              <a:rPr lang="ar-IQ" sz="1800" b="1" dirty="0" smtClean="0">
                <a:solidFill>
                  <a:schemeClr val="tx1"/>
                </a:solidFill>
              </a:rPr>
              <a:t>الوثائقية: </a:t>
            </a:r>
          </a:p>
          <a:p>
            <a:pPr algn="just"/>
            <a:r>
              <a:rPr lang="ar-IQ" sz="1800" dirty="0" smtClean="0">
                <a:solidFill>
                  <a:schemeClr val="tx1"/>
                </a:solidFill>
              </a:rPr>
              <a:t>تمثل </a:t>
            </a:r>
            <a:r>
              <a:rPr lang="ar-IQ" sz="1800" dirty="0">
                <a:solidFill>
                  <a:schemeClr val="tx1"/>
                </a:solidFill>
              </a:rPr>
              <a:t>هذه النظم بمجموعة من الفعاليات التي تسمح بوصف وتلخيص المعلومات الوثائقية من اجل سهولة الرجوع اليها.</a:t>
            </a:r>
          </a:p>
          <a:p>
            <a:pPr algn="just"/>
            <a:r>
              <a:rPr lang="ar-IQ" sz="1800" dirty="0">
                <a:solidFill>
                  <a:schemeClr val="tx1"/>
                </a:solidFill>
              </a:rPr>
              <a:t>وهناك نظم فرعية تمثل وحدة متكاملة تشمل البث الانتقائي للمعلومات</a:t>
            </a:r>
            <a:r>
              <a:rPr lang="en-US" sz="1800" dirty="0">
                <a:solidFill>
                  <a:schemeClr val="tx1"/>
                </a:solidFill>
              </a:rPr>
              <a:t>SDI </a:t>
            </a:r>
            <a:r>
              <a:rPr lang="ar-IQ" sz="1800" dirty="0" smtClean="0">
                <a:solidFill>
                  <a:schemeClr val="tx1"/>
                </a:solidFill>
              </a:rPr>
              <a:t>(</a:t>
            </a:r>
            <a:r>
              <a:rPr lang="en-US" sz="1800" dirty="0">
                <a:solidFill>
                  <a:schemeClr val="tx1"/>
                </a:solidFill>
              </a:rPr>
              <a:t>selective dissemination of </a:t>
            </a:r>
            <a:r>
              <a:rPr lang="en-US" sz="1800" dirty="0" smtClean="0">
                <a:solidFill>
                  <a:schemeClr val="tx1"/>
                </a:solidFill>
              </a:rPr>
              <a:t>information)</a:t>
            </a:r>
            <a:r>
              <a:rPr lang="ar-IQ" sz="1800" dirty="0" smtClean="0">
                <a:solidFill>
                  <a:schemeClr val="tx1"/>
                </a:solidFill>
              </a:rPr>
              <a:t>)</a:t>
            </a:r>
            <a:r>
              <a:rPr lang="ar-IQ" sz="1800" dirty="0" smtClean="0">
                <a:solidFill>
                  <a:schemeClr val="tx1"/>
                </a:solidFill>
              </a:rPr>
              <a:t>وإعداد </a:t>
            </a:r>
            <a:r>
              <a:rPr lang="ar-IQ" sz="1800" dirty="0">
                <a:solidFill>
                  <a:schemeClr val="tx1"/>
                </a:solidFill>
              </a:rPr>
              <a:t>نشرات المعلومات الصحفية والمستخلصات والكشافات.</a:t>
            </a:r>
          </a:p>
          <a:p>
            <a:pPr algn="just"/>
            <a:endParaRPr lang="ar-IQ" sz="1800" dirty="0">
              <a:solidFill>
                <a:schemeClr val="tx1"/>
              </a:solidFill>
            </a:endParaRPr>
          </a:p>
        </p:txBody>
      </p:sp>
    </p:spTree>
    <p:extLst>
      <p:ext uri="{BB962C8B-B14F-4D97-AF65-F5344CB8AC3E}">
        <p14:creationId xmlns:p14="http://schemas.microsoft.com/office/powerpoint/2010/main" val="33153667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333</TotalTime>
  <Words>325</Words>
  <Application>Microsoft Office PowerPoint</Application>
  <PresentationFormat>عرض على الشاشة (3:4)‏</PresentationFormat>
  <Paragraphs>26</Paragraphs>
  <Slides>4</Slides>
  <Notes>0</Notes>
  <HiddenSlides>0</HiddenSlides>
  <MMClips>1</MMClip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شكل موجة</vt:lpstr>
      <vt:lpstr>عرض تقديمي في PowerPoint</vt:lpstr>
      <vt:lpstr>         نظام المعلومات Information System(ص36-37)  </vt:lpstr>
      <vt:lpstr> وظائف نظم المعلومات </vt:lpstr>
      <vt:lpstr> نظم المعلومات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نظم المعلومات</dc:title>
  <dc:creator>orange</dc:creator>
  <cp:lastModifiedBy>Maher</cp:lastModifiedBy>
  <cp:revision>26</cp:revision>
  <dcterms:created xsi:type="dcterms:W3CDTF">2020-03-10T10:49:00Z</dcterms:created>
  <dcterms:modified xsi:type="dcterms:W3CDTF">2020-04-13T06:51:38Z</dcterms:modified>
</cp:coreProperties>
</file>