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9"/>
  </p:notesMasterIdLst>
  <p:handoutMasterIdLst>
    <p:handoutMasterId r:id="rId10"/>
  </p:handoutMasterIdLst>
  <p:sldIdLst>
    <p:sldId id="266" r:id="rId2"/>
    <p:sldId id="267" r:id="rId3"/>
    <p:sldId id="268" r:id="rId4"/>
    <p:sldId id="263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بدون عنوان" id="{6A629805-4D5E-4E62-BD7F-60CB6D18FBF4}">
          <p14:sldIdLst>
            <p14:sldId id="266"/>
            <p14:sldId id="267"/>
            <p14:sldId id="268"/>
            <p14:sldId id="263"/>
            <p14:sldId id="269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8" autoAdjust="0"/>
    <p:restoredTop sz="94590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61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BE96D-61FC-4029-8985-FE65BA7D6EE8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B5B4C-57DB-4724-ADFF-E9D7ADC4F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622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9367A-921C-490A-8C08-A9411F5C7D68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416D2-89F4-4C5A-829B-445604F17D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7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416D2-89F4-4C5A-829B-445604F17D2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717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14E-A569-4F24-AE3C-51F5E4A643F4}" type="datetime1">
              <a:rPr lang="fr-FR" smtClean="0"/>
              <a:t>12/04/2020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C92A-AC45-4429-A567-48AE2A87C654}" type="datetime1">
              <a:rPr lang="fr-FR" smtClean="0"/>
              <a:t>12/04/2020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845D-637A-4029-A965-CCCA3B41BF28}" type="datetime1">
              <a:rPr lang="fr-FR" smtClean="0"/>
              <a:t>12/04/2020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567-1EAB-4E1F-A560-E4D647D4C97D}" type="datetime1">
              <a:rPr lang="fr-FR" smtClean="0"/>
              <a:t>12/04/2020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785C-71A3-4A87-97AB-37525B000D35}" type="datetime1">
              <a:rPr lang="fr-FR" smtClean="0"/>
              <a:t>12/04/2020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797B-F0D3-409B-A481-9F1C470CC769}" type="datetime1">
              <a:rPr lang="fr-FR" smtClean="0"/>
              <a:t>12/04/2020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AC8B-1D8F-4970-99EE-2032955803B2}" type="datetime1">
              <a:rPr lang="fr-FR" smtClean="0"/>
              <a:t>12/04/2020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5816-D9D8-48B3-980E-949B7F2C432F}" type="datetime1">
              <a:rPr lang="fr-FR" smtClean="0"/>
              <a:t>12/04/2020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9909-9AC1-42AD-B890-A194756295A6}" type="datetime1">
              <a:rPr lang="fr-FR" smtClean="0"/>
              <a:t>12/04/2020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EAF-03EB-46C8-B1E8-A945F674A96A}" type="datetime1">
              <a:rPr lang="fr-FR" smtClean="0"/>
              <a:t>12/04/2020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A76C-E918-4020-B1CB-A31C70606CD2}" type="datetime1">
              <a:rPr lang="fr-FR" smtClean="0"/>
              <a:t>12/04/2020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FFEBB2-3475-4874-8E34-A554D56DD52D}" type="datetime1">
              <a:rPr lang="fr-FR" smtClean="0"/>
              <a:t>12/04/2020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39624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CALIGULA- 3</a:t>
            </a:r>
            <a:r>
              <a:rPr lang="fr-FR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Albert Camus</a:t>
            </a:r>
            <a:br>
              <a:rPr lang="fr-F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 du Texte</a:t>
            </a:r>
            <a:r>
              <a:rPr lang="fr-FR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5257800"/>
            <a:ext cx="6858000" cy="381000"/>
          </a:xfrm>
        </p:spPr>
        <p:txBody>
          <a:bodyPr>
            <a:normAutofit/>
          </a:bodyPr>
          <a:lstStyle/>
          <a:p>
            <a:pPr algn="l"/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Raid Jabbar HABIB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5410200" cy="365125"/>
          </a:xfrm>
        </p:spPr>
        <p:txBody>
          <a:bodyPr/>
          <a:lstStyle/>
          <a:p>
            <a:r>
              <a:rPr lang="fr-FR" sz="2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RJH</a:t>
            </a:r>
            <a:endParaRPr lang="fr-F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216"/>
    </mc:Choice>
    <mc:Fallback xmlns="">
      <p:transition spd="slow" advTm="2421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PRISE DE CONSCIENCE…</a:t>
            </a:r>
            <a:b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ACTE 1, SCÈNE IV-V-VI</a:t>
            </a:r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/>
              <a:t>Les premières scènes </a:t>
            </a:r>
            <a:r>
              <a:rPr lang="fr-FR" dirty="0" smtClean="0"/>
              <a:t>sont des scènes </a:t>
            </a:r>
            <a:r>
              <a:rPr lang="fr-FR" dirty="0"/>
              <a:t>d’exposition, </a:t>
            </a:r>
            <a:r>
              <a:rPr lang="fr-FR" dirty="0" smtClean="0"/>
              <a:t>démontrent les </a:t>
            </a:r>
            <a:r>
              <a:rPr lang="fr-FR" dirty="0"/>
              <a:t>fondements de l’égarement de </a:t>
            </a:r>
            <a:r>
              <a:rPr lang="fr-FR" dirty="0" smtClean="0"/>
              <a:t>Caligula.</a:t>
            </a:r>
            <a:endParaRPr lang="fr-FR" dirty="0"/>
          </a:p>
          <a:p>
            <a:pPr algn="just"/>
            <a:r>
              <a:rPr lang="fr-FR" dirty="0" smtClean="0"/>
              <a:t>Recherche de La Lune.. Un désir impossible!</a:t>
            </a:r>
          </a:p>
          <a:p>
            <a:pPr algn="just"/>
            <a:r>
              <a:rPr lang="fr-FR" dirty="0" smtClean="0"/>
              <a:t>L’absurdité de La Vie</a:t>
            </a:r>
          </a:p>
          <a:p>
            <a:pPr algn="just"/>
            <a:r>
              <a:rPr lang="fr-FR" dirty="0" smtClean="0"/>
              <a:t>Transmettre cette vérité à ses contemporains</a:t>
            </a:r>
          </a:p>
          <a:p>
            <a:pPr algn="just"/>
            <a:r>
              <a:rPr lang="fr-FR" dirty="0" smtClean="0"/>
              <a:t>Les hommes sont mortels et tristes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7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5076"/>
    </mc:Choice>
    <mc:Fallback xmlns="">
      <p:transition spd="slow" advTm="27507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Décès, Impossible, Mensonge..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rmAutofit/>
          </a:bodyPr>
          <a:lstStyle/>
          <a:p>
            <a:pPr algn="just"/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décès de Drusilla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constitue 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l’élément déclencheur d’une transformation radicale de la personnalité de 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Caligula.</a:t>
            </a:r>
          </a:p>
          <a:p>
            <a:pPr algn="just"/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</a:t>
            </a:r>
            <a:r>
              <a:rPr lang="fr-F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fois frappé par la perte de l’être cher, il perd </a:t>
            </a:r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l’équilibre…</a:t>
            </a:r>
          </a:p>
          <a:p>
            <a:pPr algn="just"/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cherche à atteindre l’impossible avec 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démesure.</a:t>
            </a:r>
          </a:p>
          <a:p>
            <a:pPr algn="just"/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fr-F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transforme en un tyran insensible, espérant ainsi libérer l’humanité des mensonges qui mènent l’existence en </a:t>
            </a:r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déroute.</a:t>
            </a:r>
            <a:endParaRPr lang="fr-FR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23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451"/>
    </mc:Choice>
    <mc:Fallback xmlns="">
      <p:transition spd="slow" advTm="19045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1ER DIALOGUE DE CALIGULA-HELICON…</a:t>
            </a:r>
            <a:b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Recherche- La LUNE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Acte1, Scene IV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p.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46-47</a:t>
            </a:r>
            <a:endParaRPr lang="fr-F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250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HÉLICON: Tu </a:t>
            </a:r>
            <a:r>
              <a:rPr lang="fr-FR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sembles fatigué 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CALIGULA:  </a:t>
            </a:r>
            <a:r>
              <a:rPr lang="fr-FR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J'ai beaucoup marché.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HÉLICON </a:t>
            </a:r>
            <a:r>
              <a:rPr lang="fr-FR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Oui</a:t>
            </a:r>
            <a:r>
              <a:rPr lang="fr-FR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ton absence a duré longtemps.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CALIGULA: </a:t>
            </a:r>
            <a:r>
              <a:rPr lang="fr-FR" sz="9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C'était </a:t>
            </a:r>
            <a:r>
              <a:rPr lang="fr-FR" sz="9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difficile à trouver.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HÉLICON: Quoi </a:t>
            </a:r>
            <a:r>
              <a:rPr lang="fr-FR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donc?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CALIGULA: Ce </a:t>
            </a:r>
            <a:r>
              <a:rPr lang="fr-FR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je voulais.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HÉLICON: Et que voulais-tu?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</a:t>
            </a:r>
            <a:r>
              <a:rPr lang="fr-FR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toujours naturel</a:t>
            </a:r>
            <a:r>
              <a:rPr lang="fr-F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fr-FR" sz="9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lune.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HÉLICON: Quoi?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CALIGULA: </a:t>
            </a:r>
            <a:r>
              <a:rPr lang="fr-FR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Oui, je voulais la </a:t>
            </a:r>
            <a:r>
              <a:rPr lang="fr-F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lune.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HÉLICON</a:t>
            </a:r>
            <a:r>
              <a:rPr lang="fr-FR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Ah! Pour quoi </a:t>
            </a:r>
            <a:r>
              <a:rPr lang="fr-FR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faire? </a:t>
            </a:r>
            <a:r>
              <a:rPr lang="fr-FR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Silence. Hélicon se </a:t>
            </a:r>
            <a:r>
              <a:rPr lang="fr-FR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rapproche.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</a:t>
            </a:r>
            <a:r>
              <a:rPr lang="fr-FR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Eh bien!... </a:t>
            </a:r>
            <a:r>
              <a:rPr lang="fr-FR" sz="9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C'est une des choses que je n'ai pas.</a:t>
            </a:r>
          </a:p>
          <a:p>
            <a:pPr marL="0" indent="0" algn="just">
              <a:buNone/>
            </a:pPr>
            <a:r>
              <a:rPr lang="en-US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endParaRPr lang="fr-FR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36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0"/>
    </mc:Choice>
    <mc:Fallback xmlns="">
      <p:transition spd="slow" advTm="438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CALIGULA- IDEES (EXTRAITS)</a:t>
            </a:r>
            <a:b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SON </a:t>
            </a:r>
            <a:r>
              <a:rPr lang="fr-F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DIALOGUE AVEC HELICON, SCÈNE IV</a:t>
            </a:r>
            <a:endParaRPr lang="fr-FR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Oui. Enfin ! Mais je ne suis pas fou et même je n'ai jamais été aussi raisonnable. Simplement, je me suis senti tout d'un coup un besoin 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d'impossible… p.48</a:t>
            </a:r>
          </a:p>
          <a:p>
            <a:pPr algn="just"/>
            <a:r>
              <a:rPr lang="fr-FR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 </a:t>
            </a:r>
            <a:r>
              <a:rPr lang="fr-F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monde, tel qu'il est fait, n'est pas supportable. J'ai donc besoin de la lune, ou du bonheur, ou de </a:t>
            </a:r>
            <a:r>
              <a:rPr lang="fr-FR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l'immortalité… p.48</a:t>
            </a:r>
          </a:p>
          <a:p>
            <a:pPr algn="just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hommes meurent et ils ne sont pas heureux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P.49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Alors</a:t>
            </a:r>
            <a:r>
              <a:rPr lang="fr-F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c'est que tout, autour de moi, est mensonge, et moi, je veux qu'on vive dans la </a:t>
            </a:r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vérité. P.49</a:t>
            </a:r>
            <a:endParaRPr lang="fr-FR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581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444"/>
    </mc:Choice>
    <mc:Fallback xmlns="">
      <p:transition spd="slow" advTm="27344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	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	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DAIALOGUE </a:t>
            </a:r>
            <a:r>
              <a:rPr lang="fr-F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SCIPION-CAESONIA-HELICON </a:t>
            </a:r>
            <a:r>
              <a:rPr lang="fr-FR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 V, p.51</a:t>
            </a:r>
            <a:endParaRPr lang="fr-FR" sz="31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Hélicon décide </a:t>
            </a:r>
            <a:r>
              <a:rPr lang="fr-FR" b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cacher</a:t>
            </a:r>
            <a:r>
              <a:rPr lang="fr-FR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 contenu de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dialogue avec Caligula, signe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fidélité…</a:t>
            </a:r>
          </a:p>
          <a:p>
            <a:pPr marL="0" indent="0" algn="ctr">
              <a:buNone/>
            </a:pPr>
            <a:endParaRPr lang="fr-FR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SCIPION: II n'y a personne. Ne l'as-tu pas vu, Hélicon?</a:t>
            </a:r>
          </a:p>
          <a:p>
            <a:pPr algn="just"/>
            <a:r>
              <a:rPr lang="fr-FR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HÉLICON: Non.</a:t>
            </a:r>
          </a:p>
          <a:p>
            <a:pPr algn="just"/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CAESONIA: Hélicon, ne t'</a:t>
            </a:r>
            <a:r>
              <a:rPr lang="fr-FR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a-t-il</a:t>
            </a:r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vraiment rien dit avant de s'échapper ?</a:t>
            </a:r>
          </a:p>
          <a:p>
            <a:pPr algn="just"/>
            <a:r>
              <a:rPr lang="fr-FR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HÉLICON: Je ne suis pas son confident, je suis son spectateur. C'est plus sage.</a:t>
            </a:r>
          </a:p>
          <a:p>
            <a:pPr algn="just"/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7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612"/>
    </mc:Choice>
    <mc:Fallback xmlns="">
      <p:transition spd="slow" advTm="14261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INQUIETUDE, ENTREE DE CALIGULA…</a:t>
            </a:r>
            <a:b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SCENE VI, P. 52</a:t>
            </a:r>
            <a:endParaRPr lang="fr-FR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 </a:t>
            </a:r>
            <a:r>
              <a:rPr lang="fr-F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Caligula. Apercevant </a:t>
            </a:r>
            <a:r>
              <a:rPr lang="fr-FR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Cœsonia</a:t>
            </a:r>
            <a:r>
              <a:rPr lang="fr-F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Scipion, il hésite et recule. Au même instant entrent à l'opposé les patriciens et l'intendant du palais. Ils s'arrêtent, interdits, </a:t>
            </a:r>
            <a:r>
              <a:rPr lang="fr-FR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Cœsonia</a:t>
            </a:r>
            <a:r>
              <a:rPr lang="fr-F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retourne. Elle et Scipion courent vers Caligula. </a:t>
            </a:r>
            <a:r>
              <a:rPr lang="fr-FR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les arrête d'un geste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Scène VI, </a:t>
            </a:r>
            <a:r>
              <a:rPr lang="fr-F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53</a:t>
            </a:r>
          </a:p>
          <a:p>
            <a:pPr algn="just"/>
            <a:endParaRPr lang="fr-FR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</a:t>
            </a:r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scènes </a:t>
            </a:r>
            <a:r>
              <a:rPr lang="fr-F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5-6-7-8-9-10 citent l’apparition de Caligula, il commence a jouer, se moquer des patriciens… le manipulant, tuant…</a:t>
            </a:r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98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5647"/>
    </mc:Choice>
    <mc:Fallback xmlns="">
      <p:transition spd="slow" advTm="255647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336</TotalTime>
  <Words>471</Words>
  <Application>Microsoft Office PowerPoint</Application>
  <PresentationFormat>عرض على الشاشة (3:4)‏</PresentationFormat>
  <Paragraphs>52</Paragraphs>
  <Slides>7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تدفق</vt:lpstr>
      <vt:lpstr>CALIGULA- 3 Albert Camus   Analyse du Texte   </vt:lpstr>
      <vt:lpstr> PRISE DE CONSCIENCE… ACTE 1, SCÈNE IV-V-VI </vt:lpstr>
      <vt:lpstr>Décès, Impossible, Mensonge..</vt:lpstr>
      <vt:lpstr>1ER DIALOGUE DE CALIGULA-HELICON… Recherche- La LUNE, Acte1, Scene IV          p. 46-47</vt:lpstr>
      <vt:lpstr>CALIGULA- IDEES (EXTRAITS) DE SON DIALOGUE AVEC HELICON, SCÈNE IV</vt:lpstr>
      <vt:lpstr>                       DAIALOGUE : SCIPION-CAESONIA-HELICON SCÈNE V, p.51</vt:lpstr>
      <vt:lpstr>INQUIETUDE, ENTREE DE CALIGULA… SCENE VI, P. 52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2O11</dc:creator>
  <cp:lastModifiedBy>DR.Ahmed Saker 2O11</cp:lastModifiedBy>
  <cp:revision>38</cp:revision>
  <dcterms:created xsi:type="dcterms:W3CDTF">2020-04-03T15:18:22Z</dcterms:created>
  <dcterms:modified xsi:type="dcterms:W3CDTF">2020-04-12T01:08:04Z</dcterms:modified>
</cp:coreProperties>
</file>