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image/jpeg" PartName="/ppt/media/image2.jpeg"/>
  <Override ContentType="image/jpeg" PartName="/ppt/media/image21.jpeg"/>
  <Override ContentType="image/jpeg" PartName="/ppt/media/image24.jpeg"/>
  <Override ContentType="image/jpeg" PartName="/ppt/media/image5.jpeg"/>
  <Override ContentType="image/jpeg" PartName="/ppt/media/image19.jpeg"/>
  <Override ContentType="image/jpeg" PartName="/ppt/media/image16.jpeg"/>
  <Override ContentType="image/jpeg" PartName="/ppt/media/image10.jpeg"/>
  <Override ContentType="image/jpeg" PartName="/ppt/media/image6.jpeg"/>
  <Override ContentType="image/jpeg" PartName="/ppt/media/image13.jpeg"/>
  <Override ContentType="image/jpeg" PartName="/ppt/media/image3.jpeg"/>
  <Override ContentType="image/jpeg" PartName="/ppt/media/image11.jpeg"/>
  <Override ContentType="image/jpeg" PartName="/ppt/media/image17.jpeg"/>
  <Override ContentType="image/jpeg" PartName="/ppt/media/image9.jpeg"/>
  <Override ContentType="image/jpeg" PartName="/ppt/media/image25.jpeg"/>
  <Override ContentType="image/jpeg" PartName="/ppt/media/image7.jpeg"/>
  <Override ContentType="image/jpeg" PartName="/ppt/media/image14.jpeg"/>
  <Override ContentType="image/jpeg" PartName="/ppt/media/image22.jpeg"/>
  <Override ContentType="image/jpeg" PartName="/ppt/media/image26.jpeg"/>
  <Override ContentType="image/jpeg" PartName="/ppt/media/image4.jpeg"/>
  <Override ContentType="image/jpeg" PartName="/ppt/media/image23.jpeg"/>
  <Override ContentType="image/jpeg" PartName="/ppt/media/image1.jpeg"/>
  <Override ContentType="image/jpeg" PartName="/ppt/media/image12.jpeg"/>
  <Override ContentType="image/jpeg" PartName="/ppt/media/image20.jpeg"/>
  <Override ContentType="image/jpeg" PartName="/ppt/media/image15.jpeg"/>
  <Override ContentType="image/jpeg" PartName="/ppt/media/image8.jpeg"/>
  <Override ContentType="image/jpeg" PartName="/ppt/media/image18.jpeg"/>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4000"/>
  <p:notesSz cx="6858000" cy="9144000"/>
  <p:defaultTextStyle>
    <a:defPPr defTabSz="914400" hangingPunct="0" indent="0" latinLnBrk="1" lvl="0" marL="0" marR="0" rtl="0" algn="l" fontAlgn="auto">
      <a:lnSpc>
        <a:spcPct val="100000"/>
      </a:lnSpc>
      <a:spcBef>
        <a:spcPts val="0"/>
      </a:spcBef>
      <a:spcAft>
        <a:spcPts val="0"/>
      </a:spcAft>
      <a:buClrTx/>
      <a:buSzTx/>
      <a:buFontTx/>
      <a:buNone/>
      <a:tabLst/>
      <a:defRPr b="0" i="0" kumimoji="0" normalizeH="0" spc="0" sz="1800" u="none" cap="none" strike="noStrike">
        <a:ln>
          <a:noFill/>
        </a:ln>
        <a:solidFill>
          <a:srgbClr val="000000"/>
        </a:solidFill>
        <a:effectLst/>
      </a:defRPr>
    </a:defPPr>
    <a:lvl1pPr defTabSz="2438400" hangingPunct="0" indent="0" latinLnBrk="0" lvl="0" marL="0" marR="0" rtl="1" algn="r" fontAlgn="auto">
      <a:lnSpc>
        <a:spcPct val="100000"/>
      </a:lnSpc>
      <a:spcBef>
        <a:spcPts val="2400"/>
      </a:spcBef>
      <a:spcAft>
        <a:spcPts val="0"/>
      </a:spcAft>
      <a:buClrTx/>
      <a:buSzTx/>
      <a:buFontTx/>
      <a:buNone/>
      <a:tabLst/>
      <a:defRPr b="0" i="0" kumimoji="0" normalizeH="0" spc="0" sz="4800" u="none" cap="none" strike="noStrike">
        <a:ln>
          <a:noFill/>
        </a:ln>
        <a:solidFill>
          <a:srgbClr val="FFFFFF"/>
        </a:solidFill>
        <a:effectLst/>
        <a:latin typeface="Geeza Pro Regular"/>
        <a:ea typeface="Geeza Pro Regular"/>
        <a:cs typeface="Geeza Pro Regular"/>
        <a:sym typeface="Geeza Pro Regular"/>
      </a:defRPr>
    </a:lvl1pPr>
    <a:lvl2pPr defTabSz="2438400" hangingPunct="0" indent="0" latinLnBrk="0" lvl="1" marL="0" marR="0" rtl="1" algn="r" fontAlgn="auto">
      <a:lnSpc>
        <a:spcPct val="100000"/>
      </a:lnSpc>
      <a:spcBef>
        <a:spcPts val="2400"/>
      </a:spcBef>
      <a:spcAft>
        <a:spcPts val="0"/>
      </a:spcAft>
      <a:buClrTx/>
      <a:buSzTx/>
      <a:buFontTx/>
      <a:buNone/>
      <a:tabLst/>
      <a:defRPr b="0" i="0" kumimoji="0" normalizeH="0" spc="0" sz="4800" u="none" cap="none" strike="noStrike">
        <a:ln>
          <a:noFill/>
        </a:ln>
        <a:solidFill>
          <a:srgbClr val="FFFFFF"/>
        </a:solidFill>
        <a:effectLst/>
        <a:latin typeface="Geeza Pro Regular"/>
        <a:ea typeface="Geeza Pro Regular"/>
        <a:cs typeface="Geeza Pro Regular"/>
        <a:sym typeface="Geeza Pro Regular"/>
      </a:defRPr>
    </a:lvl2pPr>
    <a:lvl3pPr defTabSz="2438400" hangingPunct="0" indent="0" latinLnBrk="0" lvl="2" marL="0" marR="0" rtl="1" algn="r" fontAlgn="auto">
      <a:lnSpc>
        <a:spcPct val="100000"/>
      </a:lnSpc>
      <a:spcBef>
        <a:spcPts val="2400"/>
      </a:spcBef>
      <a:spcAft>
        <a:spcPts val="0"/>
      </a:spcAft>
      <a:buClrTx/>
      <a:buSzTx/>
      <a:buFontTx/>
      <a:buNone/>
      <a:tabLst/>
      <a:defRPr b="0" i="0" kumimoji="0" normalizeH="0" spc="0" sz="4800" u="none" cap="none" strike="noStrike">
        <a:ln>
          <a:noFill/>
        </a:ln>
        <a:solidFill>
          <a:srgbClr val="FFFFFF"/>
        </a:solidFill>
        <a:effectLst/>
        <a:latin typeface="Geeza Pro Regular"/>
        <a:ea typeface="Geeza Pro Regular"/>
        <a:cs typeface="Geeza Pro Regular"/>
        <a:sym typeface="Geeza Pro Regular"/>
      </a:defRPr>
    </a:lvl3pPr>
    <a:lvl4pPr defTabSz="2438400" hangingPunct="0" indent="0" latinLnBrk="0" lvl="3" marL="0" marR="0" rtl="1" algn="r" fontAlgn="auto">
      <a:lnSpc>
        <a:spcPct val="100000"/>
      </a:lnSpc>
      <a:spcBef>
        <a:spcPts val="2400"/>
      </a:spcBef>
      <a:spcAft>
        <a:spcPts val="0"/>
      </a:spcAft>
      <a:buClrTx/>
      <a:buSzTx/>
      <a:buFontTx/>
      <a:buNone/>
      <a:tabLst/>
      <a:defRPr b="0" i="0" kumimoji="0" normalizeH="0" spc="0" sz="4800" u="none" cap="none" strike="noStrike">
        <a:ln>
          <a:noFill/>
        </a:ln>
        <a:solidFill>
          <a:srgbClr val="FFFFFF"/>
        </a:solidFill>
        <a:effectLst/>
        <a:latin typeface="Geeza Pro Regular"/>
        <a:ea typeface="Geeza Pro Regular"/>
        <a:cs typeface="Geeza Pro Regular"/>
        <a:sym typeface="Geeza Pro Regular"/>
      </a:defRPr>
    </a:lvl4pPr>
    <a:lvl5pPr defTabSz="2438400" hangingPunct="0" indent="0" latinLnBrk="0" lvl="4" marL="0" marR="0" rtl="1" algn="r" fontAlgn="auto">
      <a:lnSpc>
        <a:spcPct val="100000"/>
      </a:lnSpc>
      <a:spcBef>
        <a:spcPts val="2400"/>
      </a:spcBef>
      <a:spcAft>
        <a:spcPts val="0"/>
      </a:spcAft>
      <a:buClrTx/>
      <a:buSzTx/>
      <a:buFontTx/>
      <a:buNone/>
      <a:tabLst/>
      <a:defRPr b="0" i="0" kumimoji="0" normalizeH="0" spc="0" sz="4800" u="none" cap="none" strike="noStrike">
        <a:ln>
          <a:noFill/>
        </a:ln>
        <a:solidFill>
          <a:srgbClr val="FFFFFF"/>
        </a:solidFill>
        <a:effectLst/>
        <a:latin typeface="Geeza Pro Regular"/>
        <a:ea typeface="Geeza Pro Regular"/>
        <a:cs typeface="Geeza Pro Regular"/>
        <a:sym typeface="Geeza Pro Regular"/>
      </a:defRPr>
    </a:lvl5pPr>
    <a:lvl6pPr defTabSz="2438400" hangingPunct="0" indent="0" latinLnBrk="0" lvl="5" marL="0" marR="0" rtl="1" algn="r" fontAlgn="auto">
      <a:lnSpc>
        <a:spcPct val="100000"/>
      </a:lnSpc>
      <a:spcBef>
        <a:spcPts val="2400"/>
      </a:spcBef>
      <a:spcAft>
        <a:spcPts val="0"/>
      </a:spcAft>
      <a:buClrTx/>
      <a:buSzTx/>
      <a:buFontTx/>
      <a:buNone/>
      <a:tabLst/>
      <a:defRPr b="0" i="0" kumimoji="0" normalizeH="0" spc="0" sz="4800" u="none" cap="none" strike="noStrike">
        <a:ln>
          <a:noFill/>
        </a:ln>
        <a:solidFill>
          <a:srgbClr val="FFFFFF"/>
        </a:solidFill>
        <a:effectLst/>
        <a:latin typeface="Geeza Pro Regular"/>
        <a:ea typeface="Geeza Pro Regular"/>
        <a:cs typeface="Geeza Pro Regular"/>
        <a:sym typeface="Geeza Pro Regular"/>
      </a:defRPr>
    </a:lvl6pPr>
    <a:lvl7pPr defTabSz="2438400" hangingPunct="0" indent="0" latinLnBrk="0" lvl="6" marL="0" marR="0" rtl="1" algn="r" fontAlgn="auto">
      <a:lnSpc>
        <a:spcPct val="100000"/>
      </a:lnSpc>
      <a:spcBef>
        <a:spcPts val="2400"/>
      </a:spcBef>
      <a:spcAft>
        <a:spcPts val="0"/>
      </a:spcAft>
      <a:buClrTx/>
      <a:buSzTx/>
      <a:buFontTx/>
      <a:buNone/>
      <a:tabLst/>
      <a:defRPr b="0" i="0" kumimoji="0" normalizeH="0" spc="0" sz="4800" u="none" cap="none" strike="noStrike">
        <a:ln>
          <a:noFill/>
        </a:ln>
        <a:solidFill>
          <a:srgbClr val="FFFFFF"/>
        </a:solidFill>
        <a:effectLst/>
        <a:latin typeface="Geeza Pro Regular"/>
        <a:ea typeface="Geeza Pro Regular"/>
        <a:cs typeface="Geeza Pro Regular"/>
        <a:sym typeface="Geeza Pro Regular"/>
      </a:defRPr>
    </a:lvl7pPr>
    <a:lvl8pPr defTabSz="2438400" hangingPunct="0" indent="0" latinLnBrk="0" lvl="7" marL="0" marR="0" rtl="1" algn="r" fontAlgn="auto">
      <a:lnSpc>
        <a:spcPct val="100000"/>
      </a:lnSpc>
      <a:spcBef>
        <a:spcPts val="2400"/>
      </a:spcBef>
      <a:spcAft>
        <a:spcPts val="0"/>
      </a:spcAft>
      <a:buClrTx/>
      <a:buSzTx/>
      <a:buFontTx/>
      <a:buNone/>
      <a:tabLst/>
      <a:defRPr b="0" i="0" kumimoji="0" normalizeH="0" spc="0" sz="4800" u="none" cap="none" strike="noStrike">
        <a:ln>
          <a:noFill/>
        </a:ln>
        <a:solidFill>
          <a:srgbClr val="FFFFFF"/>
        </a:solidFill>
        <a:effectLst/>
        <a:latin typeface="Geeza Pro Regular"/>
        <a:ea typeface="Geeza Pro Regular"/>
        <a:cs typeface="Geeza Pro Regular"/>
        <a:sym typeface="Geeza Pro Regular"/>
      </a:defRPr>
    </a:lvl8pPr>
    <a:lvl9pPr defTabSz="2438400" hangingPunct="0" indent="0" latinLnBrk="0" lvl="8" marL="0" marR="0" rtl="1" algn="r" fontAlgn="auto">
      <a:lnSpc>
        <a:spcPct val="100000"/>
      </a:lnSpc>
      <a:spcBef>
        <a:spcPts val="2400"/>
      </a:spcBef>
      <a:spcAft>
        <a:spcPts val="0"/>
      </a:spcAft>
      <a:buClrTx/>
      <a:buSzTx/>
      <a:buFontTx/>
      <a:buNone/>
      <a:tabLst/>
      <a:defRPr b="0" i="0" kumimoji="0" normalizeH="0" spc="0" sz="4800" u="none" cap="none" strike="noStrike">
        <a:ln>
          <a:noFill/>
        </a:ln>
        <a:solidFill>
          <a:srgbClr val="FFFFFF"/>
        </a:solidFill>
        <a:effectLst/>
        <a:latin typeface="Geeza Pro Regular"/>
        <a:ea typeface="Geeza Pro Regular"/>
        <a:cs typeface="Geeza Pro Regular"/>
        <a:sym typeface="Geeza Pro Regular"/>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7" name="Shape 147"/>
          <p:cNvSpPr/>
          <p:nvPr>
            <p:ph type="sldImg"/>
          </p:nvPr>
        </p:nvSpPr>
        <p:spPr>
          <a:xfrm>
            <a:off x="1143000" y="685800"/>
            <a:ext cx="4572000" cy="3429000"/>
          </a:xfrm>
          <a:prstGeom prst="rect">
            <a:avLst/>
          </a:prstGeom>
        </p:spPr>
        <p:txBody>
          <a:bodyPr/>
          <a:lstStyle/>
          <a:p>
            <a:pPr/>
          </a:p>
        </p:txBody>
      </p:sp>
      <p:sp>
        <p:nvSpPr>
          <p:cNvPr id="148" name="Shape 14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algn="r" defTabSz="457200" rtl="1" latinLnBrk="0">
      <a:lnSpc>
        <a:spcPct val="117999"/>
      </a:lnSpc>
      <a:defRPr sz="2200">
        <a:latin typeface="Helvetica Neue"/>
        <a:ea typeface="Helvetica Neue"/>
        <a:cs typeface="Helvetica Neue"/>
        <a:sym typeface="Helvetica Neue"/>
      </a:defRPr>
    </a:lvl1pPr>
    <a:lvl2pPr indent="228600" algn="r" defTabSz="457200" rtl="1" latinLnBrk="0">
      <a:lnSpc>
        <a:spcPct val="117999"/>
      </a:lnSpc>
      <a:defRPr sz="2200">
        <a:latin typeface="Helvetica Neue"/>
        <a:ea typeface="Helvetica Neue"/>
        <a:cs typeface="Helvetica Neue"/>
        <a:sym typeface="Helvetica Neue"/>
      </a:defRPr>
    </a:lvl2pPr>
    <a:lvl3pPr indent="457200" algn="r" defTabSz="457200" rtl="1" latinLnBrk="0">
      <a:lnSpc>
        <a:spcPct val="117999"/>
      </a:lnSpc>
      <a:defRPr sz="2200">
        <a:latin typeface="Helvetica Neue"/>
        <a:ea typeface="Helvetica Neue"/>
        <a:cs typeface="Helvetica Neue"/>
        <a:sym typeface="Helvetica Neue"/>
      </a:defRPr>
    </a:lvl3pPr>
    <a:lvl4pPr indent="685800" algn="r" defTabSz="457200" rtl="1" latinLnBrk="0">
      <a:lnSpc>
        <a:spcPct val="117999"/>
      </a:lnSpc>
      <a:defRPr sz="2200">
        <a:latin typeface="Helvetica Neue"/>
        <a:ea typeface="Helvetica Neue"/>
        <a:cs typeface="Helvetica Neue"/>
        <a:sym typeface="Helvetica Neue"/>
      </a:defRPr>
    </a:lvl4pPr>
    <a:lvl5pPr indent="914400" algn="r" defTabSz="457200" rtl="1" latinLnBrk="0">
      <a:lnSpc>
        <a:spcPct val="117999"/>
      </a:lnSpc>
      <a:defRPr sz="2200">
        <a:latin typeface="Helvetica Neue"/>
        <a:ea typeface="Helvetica Neue"/>
        <a:cs typeface="Helvetica Neue"/>
        <a:sym typeface="Helvetica Neue"/>
      </a:defRPr>
    </a:lvl5pPr>
    <a:lvl6pPr indent="1143000" algn="r" defTabSz="457200" rtl="1" latinLnBrk="0">
      <a:lnSpc>
        <a:spcPct val="117999"/>
      </a:lnSpc>
      <a:defRPr sz="2200">
        <a:latin typeface="Helvetica Neue"/>
        <a:ea typeface="Helvetica Neue"/>
        <a:cs typeface="Helvetica Neue"/>
        <a:sym typeface="Helvetica Neue"/>
      </a:defRPr>
    </a:lvl6pPr>
    <a:lvl7pPr indent="1371600" algn="r" defTabSz="457200" rtl="1" latinLnBrk="0">
      <a:lnSpc>
        <a:spcPct val="117999"/>
      </a:lnSpc>
      <a:defRPr sz="2200">
        <a:latin typeface="Helvetica Neue"/>
        <a:ea typeface="Helvetica Neue"/>
        <a:cs typeface="Helvetica Neue"/>
        <a:sym typeface="Helvetica Neue"/>
      </a:defRPr>
    </a:lvl7pPr>
    <a:lvl8pPr indent="1600200" algn="r" defTabSz="457200" rtl="1" latinLnBrk="0">
      <a:lnSpc>
        <a:spcPct val="117999"/>
      </a:lnSpc>
      <a:defRPr sz="2200">
        <a:latin typeface="Helvetica Neue"/>
        <a:ea typeface="Helvetica Neue"/>
        <a:cs typeface="Helvetica Neue"/>
        <a:sym typeface="Helvetica Neue"/>
      </a:defRPr>
    </a:lvl8pPr>
    <a:lvl9pPr indent="1828800" algn="r" defTabSz="457200" rtl="1"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العنوان">
    <p:spTree>
      <p:nvGrpSpPr>
        <p:cNvPr id="1" name=""/>
        <p:cNvGrpSpPr/>
        <p:nvPr/>
      </p:nvGrpSpPr>
      <p:grpSpPr>
        <a:xfrm>
          <a:off x="0" y="0"/>
          <a:ext cx="0" cy="0"/>
          <a:chOff x="0" y="0"/>
          <a:chExt cx="0" cy="0"/>
        </a:xfrm>
      </p:grpSpPr>
      <p:sp>
        <p:nvSpPr>
          <p:cNvPr id="11" name="عنوان العرض التقديمي"/>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عنوان العرض التقديمي</a:t>
            </a:r>
          </a:p>
        </p:txBody>
      </p:sp>
      <p:sp>
        <p:nvSpPr>
          <p:cNvPr id="12" name="المؤلف والتاريخ"/>
          <p:cNvSpPr txBox="1"/>
          <p:nvPr>
            <p:ph type="body" sz="quarter" idx="13"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defRPr>
            </a:lvl1pPr>
          </a:lstStyle>
          <a:p>
            <a:pPr/>
            <a:r>
              <a:t>المؤلف والتاريخ</a:t>
            </a:r>
          </a:p>
        </p:txBody>
      </p:sp>
      <p:sp>
        <p:nvSpPr>
          <p:cNvPr id="13" name="مستوى النص الأول…"/>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defRPr>
            </a:lvl1pPr>
            <a:lvl2pPr marL="0" indent="0" algn="ctr" defTabSz="825500">
              <a:spcBef>
                <a:spcPts val="0"/>
              </a:spcBef>
              <a:buClrTx/>
              <a:buSzTx/>
              <a:buNone/>
              <a:defRPr sz="6400">
                <a:solidFill>
                  <a:srgbClr val="D5D5D5"/>
                </a:solidFill>
              </a:defRPr>
            </a:lvl2pPr>
            <a:lvl3pPr marL="0" indent="0" algn="ctr" defTabSz="825500">
              <a:spcBef>
                <a:spcPts val="0"/>
              </a:spcBef>
              <a:buClrTx/>
              <a:buSzTx/>
              <a:buNone/>
              <a:defRPr sz="6400">
                <a:solidFill>
                  <a:srgbClr val="D5D5D5"/>
                </a:solidFill>
              </a:defRPr>
            </a:lvl3pPr>
            <a:lvl4pPr marL="0" indent="0" algn="ctr" defTabSz="825500">
              <a:spcBef>
                <a:spcPts val="0"/>
              </a:spcBef>
              <a:buClrTx/>
              <a:buSzTx/>
              <a:buNone/>
              <a:defRPr sz="6400">
                <a:solidFill>
                  <a:srgbClr val="D5D5D5"/>
                </a:solidFill>
              </a:defRPr>
            </a:lvl4pPr>
            <a:lvl5pPr marL="0" indent="0" algn="ctr" defTabSz="825500">
              <a:spcBef>
                <a:spcPts val="0"/>
              </a:spcBef>
              <a:buClrTx/>
              <a:buSzTx/>
              <a:buNone/>
              <a:defRPr sz="6400">
                <a:solidFill>
                  <a:srgbClr val="D5D5D5"/>
                </a:solidFill>
              </a:defRPr>
            </a:lvl5pPr>
          </a:lstStyle>
          <a:p>
            <a:pPr/>
            <a:r>
              <a:t>العنوان الفرعي للعرض التقديمي</a:t>
            </a:r>
          </a:p>
          <a:p>
            <a:pPr lvl="1"/>
            <a:r>
              <a:t/>
            </a:r>
          </a:p>
          <a:p>
            <a:pPr lvl="2"/>
            <a:r>
              <a:t/>
            </a:r>
          </a:p>
          <a:p>
            <a:pPr lvl="3"/>
            <a:r>
              <a:t/>
            </a:r>
          </a:p>
          <a:p>
            <a:pPr lvl="4"/>
            <a:r>
              <a:t/>
            </a:r>
          </a:p>
        </p:txBody>
      </p:sp>
      <p:sp>
        <p:nvSpPr>
          <p:cNvPr id="14"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بيان">
    <p:spTree>
      <p:nvGrpSpPr>
        <p:cNvPr id="1" name=""/>
        <p:cNvGrpSpPr/>
        <p:nvPr/>
      </p:nvGrpSpPr>
      <p:grpSpPr>
        <a:xfrm>
          <a:off x="0" y="0"/>
          <a:ext cx="0" cy="0"/>
          <a:chOff x="0" y="0"/>
          <a:chExt cx="0" cy="0"/>
        </a:xfrm>
      </p:grpSpPr>
      <p:sp>
        <p:nvSpPr>
          <p:cNvPr id="97" name="مستوى النص الأول…"/>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defRPr>
            </a:lvl1pPr>
            <a:lvl2pPr marL="0" indent="0" algn="ctr">
              <a:spcBef>
                <a:spcPts val="0"/>
              </a:spcBef>
              <a:buClrTx/>
              <a:buSzTx/>
              <a:buNone/>
              <a:defRPr spc="-252" sz="8400">
                <a:gradFill flip="none" rotWithShape="1">
                  <a:gsLst>
                    <a:gs pos="0">
                      <a:srgbClr val="FFFFFF"/>
                    </a:gs>
                    <a:gs pos="100000">
                      <a:srgbClr val="929292"/>
                    </a:gs>
                  </a:gsLst>
                  <a:lin ang="5400000" scaled="0"/>
                </a:gradFill>
              </a:defRPr>
            </a:lvl2pPr>
            <a:lvl3pPr marL="0" indent="0" algn="ctr">
              <a:spcBef>
                <a:spcPts val="0"/>
              </a:spcBef>
              <a:buClrTx/>
              <a:buSzTx/>
              <a:buNone/>
              <a:defRPr spc="-252" sz="8400">
                <a:gradFill flip="none" rotWithShape="1">
                  <a:gsLst>
                    <a:gs pos="0">
                      <a:srgbClr val="FFFFFF"/>
                    </a:gs>
                    <a:gs pos="100000">
                      <a:srgbClr val="929292"/>
                    </a:gs>
                  </a:gsLst>
                  <a:lin ang="5400000" scaled="0"/>
                </a:gradFill>
              </a:defRPr>
            </a:lvl3pPr>
            <a:lvl4pPr marL="0" indent="0" algn="ctr">
              <a:spcBef>
                <a:spcPts val="0"/>
              </a:spcBef>
              <a:buClrTx/>
              <a:buSzTx/>
              <a:buNone/>
              <a:defRPr spc="-252" sz="8400">
                <a:gradFill flip="none" rotWithShape="1">
                  <a:gsLst>
                    <a:gs pos="0">
                      <a:srgbClr val="FFFFFF"/>
                    </a:gs>
                    <a:gs pos="100000">
                      <a:srgbClr val="929292"/>
                    </a:gs>
                  </a:gsLst>
                  <a:lin ang="5400000" scaled="0"/>
                </a:gradFill>
              </a:defRPr>
            </a:lvl4pPr>
            <a:lvl5pPr marL="0" indent="0" algn="ctr">
              <a:spcBef>
                <a:spcPts val="0"/>
              </a:spcBef>
              <a:buClrTx/>
              <a:buSzTx/>
              <a:buNone/>
              <a:defRPr spc="-252" sz="8400">
                <a:gradFill flip="none" rotWithShape="1">
                  <a:gsLst>
                    <a:gs pos="0">
                      <a:srgbClr val="FFFFFF"/>
                    </a:gs>
                    <a:gs pos="100000">
                      <a:srgbClr val="929292"/>
                    </a:gs>
                  </a:gsLst>
                  <a:lin ang="5400000" scaled="0"/>
                </a:gradFill>
              </a:defRPr>
            </a:lvl5pPr>
          </a:lstStyle>
          <a:p>
            <a:pPr/>
            <a:r>
              <a:t>بيان</a:t>
            </a:r>
          </a:p>
          <a:p>
            <a:pPr lvl="1"/>
            <a:r>
              <a:t/>
            </a:r>
          </a:p>
          <a:p>
            <a:pPr lvl="2"/>
            <a:r>
              <a:t/>
            </a:r>
          </a:p>
          <a:p>
            <a:pPr lvl="3"/>
            <a:r>
              <a:t/>
            </a:r>
          </a:p>
          <a:p>
            <a:pPr lvl="4"/>
            <a:r>
              <a:t/>
            </a:r>
          </a:p>
        </p:txBody>
      </p:sp>
      <p:sp>
        <p:nvSpPr>
          <p:cNvPr id="9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معلومة كبيرة">
    <p:spTree>
      <p:nvGrpSpPr>
        <p:cNvPr id="1" name=""/>
        <p:cNvGrpSpPr/>
        <p:nvPr/>
      </p:nvGrpSpPr>
      <p:grpSpPr>
        <a:xfrm>
          <a:off x="0" y="0"/>
          <a:ext cx="0" cy="0"/>
          <a:chOff x="0" y="0"/>
          <a:chExt cx="0" cy="0"/>
        </a:xfrm>
      </p:grpSpPr>
      <p:sp>
        <p:nvSpPr>
          <p:cNvPr id="105" name="مستوى النص الأول…"/>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eeza Pro Bold"/>
              </a:defRPr>
            </a:lvl1pPr>
            <a:lvl2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eeza Pro Bold"/>
              </a:defRPr>
            </a:lvl2pPr>
            <a:lvl3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eeza Pro Bold"/>
              </a:defRPr>
            </a:lvl3pPr>
            <a:lvl4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eeza Pro Bold"/>
              </a:defRPr>
            </a:lvl4pPr>
            <a:lvl5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eeza Pro Bold"/>
              </a:defRPr>
            </a:lvl5pPr>
          </a:lstStyle>
          <a:p>
            <a:pPr/>
            <a:r>
              <a:t>‏١٠٠٪</a:t>
            </a:r>
          </a:p>
          <a:p>
            <a:pPr lvl="1"/>
            <a:r>
              <a:t/>
            </a:r>
          </a:p>
          <a:p>
            <a:pPr lvl="2"/>
            <a:r>
              <a:t/>
            </a:r>
          </a:p>
          <a:p>
            <a:pPr lvl="3"/>
            <a:r>
              <a:t/>
            </a:r>
          </a:p>
          <a:p>
            <a:pPr lvl="4"/>
            <a:r>
              <a:t/>
            </a:r>
          </a:p>
        </p:txBody>
      </p:sp>
      <p:sp>
        <p:nvSpPr>
          <p:cNvPr id="106" name="معلومات الحقيقة"/>
          <p:cNvSpPr txBox="1"/>
          <p:nvPr>
            <p:ph type="body" sz="quarter" idx="13"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defRPr>
            </a:lvl1pPr>
          </a:lstStyle>
          <a:p>
            <a:pPr/>
            <a:r>
              <a:t>معلومات الحقيقة</a:t>
            </a:r>
          </a:p>
        </p:txBody>
      </p:sp>
      <p:sp>
        <p:nvSpPr>
          <p:cNvPr id="107"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قتباس">
    <p:spTree>
      <p:nvGrpSpPr>
        <p:cNvPr id="1" name=""/>
        <p:cNvGrpSpPr/>
        <p:nvPr/>
      </p:nvGrpSpPr>
      <p:grpSpPr>
        <a:xfrm>
          <a:off x="0" y="0"/>
          <a:ext cx="0" cy="0"/>
          <a:chOff x="0" y="0"/>
          <a:chExt cx="0" cy="0"/>
        </a:xfrm>
      </p:grpSpPr>
      <p:sp>
        <p:nvSpPr>
          <p:cNvPr id="114" name="السمة"/>
          <p:cNvSpPr txBox="1"/>
          <p:nvPr>
            <p:ph type="body" sz="quarter" idx="13"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defRPr>
            </a:lvl1pPr>
          </a:lstStyle>
          <a:p>
            <a:pPr/>
            <a:r>
              <a:t>السمة</a:t>
            </a:r>
          </a:p>
        </p:txBody>
      </p:sp>
      <p:sp>
        <p:nvSpPr>
          <p:cNvPr id="115" name="مستوى النص الأول…"/>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eeza Pro Bold"/>
              </a:defRPr>
            </a:lvl1pPr>
            <a:lvl2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eeza Pro Bold"/>
              </a:defRPr>
            </a:lvl2pPr>
            <a:lvl3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eeza Pro Bold"/>
              </a:defRPr>
            </a:lvl3pPr>
            <a:lvl4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eeza Pro Bold"/>
              </a:defRPr>
            </a:lvl4pPr>
            <a:lvl5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eeza Pro Bold"/>
              </a:defRPr>
            </a:lvl5pPr>
          </a:lstStyle>
          <a:p>
            <a:pPr/>
            <a:r>
              <a:t>"اقتباس مشهور"</a:t>
            </a:r>
          </a:p>
          <a:p>
            <a:pPr lvl="1"/>
            <a:r>
              <a:t/>
            </a:r>
          </a:p>
          <a:p>
            <a:pPr lvl="2"/>
            <a:r>
              <a:t/>
            </a:r>
          </a:p>
          <a:p>
            <a:pPr lvl="3"/>
            <a:r>
              <a:t/>
            </a:r>
          </a:p>
          <a:p>
            <a:pPr lvl="4"/>
            <a:r>
              <a:t/>
            </a:r>
          </a:p>
        </p:txBody>
      </p:sp>
      <p:sp>
        <p:nvSpPr>
          <p:cNvPr id="116"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٣ أعلى">
    <p:spTree>
      <p:nvGrpSpPr>
        <p:cNvPr id="1" name=""/>
        <p:cNvGrpSpPr/>
        <p:nvPr/>
      </p:nvGrpSpPr>
      <p:grpSpPr>
        <a:xfrm>
          <a:off x="0" y="0"/>
          <a:ext cx="0" cy="0"/>
          <a:chOff x="0" y="0"/>
          <a:chExt cx="0" cy="0"/>
        </a:xfrm>
      </p:grpSpPr>
      <p:sp>
        <p:nvSpPr>
          <p:cNvPr id="123" name="482346840_2880x1920.jpg"/>
          <p:cNvSpPr/>
          <p:nvPr>
            <p:ph type="pic" sz="half" idx="13"/>
          </p:nvPr>
        </p:nvSpPr>
        <p:spPr>
          <a:xfrm>
            <a:off x="12192000" y="6229350"/>
            <a:ext cx="12192000" cy="8128000"/>
          </a:xfrm>
          <a:prstGeom prst="rect">
            <a:avLst/>
          </a:prstGeom>
        </p:spPr>
        <p:txBody>
          <a:bodyPr lIns="91439" tIns="45719" rIns="91439" bIns="45719">
            <a:noAutofit/>
          </a:bodyPr>
          <a:lstStyle/>
          <a:p>
            <a:pPr/>
          </a:p>
        </p:txBody>
      </p:sp>
      <p:sp>
        <p:nvSpPr>
          <p:cNvPr id="124" name="908252162_2439x1626.jpg"/>
          <p:cNvSpPr/>
          <p:nvPr>
            <p:ph type="pic" sz="half" idx="14"/>
          </p:nvPr>
        </p:nvSpPr>
        <p:spPr>
          <a:xfrm>
            <a:off x="12192000" y="-641351"/>
            <a:ext cx="12192000" cy="8128001"/>
          </a:xfrm>
          <a:prstGeom prst="rect">
            <a:avLst/>
          </a:prstGeom>
        </p:spPr>
        <p:txBody>
          <a:bodyPr lIns="91439" tIns="45719" rIns="91439" bIns="45719">
            <a:noAutofit/>
          </a:bodyPr>
          <a:lstStyle/>
          <a:p>
            <a:pPr/>
          </a:p>
        </p:txBody>
      </p:sp>
      <p:sp>
        <p:nvSpPr>
          <p:cNvPr id="125" name="579215462_1440x2158.jpg"/>
          <p:cNvSpPr/>
          <p:nvPr>
            <p:ph type="pic" idx="15"/>
          </p:nvPr>
        </p:nvSpPr>
        <p:spPr>
          <a:xfrm>
            <a:off x="-1" y="-2258501"/>
            <a:ext cx="12166601" cy="18233003"/>
          </a:xfrm>
          <a:prstGeom prst="rect">
            <a:avLst/>
          </a:prstGeom>
        </p:spPr>
        <p:txBody>
          <a:bodyPr lIns="91439" tIns="45719" rIns="91439" bIns="45719">
            <a:noAutofit/>
          </a:bodyPr>
          <a:lstStyle/>
          <a:p>
            <a:pPr/>
          </a:p>
        </p:txBody>
      </p:sp>
      <p:sp>
        <p:nvSpPr>
          <p:cNvPr id="126"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p:spTree>
      <p:nvGrpSpPr>
        <p:cNvPr id="1" name=""/>
        <p:cNvGrpSpPr/>
        <p:nvPr/>
      </p:nvGrpSpPr>
      <p:grpSpPr>
        <a:xfrm>
          <a:off x="0" y="0"/>
          <a:ext cx="0" cy="0"/>
          <a:chOff x="0" y="0"/>
          <a:chExt cx="0" cy="0"/>
        </a:xfrm>
      </p:grpSpPr>
      <p:sp>
        <p:nvSpPr>
          <p:cNvPr id="133" name="صورة"/>
          <p:cNvSpPr/>
          <p:nvPr>
            <p:ph type="pic" idx="13"/>
          </p:nvPr>
        </p:nvSpPr>
        <p:spPr>
          <a:xfrm>
            <a:off x="0" y="-1270000"/>
            <a:ext cx="24384000" cy="16256000"/>
          </a:xfrm>
          <a:prstGeom prst="rect">
            <a:avLst/>
          </a:prstGeom>
        </p:spPr>
        <p:txBody>
          <a:bodyPr lIns="91439" tIns="45719" rIns="91439" bIns="45719">
            <a:noAutofit/>
          </a:bodyPr>
          <a:lstStyle/>
          <a:p>
            <a:pPr/>
          </a:p>
        </p:txBody>
      </p:sp>
      <p:sp>
        <p:nvSpPr>
          <p:cNvPr id="134"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فارغ">
    <p:spTree>
      <p:nvGrpSpPr>
        <p:cNvPr id="1" name=""/>
        <p:cNvGrpSpPr/>
        <p:nvPr/>
      </p:nvGrpSpPr>
      <p:grpSpPr>
        <a:xfrm>
          <a:off x="0" y="0"/>
          <a:ext cx="0" cy="0"/>
          <a:chOff x="0" y="0"/>
          <a:chExt cx="0" cy="0"/>
        </a:xfrm>
      </p:grpSpPr>
      <p:sp>
        <p:nvSpPr>
          <p:cNvPr id="141"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صورة">
    <p:spTree>
      <p:nvGrpSpPr>
        <p:cNvPr id="1" name=""/>
        <p:cNvGrpSpPr/>
        <p:nvPr/>
      </p:nvGrpSpPr>
      <p:grpSpPr>
        <a:xfrm>
          <a:off x="0" y="0"/>
          <a:ext cx="0" cy="0"/>
          <a:chOff x="0" y="0"/>
          <a:chExt cx="0" cy="0"/>
        </a:xfrm>
      </p:grpSpPr>
      <p:sp>
        <p:nvSpPr>
          <p:cNvPr id="21" name="صورة"/>
          <p:cNvSpPr/>
          <p:nvPr>
            <p:ph type="pic" idx="13"/>
          </p:nvPr>
        </p:nvSpPr>
        <p:spPr>
          <a:xfrm>
            <a:off x="0" y="-762000"/>
            <a:ext cx="24384000" cy="15240000"/>
          </a:xfrm>
          <a:prstGeom prst="rect">
            <a:avLst/>
          </a:prstGeom>
        </p:spPr>
        <p:txBody>
          <a:bodyPr lIns="91439" tIns="45719" rIns="91439" bIns="45719">
            <a:noAutofit/>
          </a:bodyPr>
          <a:lstStyle/>
          <a:p>
            <a:pPr/>
          </a:p>
        </p:txBody>
      </p:sp>
      <p:sp>
        <p:nvSpPr>
          <p:cNvPr id="22" name="المؤلف والتاريخ"/>
          <p:cNvSpPr txBox="1"/>
          <p:nvPr>
            <p:ph type="body" sz="quarter" idx="14"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defRPr>
            </a:lvl1pPr>
          </a:lstStyle>
          <a:p>
            <a:pPr/>
            <a:r>
              <a:t>المؤلف والتاريخ</a:t>
            </a:r>
          </a:p>
        </p:txBody>
      </p:sp>
      <p:sp>
        <p:nvSpPr>
          <p:cNvPr id="23" name="عنوان العرض التقديمي"/>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عنوان العرض التقديمي</a:t>
            </a:r>
          </a:p>
        </p:txBody>
      </p:sp>
      <p:sp>
        <p:nvSpPr>
          <p:cNvPr id="24" name="مستوى النص الأول…"/>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defRPr>
            </a:lvl1pPr>
            <a:lvl2pPr marL="0" indent="0" algn="ctr" defTabSz="825500">
              <a:spcBef>
                <a:spcPts val="0"/>
              </a:spcBef>
              <a:buClrTx/>
              <a:buSzTx/>
              <a:buNone/>
              <a:defRPr sz="6400">
                <a:solidFill>
                  <a:srgbClr val="D5D5D5"/>
                </a:solidFill>
              </a:defRPr>
            </a:lvl2pPr>
            <a:lvl3pPr marL="0" indent="0" algn="ctr" defTabSz="825500">
              <a:spcBef>
                <a:spcPts val="0"/>
              </a:spcBef>
              <a:buClrTx/>
              <a:buSzTx/>
              <a:buNone/>
              <a:defRPr sz="6400">
                <a:solidFill>
                  <a:srgbClr val="D5D5D5"/>
                </a:solidFill>
              </a:defRPr>
            </a:lvl3pPr>
            <a:lvl4pPr marL="0" indent="0" algn="ctr" defTabSz="825500">
              <a:spcBef>
                <a:spcPts val="0"/>
              </a:spcBef>
              <a:buClrTx/>
              <a:buSzTx/>
              <a:buNone/>
              <a:defRPr sz="6400">
                <a:solidFill>
                  <a:srgbClr val="D5D5D5"/>
                </a:solidFill>
              </a:defRPr>
            </a:lvl4pPr>
            <a:lvl5pPr marL="0" indent="0" algn="ctr" defTabSz="825500">
              <a:spcBef>
                <a:spcPts val="0"/>
              </a:spcBef>
              <a:buClrTx/>
              <a:buSzTx/>
              <a:buNone/>
              <a:defRPr sz="6400">
                <a:solidFill>
                  <a:srgbClr val="D5D5D5"/>
                </a:solidFill>
              </a:defRPr>
            </a:lvl5pPr>
          </a:lstStyle>
          <a:p>
            <a:pPr/>
            <a:r>
              <a:t>العنوان الفرعي للعرض التقديمي</a:t>
            </a:r>
          </a:p>
          <a:p>
            <a:pPr lvl="1"/>
            <a:r>
              <a:t/>
            </a:r>
          </a:p>
          <a:p>
            <a:pPr lvl="2"/>
            <a:r>
              <a:t/>
            </a:r>
          </a:p>
          <a:p>
            <a:pPr lvl="3"/>
            <a:r>
              <a:t/>
            </a:r>
          </a:p>
          <a:p>
            <a:pPr lvl="4"/>
            <a:r>
              <a:t/>
            </a:r>
          </a:p>
        </p:txBody>
      </p:sp>
      <p:sp>
        <p:nvSpPr>
          <p:cNvPr id="25"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بديل العنوان والصورة">
    <p:spTree>
      <p:nvGrpSpPr>
        <p:cNvPr id="1" name=""/>
        <p:cNvGrpSpPr/>
        <p:nvPr/>
      </p:nvGrpSpPr>
      <p:grpSpPr>
        <a:xfrm>
          <a:off x="0" y="0"/>
          <a:ext cx="0" cy="0"/>
          <a:chOff x="0" y="0"/>
          <a:chExt cx="0" cy="0"/>
        </a:xfrm>
      </p:grpSpPr>
      <p:sp>
        <p:nvSpPr>
          <p:cNvPr id="32" name="558464B0-CF21-45EE-9AA1-FA5F4228EE31-L0-001.jpeg"/>
          <p:cNvSpPr/>
          <p:nvPr>
            <p:ph type="pic" idx="13"/>
          </p:nvPr>
        </p:nvSpPr>
        <p:spPr>
          <a:xfrm>
            <a:off x="12614107" y="-3972560"/>
            <a:ext cx="12192001" cy="21661120"/>
          </a:xfrm>
          <a:prstGeom prst="rect">
            <a:avLst/>
          </a:prstGeom>
        </p:spPr>
        <p:txBody>
          <a:bodyPr lIns="91439" tIns="45719" rIns="91439" bIns="45719">
            <a:noAutofit/>
          </a:bodyPr>
          <a:lstStyle/>
          <a:p>
            <a:pPr/>
          </a:p>
        </p:txBody>
      </p:sp>
      <p:sp>
        <p:nvSpPr>
          <p:cNvPr id="33" name="عنوان الشريحة"/>
          <p:cNvSpPr txBox="1"/>
          <p:nvPr>
            <p:ph type="title" hasCustomPrompt="1"/>
          </p:nvPr>
        </p:nvSpPr>
        <p:spPr>
          <a:xfrm>
            <a:off x="1270000" y="3886200"/>
            <a:ext cx="9652000" cy="3200202"/>
          </a:xfrm>
          <a:prstGeom prst="rect">
            <a:avLst/>
          </a:prstGeom>
        </p:spPr>
        <p:txBody>
          <a:bodyPr/>
          <a:lstStyle/>
          <a:p>
            <a:pPr/>
            <a:r>
              <a:t>عنوان الشريحة</a:t>
            </a:r>
          </a:p>
        </p:txBody>
      </p:sp>
      <p:sp>
        <p:nvSpPr>
          <p:cNvPr id="34" name="مستوى النص الأول…"/>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defRPr>
            </a:lvl1pPr>
            <a:lvl2pPr marL="0" indent="0" algn="ctr" defTabSz="825500">
              <a:spcBef>
                <a:spcPts val="0"/>
              </a:spcBef>
              <a:buClrTx/>
              <a:buSzTx/>
              <a:buNone/>
              <a:defRPr sz="5400">
                <a:solidFill>
                  <a:srgbClr val="D5D5D5"/>
                </a:solidFill>
              </a:defRPr>
            </a:lvl2pPr>
            <a:lvl3pPr marL="0" indent="0" algn="ctr" defTabSz="825500">
              <a:spcBef>
                <a:spcPts val="0"/>
              </a:spcBef>
              <a:buClrTx/>
              <a:buSzTx/>
              <a:buNone/>
              <a:defRPr sz="5400">
                <a:solidFill>
                  <a:srgbClr val="D5D5D5"/>
                </a:solidFill>
              </a:defRPr>
            </a:lvl3pPr>
            <a:lvl4pPr marL="0" indent="0" algn="ctr" defTabSz="825500">
              <a:spcBef>
                <a:spcPts val="0"/>
              </a:spcBef>
              <a:buClrTx/>
              <a:buSzTx/>
              <a:buNone/>
              <a:defRPr sz="5400">
                <a:solidFill>
                  <a:srgbClr val="D5D5D5"/>
                </a:solidFill>
              </a:defRPr>
            </a:lvl4pPr>
            <a:lvl5pPr marL="0" indent="0" algn="ctr" defTabSz="825500">
              <a:spcBef>
                <a:spcPts val="0"/>
              </a:spcBef>
              <a:buClrTx/>
              <a:buSzTx/>
              <a:buNone/>
              <a:defRPr sz="5400">
                <a:solidFill>
                  <a:srgbClr val="D5D5D5"/>
                </a:solidFill>
              </a:defRPr>
            </a:lvl5pPr>
          </a:lstStyle>
          <a:p>
            <a:pPr/>
            <a:r>
              <a:t>العنوان الفرعي على الشريحة</a:t>
            </a:r>
          </a:p>
          <a:p>
            <a:pPr lvl="1"/>
            <a:r>
              <a:t/>
            </a:r>
          </a:p>
          <a:p>
            <a:pPr lvl="2"/>
            <a:r>
              <a:t/>
            </a:r>
          </a:p>
          <a:p>
            <a:pPr lvl="3"/>
            <a:r>
              <a:t/>
            </a:r>
          </a:p>
          <a:p>
            <a:pPr lvl="4"/>
            <a:r>
              <a:t/>
            </a:r>
          </a:p>
        </p:txBody>
      </p:sp>
      <p:sp>
        <p:nvSpPr>
          <p:cNvPr id="35"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تعداد النقطي">
    <p:spTree>
      <p:nvGrpSpPr>
        <p:cNvPr id="1" name=""/>
        <p:cNvGrpSpPr/>
        <p:nvPr/>
      </p:nvGrpSpPr>
      <p:grpSpPr>
        <a:xfrm>
          <a:off x="0" y="0"/>
          <a:ext cx="0" cy="0"/>
          <a:chOff x="0" y="0"/>
          <a:chExt cx="0" cy="0"/>
        </a:xfrm>
      </p:grpSpPr>
      <p:sp>
        <p:nvSpPr>
          <p:cNvPr id="42" name="عنوان الشريحة"/>
          <p:cNvSpPr txBox="1"/>
          <p:nvPr>
            <p:ph type="title" hasCustomPrompt="1"/>
          </p:nvPr>
        </p:nvSpPr>
        <p:spPr>
          <a:prstGeom prst="rect">
            <a:avLst/>
          </a:prstGeom>
        </p:spPr>
        <p:txBody>
          <a:bodyPr/>
          <a:lstStyle/>
          <a:p>
            <a:pPr/>
            <a:r>
              <a:t>عنوان الشريحة</a:t>
            </a:r>
          </a:p>
        </p:txBody>
      </p:sp>
      <p:sp>
        <p:nvSpPr>
          <p:cNvPr id="43" name="العنوان الفرعي على الشريحة"/>
          <p:cNvSpPr txBox="1"/>
          <p:nvPr>
            <p:ph type="body" sz="quarter" idx="13"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defRPr>
            </a:lvl1pPr>
          </a:lstStyle>
          <a:p>
            <a:pPr/>
            <a:r>
              <a:t>العنوان الفرعي على الشريحة</a:t>
            </a:r>
          </a:p>
        </p:txBody>
      </p:sp>
      <p:sp>
        <p:nvSpPr>
          <p:cNvPr id="44" name="مستوى النص الأول…"/>
          <p:cNvSpPr txBox="1"/>
          <p:nvPr>
            <p:ph type="body" idx="1" hasCustomPrompt="1"/>
          </p:nvPr>
        </p:nvSpPr>
        <p:spPr>
          <a:prstGeom prst="rect">
            <a:avLst/>
          </a:prstGeom>
        </p:spPr>
        <p:txBody>
          <a:bodyPr/>
          <a:lstStyle/>
          <a:p>
            <a:pPr/>
            <a:r>
              <a:t>نص التعداد النقطي في الشريحة</a:t>
            </a:r>
          </a:p>
          <a:p>
            <a:pPr lvl="1"/>
            <a:r>
              <a:t/>
            </a:r>
          </a:p>
          <a:p>
            <a:pPr lvl="2"/>
            <a:r>
              <a:t/>
            </a:r>
          </a:p>
          <a:p>
            <a:pPr lvl="3"/>
            <a:r>
              <a:t/>
            </a:r>
          </a:p>
          <a:p>
            <a:pPr lvl="4"/>
            <a:r>
              <a:t/>
            </a:r>
          </a:p>
        </p:txBody>
      </p:sp>
      <p:sp>
        <p:nvSpPr>
          <p:cNvPr id="45"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تعداد نقطي">
    <p:spTree>
      <p:nvGrpSpPr>
        <p:cNvPr id="1" name=""/>
        <p:cNvGrpSpPr/>
        <p:nvPr/>
      </p:nvGrpSpPr>
      <p:grpSpPr>
        <a:xfrm>
          <a:off x="0" y="0"/>
          <a:ext cx="0" cy="0"/>
          <a:chOff x="0" y="0"/>
          <a:chExt cx="0" cy="0"/>
        </a:xfrm>
      </p:grpSpPr>
      <p:sp>
        <p:nvSpPr>
          <p:cNvPr id="52" name="مستوى النص الأول…"/>
          <p:cNvSpPr txBox="1"/>
          <p:nvPr>
            <p:ph type="body" idx="1" hasCustomPrompt="1"/>
          </p:nvPr>
        </p:nvSpPr>
        <p:spPr>
          <a:xfrm>
            <a:off x="1270000" y="4269316"/>
            <a:ext cx="21844000" cy="8432801"/>
          </a:xfrm>
          <a:prstGeom prst="rect">
            <a:avLst/>
          </a:prstGeom>
        </p:spPr>
        <p:txBody>
          <a:bodyPr numCol="2" spcCol="1092200"/>
          <a:lstStyle/>
          <a:p>
            <a:pPr/>
            <a:r>
              <a:t>نص التعداد النقطي في الشريحة</a:t>
            </a:r>
          </a:p>
          <a:p>
            <a:pPr lvl="1"/>
            <a:r>
              <a:t/>
            </a:r>
          </a:p>
          <a:p>
            <a:pPr lvl="2"/>
            <a:r>
              <a:t/>
            </a:r>
          </a:p>
          <a:p>
            <a:pPr lvl="3"/>
            <a:r>
              <a:t/>
            </a:r>
          </a:p>
          <a:p>
            <a:pPr lvl="4"/>
            <a:r>
              <a:t/>
            </a:r>
          </a:p>
        </p:txBody>
      </p:sp>
      <p:sp>
        <p:nvSpPr>
          <p:cNvPr id="5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التعداد النقطي والصورة">
    <p:spTree>
      <p:nvGrpSpPr>
        <p:cNvPr id="1" name=""/>
        <p:cNvGrpSpPr/>
        <p:nvPr/>
      </p:nvGrpSpPr>
      <p:grpSpPr>
        <a:xfrm>
          <a:off x="0" y="0"/>
          <a:ext cx="0" cy="0"/>
          <a:chOff x="0" y="0"/>
          <a:chExt cx="0" cy="0"/>
        </a:xfrm>
      </p:grpSpPr>
      <p:sp>
        <p:nvSpPr>
          <p:cNvPr id="60" name="2A722C7A-AAFF-445A-9A0D-64A7C0F52DCE-L0-001.jpeg"/>
          <p:cNvSpPr/>
          <p:nvPr>
            <p:ph type="pic" idx="13"/>
          </p:nvPr>
        </p:nvSpPr>
        <p:spPr>
          <a:xfrm>
            <a:off x="12204700" y="-758188"/>
            <a:ext cx="12192000" cy="15232376"/>
          </a:xfrm>
          <a:prstGeom prst="rect">
            <a:avLst/>
          </a:prstGeom>
        </p:spPr>
        <p:txBody>
          <a:bodyPr lIns="91439" tIns="45719" rIns="91439" bIns="45719">
            <a:noAutofit/>
          </a:bodyPr>
          <a:lstStyle/>
          <a:p>
            <a:pPr/>
          </a:p>
        </p:txBody>
      </p:sp>
      <p:sp>
        <p:nvSpPr>
          <p:cNvPr id="61" name="Feminism has been the most influential political and social movement that has affected the field of social research. The feminists do not believe that women are naturally inferior to men. What is distinctive about feminism is the particular political pos"/>
          <p:cNvSpPr txBox="1"/>
          <p:nvPr>
            <p:ph type="body" sz="half" idx="14" hasCustomPrompt="1"/>
          </p:nvPr>
        </p:nvSpPr>
        <p:spPr>
          <a:xfrm>
            <a:off x="188237" y="3419109"/>
            <a:ext cx="11513111" cy="9739789"/>
          </a:xfrm>
          <a:prstGeom prst="rect">
            <a:avLst/>
          </a:prstGeom>
        </p:spPr>
        <p:txBody>
          <a:bodyPr/>
          <a:lstStyle>
            <a:lvl1pPr marL="0" indent="0" algn="just" defTabSz="2145791" rtl="0">
              <a:lnSpc>
                <a:spcPct val="125000"/>
              </a:lnSpc>
              <a:spcBef>
                <a:spcPts val="0"/>
              </a:spcBef>
              <a:buClrTx/>
              <a:buSzTx/>
              <a:buNone/>
              <a:defRPr spc="-147" sz="7392">
                <a:gradFill flip="none" rotWithShape="1">
                  <a:gsLst>
                    <a:gs pos="0">
                      <a:srgbClr val="FF00D8"/>
                    </a:gs>
                    <a:gs pos="100000">
                      <a:srgbClr val="FFFD00"/>
                    </a:gs>
                  </a:gsLst>
                  <a:lin ang="2700000" scaled="0"/>
                </a:gradFill>
                <a:latin typeface="+mn-lt"/>
                <a:ea typeface="+mn-ea"/>
                <a:cs typeface="+mn-cs"/>
                <a:sym typeface="Geeza Pro Bold"/>
              </a:defRPr>
            </a:lvl1pPr>
          </a:lstStyle>
          <a:p>
            <a:pPr/>
            <a:r>
              <a:t>العنوان الفرعي على الشريحة</a:t>
            </a:r>
          </a:p>
        </p:txBody>
      </p:sp>
      <p:sp>
        <p:nvSpPr>
          <p:cNvPr id="62" name="عنوان الشريحة"/>
          <p:cNvSpPr txBox="1"/>
          <p:nvPr>
            <p:ph type="title" hasCustomPrompt="1"/>
          </p:nvPr>
        </p:nvSpPr>
        <p:spPr>
          <a:xfrm>
            <a:off x="1270000" y="838200"/>
            <a:ext cx="9652000" cy="1549400"/>
          </a:xfrm>
          <a:prstGeom prst="rect">
            <a:avLst/>
          </a:prstGeom>
        </p:spPr>
        <p:txBody>
          <a:bodyPr/>
          <a:lstStyle/>
          <a:p>
            <a:pPr/>
            <a:r>
              <a:t>عنوان الشريحة</a:t>
            </a:r>
          </a:p>
        </p:txBody>
      </p:sp>
      <p:sp>
        <p:nvSpPr>
          <p:cNvPr id="6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قسم">
    <p:spTree>
      <p:nvGrpSpPr>
        <p:cNvPr id="1" name=""/>
        <p:cNvGrpSpPr/>
        <p:nvPr/>
      </p:nvGrpSpPr>
      <p:grpSpPr>
        <a:xfrm>
          <a:off x="0" y="0"/>
          <a:ext cx="0" cy="0"/>
          <a:chOff x="0" y="0"/>
          <a:chExt cx="0" cy="0"/>
        </a:xfrm>
      </p:grpSpPr>
      <p:sp>
        <p:nvSpPr>
          <p:cNvPr id="70" name="عنوان القسم"/>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عنوان القسم</a:t>
            </a:r>
          </a:p>
        </p:txBody>
      </p:sp>
      <p:sp>
        <p:nvSpPr>
          <p:cNvPr id="71"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فقط">
    <p:spTree>
      <p:nvGrpSpPr>
        <p:cNvPr id="1" name=""/>
        <p:cNvGrpSpPr/>
        <p:nvPr/>
      </p:nvGrpSpPr>
      <p:grpSpPr>
        <a:xfrm>
          <a:off x="0" y="0"/>
          <a:ext cx="0" cy="0"/>
          <a:chOff x="0" y="0"/>
          <a:chExt cx="0" cy="0"/>
        </a:xfrm>
      </p:grpSpPr>
      <p:sp>
        <p:nvSpPr>
          <p:cNvPr id="78" name="عنوان الشريحة"/>
          <p:cNvSpPr txBox="1"/>
          <p:nvPr>
            <p:ph type="title" hasCustomPrompt="1"/>
          </p:nvPr>
        </p:nvSpPr>
        <p:spPr>
          <a:prstGeom prst="rect">
            <a:avLst/>
          </a:prstGeom>
        </p:spPr>
        <p:txBody>
          <a:bodyPr/>
          <a:lstStyle/>
          <a:p>
            <a:pPr/>
            <a:r>
              <a:t>عنوان الشريحة</a:t>
            </a:r>
          </a:p>
        </p:txBody>
      </p:sp>
      <p:sp>
        <p:nvSpPr>
          <p:cNvPr id="79" name="العنوان الفرعي على الشريحة"/>
          <p:cNvSpPr txBox="1"/>
          <p:nvPr>
            <p:ph type="body" sz="quarter" idx="13"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defRPr>
            </a:lvl1pPr>
          </a:lstStyle>
          <a:p>
            <a:pPr/>
            <a:r>
              <a:t>العنوان الفرعي على الشريحة</a:t>
            </a:r>
          </a:p>
        </p:txBody>
      </p:sp>
      <p:sp>
        <p:nvSpPr>
          <p:cNvPr id="80"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أجندة">
    <p:spTree>
      <p:nvGrpSpPr>
        <p:cNvPr id="1" name=""/>
        <p:cNvGrpSpPr/>
        <p:nvPr/>
      </p:nvGrpSpPr>
      <p:grpSpPr>
        <a:xfrm>
          <a:off x="0" y="0"/>
          <a:ext cx="0" cy="0"/>
          <a:chOff x="0" y="0"/>
          <a:chExt cx="0" cy="0"/>
        </a:xfrm>
      </p:grpSpPr>
      <p:sp>
        <p:nvSpPr>
          <p:cNvPr id="87" name="عنوان الأجندة"/>
          <p:cNvSpPr txBox="1"/>
          <p:nvPr>
            <p:ph type="title" hasCustomPrompt="1"/>
          </p:nvPr>
        </p:nvSpPr>
        <p:spPr>
          <a:xfrm>
            <a:off x="1270000" y="812800"/>
            <a:ext cx="21844000" cy="1562100"/>
          </a:xfrm>
          <a:prstGeom prst="rect">
            <a:avLst/>
          </a:prstGeom>
        </p:spPr>
        <p:txBody>
          <a:bodyPr/>
          <a:lstStyle/>
          <a:p>
            <a:pPr/>
            <a:r>
              <a:t>عنوان الأجندة</a:t>
            </a:r>
          </a:p>
        </p:txBody>
      </p:sp>
      <p:sp>
        <p:nvSpPr>
          <p:cNvPr id="88" name="العنوان الفرعي في الأجندة"/>
          <p:cNvSpPr txBox="1"/>
          <p:nvPr>
            <p:ph type="body" sz="quarter" idx="13"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defRPr>
            </a:lvl1pPr>
          </a:lstStyle>
          <a:p>
            <a:pPr/>
            <a:r>
              <a:t>العنوان الفرعي في الأجندة</a:t>
            </a:r>
          </a:p>
        </p:txBody>
      </p:sp>
      <p:sp>
        <p:nvSpPr>
          <p:cNvPr id="89" name="مستوى النص الأول…"/>
          <p:cNvSpPr txBox="1"/>
          <p:nvPr>
            <p:ph type="body" idx="1" hasCustomPrompt="1"/>
          </p:nvPr>
        </p:nvSpPr>
        <p:spPr>
          <a:prstGeom prst="rect">
            <a:avLst/>
          </a:prstGeom>
        </p:spPr>
        <p:txBody>
          <a:bodyPr/>
          <a:lstStyle>
            <a:lvl1pPr marL="0" indent="0" defTabSz="825500">
              <a:buClrTx/>
              <a:buSzTx/>
              <a:buNone/>
              <a:defRPr spc="-55" sz="5500"/>
            </a:lvl1pPr>
            <a:lvl2pPr marL="0" indent="0" defTabSz="825500">
              <a:buClrTx/>
              <a:buSzTx/>
              <a:buNone/>
              <a:defRPr spc="-55" sz="5500"/>
            </a:lvl2pPr>
            <a:lvl3pPr marL="0" indent="0" defTabSz="825500">
              <a:buClrTx/>
              <a:buSzTx/>
              <a:buNone/>
              <a:defRPr spc="-55" sz="5500"/>
            </a:lvl3pPr>
            <a:lvl4pPr marL="0" indent="0" defTabSz="825500">
              <a:buClrTx/>
              <a:buSzTx/>
              <a:buNone/>
              <a:defRPr spc="-55" sz="5500"/>
            </a:lvl4pPr>
            <a:lvl5pPr marL="0" indent="0" defTabSz="825500">
              <a:buClrTx/>
              <a:buSzTx/>
              <a:buNone/>
              <a:defRPr spc="-55" sz="5500"/>
            </a:lvl5pPr>
          </a:lstStyle>
          <a:p>
            <a:pPr/>
            <a:r>
              <a:t>موضوعات الأجندة</a:t>
            </a:r>
          </a:p>
          <a:p>
            <a:pPr lvl="1"/>
            <a:r>
              <a:t/>
            </a:r>
          </a:p>
          <a:p>
            <a:pPr lvl="2"/>
            <a:r>
              <a:t/>
            </a:r>
          </a:p>
          <a:p>
            <a:pPr lvl="3"/>
            <a:r>
              <a:t/>
            </a:r>
          </a:p>
          <a:p>
            <a:pPr lvl="4"/>
            <a:r>
              <a:t/>
            </a:r>
          </a:p>
        </p:txBody>
      </p:sp>
      <p:sp>
        <p:nvSpPr>
          <p:cNvPr id="90"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عنوان الشريحة"/>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عنوان الشريحة</a:t>
            </a:r>
          </a:p>
        </p:txBody>
      </p:sp>
      <p:sp>
        <p:nvSpPr>
          <p:cNvPr id="3" name="مستوى النص الأول…"/>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نص التعداد النقطي في الشريحة</a:t>
            </a:r>
          </a:p>
          <a:p>
            <a:pPr lvl="1"/>
            <a:r>
              <a:t/>
            </a:r>
          </a:p>
          <a:p>
            <a:pPr lvl="2"/>
            <a:r>
              <a:t/>
            </a:r>
          </a:p>
          <a:p>
            <a:pPr lvl="3"/>
            <a:r>
              <a:t/>
            </a:r>
          </a:p>
          <a:p>
            <a:pPr lvl="4"/>
            <a:r>
              <a:t/>
            </a:r>
          </a:p>
        </p:txBody>
      </p:sp>
      <p:sp>
        <p:nvSpPr>
          <p:cNvPr id="4" name="رقم الشريحة"/>
          <p:cNvSpPr txBox="1"/>
          <p:nvPr>
            <p:ph type="sldNum" sz="quarter" idx="2"/>
          </p:nvPr>
        </p:nvSpPr>
        <p:spPr>
          <a:xfrm>
            <a:off x="11981726" y="13103399"/>
            <a:ext cx="407848" cy="444708"/>
          </a:xfrm>
          <a:prstGeom prst="rect">
            <a:avLst/>
          </a:prstGeom>
          <a:ln w="12700">
            <a:miter lim="400000"/>
          </a:ln>
        </p:spPr>
        <p:txBody>
          <a:bodyPr wrap="none" lIns="50800" tIns="50800" rIns="50800" bIns="50800" anchor="b">
            <a:spAutoFit/>
          </a:bodyPr>
          <a:lstStyle>
            <a:lvl1pPr algn="ctr" defTabSz="825500">
              <a:spcBef>
                <a:spcPts val="0"/>
              </a:spcBef>
              <a:defRPr sz="22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825500" rtl="1"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eeza Pro Bold"/>
        </a:defRPr>
      </a:lvl1pPr>
      <a:lvl2pPr marL="0" marR="0" indent="0" algn="ctr" defTabSz="825500" rtl="1"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eeza Pro Bold"/>
        </a:defRPr>
      </a:lvl2pPr>
      <a:lvl3pPr marL="0" marR="0" indent="0" algn="ctr" defTabSz="825500" rtl="1"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eeza Pro Bold"/>
        </a:defRPr>
      </a:lvl3pPr>
      <a:lvl4pPr marL="0" marR="0" indent="0" algn="ctr" defTabSz="825500" rtl="1"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eeza Pro Bold"/>
        </a:defRPr>
      </a:lvl4pPr>
      <a:lvl5pPr marL="0" marR="0" indent="0" algn="ctr" defTabSz="825500" rtl="1"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eeza Pro Bold"/>
        </a:defRPr>
      </a:lvl5pPr>
      <a:lvl6pPr marL="0" marR="0" indent="0" algn="ctr" defTabSz="825500" rtl="1"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eeza Pro Bold"/>
        </a:defRPr>
      </a:lvl6pPr>
      <a:lvl7pPr marL="0" marR="0" indent="0" algn="ctr" defTabSz="825500" rtl="1"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eeza Pro Bold"/>
        </a:defRPr>
      </a:lvl7pPr>
      <a:lvl8pPr marL="0" marR="0" indent="0" algn="ctr" defTabSz="825500" rtl="1"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eeza Pro Bold"/>
        </a:defRPr>
      </a:lvl8pPr>
      <a:lvl9pPr marL="0" marR="0" indent="0" algn="ctr" defTabSz="825500" rtl="1"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eeza Pro Bold"/>
        </a:defRPr>
      </a:lvl9pPr>
    </p:titleStyle>
    <p:bodyStyle>
      <a:lvl1pPr marL="558800" marR="0" indent="-558800" algn="r" defTabSz="2438400" rtl="1"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eeza Pro Regular"/>
          <a:ea typeface="Geeza Pro Regular"/>
          <a:cs typeface="Geeza Pro Regular"/>
          <a:sym typeface="Geeza Pro Regular"/>
        </a:defRPr>
      </a:lvl1pPr>
      <a:lvl2pPr marL="1117600" marR="0" indent="-558800" algn="r" defTabSz="2438400" rtl="1"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eeza Pro Regular"/>
          <a:ea typeface="Geeza Pro Regular"/>
          <a:cs typeface="Geeza Pro Regular"/>
          <a:sym typeface="Geeza Pro Regular"/>
        </a:defRPr>
      </a:lvl2pPr>
      <a:lvl3pPr marL="1676400" marR="0" indent="-558800" algn="r" defTabSz="2438400" rtl="1"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eeza Pro Regular"/>
          <a:ea typeface="Geeza Pro Regular"/>
          <a:cs typeface="Geeza Pro Regular"/>
          <a:sym typeface="Geeza Pro Regular"/>
        </a:defRPr>
      </a:lvl3pPr>
      <a:lvl4pPr marL="2235200" marR="0" indent="-558800" algn="r" defTabSz="2438400" rtl="1"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eeza Pro Regular"/>
          <a:ea typeface="Geeza Pro Regular"/>
          <a:cs typeface="Geeza Pro Regular"/>
          <a:sym typeface="Geeza Pro Regular"/>
        </a:defRPr>
      </a:lvl4pPr>
      <a:lvl5pPr marL="2794000" marR="0" indent="-558800" algn="r" defTabSz="2438400" rtl="1"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eeza Pro Regular"/>
          <a:ea typeface="Geeza Pro Regular"/>
          <a:cs typeface="Geeza Pro Regular"/>
          <a:sym typeface="Geeza Pro Regular"/>
        </a:defRPr>
      </a:lvl5pPr>
      <a:lvl6pPr marL="3352800" marR="0" indent="-558800" algn="r" defTabSz="2438400" rtl="1"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eeza Pro Regular"/>
          <a:ea typeface="Geeza Pro Regular"/>
          <a:cs typeface="Geeza Pro Regular"/>
          <a:sym typeface="Geeza Pro Regular"/>
        </a:defRPr>
      </a:lvl6pPr>
      <a:lvl7pPr marL="3911600" marR="0" indent="-558800" algn="r" defTabSz="2438400" rtl="1"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eeza Pro Regular"/>
          <a:ea typeface="Geeza Pro Regular"/>
          <a:cs typeface="Geeza Pro Regular"/>
          <a:sym typeface="Geeza Pro Regular"/>
        </a:defRPr>
      </a:lvl7pPr>
      <a:lvl8pPr marL="4470400" marR="0" indent="-558800" algn="r" defTabSz="2438400" rtl="1"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eeza Pro Regular"/>
          <a:ea typeface="Geeza Pro Regular"/>
          <a:cs typeface="Geeza Pro Regular"/>
          <a:sym typeface="Geeza Pro Regular"/>
        </a:defRPr>
      </a:lvl8pPr>
      <a:lvl9pPr marL="5029200" marR="0" indent="-558800" algn="r" defTabSz="2438400" rtl="1"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eeza Pro Regular"/>
          <a:ea typeface="Geeza Pro Regular"/>
          <a:cs typeface="Geeza Pro Regular"/>
          <a:sym typeface="Geeza Pro Regular"/>
        </a:defRPr>
      </a:lvl9pPr>
    </p:bodyStyle>
    <p:otherStyle>
      <a:lvl1pPr marL="0" marR="0" indent="0" algn="ctr" defTabSz="8255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eeza Pro Regular"/>
        </a:defRPr>
      </a:lvl1pPr>
      <a:lvl2pPr marL="0" marR="0" indent="0" algn="ctr" defTabSz="8255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eeza Pro Regular"/>
        </a:defRPr>
      </a:lvl2pPr>
      <a:lvl3pPr marL="0" marR="0" indent="0" algn="ctr" defTabSz="8255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eeza Pro Regular"/>
        </a:defRPr>
      </a:lvl3pPr>
      <a:lvl4pPr marL="0" marR="0" indent="0" algn="ctr" defTabSz="8255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eeza Pro Regular"/>
        </a:defRPr>
      </a:lvl4pPr>
      <a:lvl5pPr marL="0" marR="0" indent="0" algn="ctr" defTabSz="8255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eeza Pro Regular"/>
        </a:defRPr>
      </a:lvl5pPr>
      <a:lvl6pPr marL="0" marR="0" indent="0" algn="ctr" defTabSz="8255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eeza Pro Regular"/>
        </a:defRPr>
      </a:lvl6pPr>
      <a:lvl7pPr marL="0" marR="0" indent="0" algn="ctr" defTabSz="8255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eeza Pro Regular"/>
        </a:defRPr>
      </a:lvl7pPr>
      <a:lvl8pPr marL="0" marR="0" indent="0" algn="ctr" defTabSz="8255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eeza Pro Regular"/>
        </a:defRPr>
      </a:lvl8pPr>
      <a:lvl9pPr marL="0" marR="0" indent="0" algn="ctr" defTabSz="825500"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eeza Pro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17.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0" name="Feminists Discourse Analysis"/>
          <p:cNvSpPr txBox="1"/>
          <p:nvPr>
            <p:ph type="ctrTitle"/>
          </p:nvPr>
        </p:nvSpPr>
        <p:spPr>
          <a:xfrm>
            <a:off x="6450410" y="3423606"/>
            <a:ext cx="10005805" cy="2229398"/>
          </a:xfrm>
          <a:prstGeom prst="rect">
            <a:avLst/>
          </a:prstGeom>
        </p:spPr>
        <p:txBody>
          <a:bodyPr/>
          <a:lstStyle/>
          <a:p>
            <a:pPr rtl="0">
              <a:defRPr b="1" spc="-225" sz="7500">
                <a:solidFill>
                  <a:srgbClr val="E22400"/>
                </a:solidFill>
                <a:latin typeface="Times New Roman"/>
                <a:ea typeface="Times New Roman"/>
                <a:cs typeface="Times New Roman"/>
                <a:sym typeface="Times New Roman"/>
              </a:defRPr>
            </a:pPr>
            <a:r>
              <a:t> </a:t>
            </a:r>
            <a:r>
              <a:rPr>
                <a:solidFill>
                  <a:srgbClr val="551029"/>
                </a:solidFill>
              </a:rPr>
              <a:t>Feminists Discourse Analysis</a:t>
            </a:r>
          </a:p>
        </p:txBody>
      </p:sp>
      <p:sp>
        <p:nvSpPr>
          <p:cNvPr id="151" name="Presented by: Noor Riyadh Rahim…"/>
          <p:cNvSpPr txBox="1"/>
          <p:nvPr>
            <p:ph type="subTitle" sz="quarter" idx="1"/>
          </p:nvPr>
        </p:nvSpPr>
        <p:spPr>
          <a:xfrm>
            <a:off x="8340300" y="5495979"/>
            <a:ext cx="7703400" cy="4680450"/>
          </a:xfrm>
          <a:prstGeom prst="rect">
            <a:avLst/>
          </a:prstGeom>
        </p:spPr>
        <p:txBody>
          <a:bodyPr/>
          <a:lstStyle/>
          <a:p>
            <a:pPr defTabSz="602615" rtl="0">
              <a:defRPr sz="6278">
                <a:solidFill>
                  <a:srgbClr val="0061FE"/>
                </a:solidFill>
                <a:latin typeface="Chalkboard SE Bold"/>
                <a:ea typeface="Chalkboard SE Bold"/>
                <a:cs typeface="Chalkboard SE Bold"/>
                <a:sym typeface="Chalkboard SE Bold"/>
              </a:defRPr>
            </a:pPr>
            <a:r>
              <a:t>Presented by: Noor Riyadh Rahim</a:t>
            </a:r>
          </a:p>
          <a:p>
            <a:pPr defTabSz="602615" rtl="0">
              <a:defRPr sz="6278">
                <a:solidFill>
                  <a:srgbClr val="0061FE"/>
                </a:solidFill>
                <a:latin typeface="Chalkboard SE Bold"/>
                <a:ea typeface="Chalkboard SE Bold"/>
                <a:cs typeface="Chalkboard SE Bold"/>
                <a:sym typeface="Chalkboard SE Bold"/>
              </a:defRPr>
            </a:pPr>
            <a:r>
              <a:t>Course tutor : prof A. Qaduri, Ph. 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150"/>
                                        </p:tgtEl>
                                        <p:attrNameLst>
                                          <p:attrName>style.visibility</p:attrName>
                                        </p:attrNameLst>
                                      </p:cBhvr>
                                      <p:to>
                                        <p:strVal val="visible"/>
                                      </p:to>
                                    </p:set>
                                    <p:animEffect filter="box(out)" transition="in">
                                      <p:cBhvr>
                                        <p:cTn id="7" dur="10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32" presetID="4" grpId="2" fill="hold">
                                  <p:stCondLst>
                                    <p:cond delay="0"/>
                                  </p:stCondLst>
                                  <p:iterate type="el" backwards="0">
                                    <p:tmAbs val="0"/>
                                  </p:iterate>
                                  <p:childTnLst>
                                    <p:animEffect filter="box(out)" transition="out">
                                      <p:cBhvr>
                                        <p:cTn id="11" dur="1000" fill="hold"/>
                                        <p:tgtEl>
                                          <p:spTgt spid="151"/>
                                        </p:tgtEl>
                                      </p:cBhvr>
                                    </p:animEffect>
                                    <p:set>
                                      <p:cBhvr>
                                        <p:cTn id="12" fill="hold">
                                          <p:stCondLst>
                                            <p:cond delay="999"/>
                                          </p:stCondLst>
                                        </p:cTn>
                                        <p:tgtEl>
                                          <p:spTgt spid="1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P build="whole" bldLvl="1" animBg="1" rev="0" advAuto="0" spid="151" grpId="2"/>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6" name="Feminism is a social movement and ideology that fights for the political, economic and social rights for women. Feminists believe that men and women are equal, and women deserve the same rights as  men in society. The feminist movement has fought on vari"/>
          <p:cNvSpPr txBox="1"/>
          <p:nvPr>
            <p:ph type="body" sz="half" idx="1"/>
          </p:nvPr>
        </p:nvSpPr>
        <p:spPr>
          <a:xfrm>
            <a:off x="21110" y="9232010"/>
            <a:ext cx="24341780" cy="4151233"/>
          </a:xfrm>
          <a:prstGeom prst="rect">
            <a:avLst/>
          </a:prstGeom>
          <a:solidFill>
            <a:srgbClr val="FFFFFF"/>
          </a:solidFill>
        </p:spPr>
        <p:txBody>
          <a:bodyPr/>
          <a:lstStyle/>
          <a:p>
            <a:pPr defTabSz="315468" rtl="0">
              <a:lnSpc>
                <a:spcPct val="100000"/>
              </a:lnSpc>
              <a:defRPr spc="0" sz="2208">
                <a:solidFill>
                  <a:srgbClr val="000000"/>
                </a:solidFill>
                <a:latin typeface="Geeza Pro Regular"/>
                <a:ea typeface="Geeza Pro Regular"/>
                <a:cs typeface="Geeza Pro Regular"/>
                <a:sym typeface="Geeza Pro Regular"/>
              </a:defRPr>
            </a:pPr>
          </a:p>
          <a:p>
            <a:pPr algn="just" defTabSz="315468" rtl="0">
              <a:lnSpc>
                <a:spcPct val="100000"/>
              </a:lnSpc>
              <a:defRPr spc="0" sz="4140">
                <a:solidFill>
                  <a:srgbClr val="000000"/>
                </a:solidFill>
                <a:latin typeface="Rockwell Bold"/>
                <a:ea typeface="Rockwell Bold"/>
                <a:cs typeface="Rockwell Bold"/>
                <a:sym typeface="Rockwell Bold"/>
              </a:defRPr>
            </a:pPr>
            <a:r>
              <a:t>Feminism is a social movement and ideology that fights for the political, economic and social rights for women. Feminists believe that men and women are equal, and women deserve the same rights as  men in society. The feminist movement has fought on various times, for many different causes, such as the right for women to vote, the right to work and the right to live free with out man control.</a:t>
            </a:r>
          </a:p>
        </p:txBody>
      </p:sp>
      <p:sp>
        <p:nvSpPr>
          <p:cNvPr id="177" name="What is meant by Feminism?"/>
          <p:cNvSpPr txBox="1"/>
          <p:nvPr>
            <p:ph type="body" idx="13"/>
          </p:nvPr>
        </p:nvSpPr>
        <p:spPr>
          <a:xfrm>
            <a:off x="8637694" y="5029719"/>
            <a:ext cx="7876080" cy="2934672"/>
          </a:xfrm>
          <a:prstGeom prst="rect">
            <a:avLst/>
          </a:prstGeom>
          <a:gradFill>
            <a:gsLst>
              <a:gs pos="0">
                <a:schemeClr val="accent6">
                  <a:hueOff val="-1068085"/>
                  <a:satOff val="32946"/>
                  <a:lumOff val="7931"/>
                </a:schemeClr>
              </a:gs>
              <a:gs pos="100000">
                <a:schemeClr val="accent6">
                  <a:hueOff val="5223564"/>
                  <a:satOff val="32381"/>
                  <a:lumOff val="4424"/>
                </a:schemeClr>
              </a:gs>
            </a:gsLst>
            <a:lin ang="5400000"/>
          </a:gradFill>
          <a:ln>
            <a:solidFill>
              <a:srgbClr val="000000"/>
            </a:solidFill>
          </a:ln>
          <a:effectLst>
            <a:reflection blurRad="0" stA="56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a:lstStyle>
            <a:lvl1pPr defTabSz="457200" rtl="0">
              <a:defRPr sz="6000">
                <a:solidFill>
                  <a:srgbClr val="000000"/>
                </a:solidFill>
                <a:latin typeface="Chalkduster"/>
                <a:ea typeface="Chalkduster"/>
                <a:cs typeface="Chalkduster"/>
                <a:sym typeface="Chalkduster"/>
              </a:defRPr>
            </a:lvl1pPr>
          </a:lstStyle>
          <a:p>
            <a:pPr/>
            <a:r>
              <a:t>What is meant by Feminism?</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79" name="صورة" descr="صورة"/>
          <p:cNvPicPr>
            <a:picLocks noChangeAspect="1"/>
          </p:cNvPicPr>
          <p:nvPr>
            <p:ph type="pic" idx="13"/>
          </p:nvPr>
        </p:nvPicPr>
        <p:blipFill>
          <a:blip r:embed="rId2">
            <a:extLst/>
          </a:blip>
          <a:srcRect l="0" t="4871" r="0" b="4871"/>
          <a:stretch>
            <a:fillRect/>
          </a:stretch>
        </p:blipFill>
        <p:spPr>
          <a:xfrm>
            <a:off x="14697245" y="309390"/>
            <a:ext cx="9541474" cy="10773915"/>
          </a:xfrm>
          <a:prstGeom prst="rect">
            <a:avLst/>
          </a:prstGeom>
          <a:effectLst>
            <a:reflection blurRad="0" stA="97979" stPos="0" endA="0" endPos="40000" dist="0" dir="5400000" fadeDir="5400000" sx="100000" sy="-100000" kx="0" ky="0" algn="bl" rotWithShape="0"/>
          </a:effectLst>
        </p:spPr>
      </p:pic>
      <p:sp>
        <p:nvSpPr>
          <p:cNvPr id="180" name="Feminism has generally been defined as every theoretical or practical effort aimed at revision And the questioning or modification of the prevailing system in social structures, which makes men the center, and it is  Man and woman have a second or other "/>
          <p:cNvSpPr txBox="1"/>
          <p:nvPr>
            <p:ph type="body" idx="1"/>
          </p:nvPr>
        </p:nvSpPr>
        <p:spPr>
          <a:xfrm>
            <a:off x="464158" y="119519"/>
            <a:ext cx="13956629" cy="13476962"/>
          </a:xfrm>
          <a:prstGeom prst="rect">
            <a:avLst/>
          </a:prstGeom>
          <a:solidFill>
            <a:srgbClr val="CBF0FF"/>
          </a:solidFill>
        </p:spPr>
        <p:txBody>
          <a:bodyPr/>
          <a:lstStyle>
            <a:lvl1pPr algn="just" defTabSz="1146019" rtl="0">
              <a:defRPr spc="-141" sz="4700">
                <a:solidFill>
                  <a:srgbClr val="E63B7A"/>
                </a:solidFill>
                <a:latin typeface="Rockwell Bold"/>
                <a:ea typeface="Rockwell Bold"/>
                <a:cs typeface="Rockwell Bold"/>
                <a:sym typeface="Rockwell Bold"/>
              </a:defRPr>
            </a:lvl1pPr>
          </a:lstStyle>
          <a:p>
            <a:pPr/>
            <a:r>
              <a:t>Feminism has generally been defined as every theoretical or practical effort aimed at revision And the questioning or modification of the prevailing system in social structures, which makes men the center, and it is  Man and woman have a second or other gender in a lower status, and it imposes limits and restrictions on them, preventing them from developing, giving, developing, and expressing themselves, only because they are a woman, and on the other hand, underestimating their experiences and characteristics that are distinguished by them only because they are feminine, so that civilization appears in its most comprehensive aspect as an achievement Male affirms and consolidates a man's power and subordination or marginalization of women. (Sheferd,2004)</a:t>
            </a:r>
          </a:p>
        </p:txBody>
      </p:sp>
    </p:spTree>
  </p:cSld>
  <p:clrMapOvr>
    <a:masterClrMapping/>
  </p:clrMapOvr>
  <mc:AlternateContent xmlns:mc="http://schemas.openxmlformats.org/markup-compatibility/2006">
    <mc:Choice xmlns:p14="http://schemas.microsoft.com/office/powerpoint/2010/main" Requires="p14">
      <p:transition spd="slow" advClick="1" p14:dur="3000">
        <p:push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4" presetID="2" grpId="1" fill="hold">
                                  <p:stCondLst>
                                    <p:cond delay="0"/>
                                  </p:stCondLst>
                                  <p:iterate type="el" backwards="0">
                                    <p:tmAbs val="0"/>
                                  </p:iterate>
                                  <p:childTnLst>
                                    <p:anim calcmode="lin" valueType="num">
                                      <p:cBhvr>
                                        <p:cTn id="6" dur="2500" fill="hold"/>
                                        <p:tgtEl>
                                          <p:spTgt spid="180"/>
                                        </p:tgtEl>
                                        <p:attrNameLst>
                                          <p:attrName>ppt_x</p:attrName>
                                        </p:attrNameLst>
                                      </p:cBhvr>
                                      <p:tavLst>
                                        <p:tav tm="0">
                                          <p:val>
                                            <p:strVal val="ppt_x"/>
                                          </p:val>
                                        </p:tav>
                                        <p:tav tm="100000">
                                          <p:val>
                                            <p:strVal val="ppt_x"/>
                                          </p:val>
                                        </p:tav>
                                      </p:tavLst>
                                    </p:anim>
                                    <p:anim calcmode="lin" valueType="num">
                                      <p:cBhvr>
                                        <p:cTn id="7" dur="2500" fill="hold"/>
                                        <p:tgtEl>
                                          <p:spTgt spid="180"/>
                                        </p:tgtEl>
                                        <p:attrNameLst>
                                          <p:attrName>ppt_y</p:attrName>
                                        </p:attrNameLst>
                                      </p:cBhvr>
                                      <p:tavLst>
                                        <p:tav tm="0">
                                          <p:val>
                                            <p:strVal val="ppt_y"/>
                                          </p:val>
                                        </p:tav>
                                        <p:tav tm="100000">
                                          <p:val>
                                            <p:strVal val="1+ppt_h/2"/>
                                          </p:val>
                                        </p:tav>
                                      </p:tavLst>
                                    </p:anim>
                                    <p:set>
                                      <p:cBhvr>
                                        <p:cTn id="8" fill="hold">
                                          <p:stCondLst>
                                            <p:cond delay="2499"/>
                                          </p:stCondLst>
                                        </p:cTn>
                                        <p:tgtEl>
                                          <p:spTgt spid="18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Class="exit" nodeType="clickEffect" presetID="9" grpId="2" fill="hold">
                                  <p:stCondLst>
                                    <p:cond delay="0"/>
                                  </p:stCondLst>
                                  <p:iterate type="el" backwards="0">
                                    <p:tmAbs val="0"/>
                                  </p:iterate>
                                  <p:childTnLst>
                                    <p:animEffect filter="dissolve" transition="out">
                                      <p:cBhvr>
                                        <p:cTn id="12" dur="1500" fill="hold"/>
                                        <p:tgtEl>
                                          <p:spTgt spid="179"/>
                                        </p:tgtEl>
                                      </p:cBhvr>
                                    </p:animEffect>
                                    <p:set>
                                      <p:cBhvr>
                                        <p:cTn id="13" fill="hold">
                                          <p:stCondLst>
                                            <p:cond delay="1499"/>
                                          </p:stCondLst>
                                        </p:cTn>
                                        <p:tgtEl>
                                          <p:spTgt spid="1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2"/>
      <p:bldP build="whole" bldLvl="1" animBg="1" rev="0" advAuto="0" spid="180"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2" name="Feminism has been the most influential political and social movement that has affected the field of social research. The feminists do not believe that women are naturally inferior to men. What is distinctive about feminism is the particular political pos"/>
          <p:cNvSpPr txBox="1"/>
          <p:nvPr>
            <p:ph type="title"/>
          </p:nvPr>
        </p:nvSpPr>
        <p:spPr>
          <a:xfrm>
            <a:off x="172418" y="8974888"/>
            <a:ext cx="23578683" cy="4327658"/>
          </a:xfrm>
          <a:prstGeom prst="rect">
            <a:avLst/>
          </a:prstGeom>
        </p:spPr>
        <p:txBody>
          <a:bodyPr/>
          <a:lstStyle/>
          <a:p>
            <a:pPr algn="just" defTabSz="347472" rtl="0">
              <a:lnSpc>
                <a:spcPct val="100000"/>
              </a:lnSpc>
              <a:defRPr spc="0" sz="3800">
                <a:solidFill>
                  <a:srgbClr val="000000"/>
                </a:solidFill>
              </a:defRPr>
            </a:pPr>
            <a:r>
              <a:rPr b="1">
                <a:latin typeface="Euphemia UCAS"/>
                <a:ea typeface="Euphemia UCAS"/>
                <a:cs typeface="Euphemia UCAS"/>
                <a:sym typeface="Euphemia UCAS"/>
              </a:rPr>
              <a:t>Feminism has been the most influential political and social movement that has affected the field of social research. The feminists do not believe that women are naturally inferior to men. What is distinctive about feminism is the particular political positioning of theory, epistemology and ethics that enables the feminist researcher to question existing truths and explore the relationship between knowledge and power (Ramazanğolu &amp; Holland, 2002)</a:t>
            </a:r>
            <a:r>
              <a:t>.</a:t>
            </a:r>
            <a:endParaRPr sz="2356"/>
          </a:p>
        </p:txBody>
      </p:sp>
    </p:spTree>
  </p:cSld>
  <p:clrMapOvr>
    <a:masterClrMapping/>
  </p:clrMapOvr>
  <mc:AlternateContent xmlns:mc="http://schemas.openxmlformats.org/markup-compatibility/2006">
    <mc:Choice xmlns:p14="http://schemas.microsoft.com/office/powerpoint/2010/main" Requires="p14">
      <p:transition spd="slow" advClick="1" p14:dur="3000">
        <p:push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4" name="Feminist writing was born to achieve the identity and existence of women, as it is a modernist vision of the world within a new enlightening creative vision, aimed at denouncing the manifestations of slavery, backwardness, injustice and oppression Agains"/>
          <p:cNvSpPr txBox="1"/>
          <p:nvPr/>
        </p:nvSpPr>
        <p:spPr>
          <a:xfrm>
            <a:off x="62126" y="10643830"/>
            <a:ext cx="24259748" cy="2925962"/>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rtl="0">
              <a:defRPr>
                <a:solidFill>
                  <a:srgbClr val="000000"/>
                </a:solidFill>
                <a:latin typeface="Rockwell Bold"/>
                <a:ea typeface="Rockwell Bold"/>
                <a:cs typeface="Rockwell Bold"/>
                <a:sym typeface="Rockwell Bold"/>
              </a:defRPr>
            </a:lvl1pPr>
          </a:lstStyle>
          <a:p>
            <a:pPr/>
            <a:r>
              <a:t>Feminist writing was born to achieve the identity and existence of women, as it is a modernist vision of the world within a new enlightening creative vision, aimed at denouncing the manifestations of slavery, backwardness, injustice and oppression Against women.</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صورة" descr="صورة"/>
          <p:cNvPicPr>
            <a:picLocks noChangeAspect="1"/>
          </p:cNvPicPr>
          <p:nvPr>
            <p:ph type="pic" idx="13"/>
          </p:nvPr>
        </p:nvPicPr>
        <p:blipFill>
          <a:blip r:embed="rId2">
            <a:alphaModFix amt="99000"/>
            <a:extLst/>
          </a:blip>
          <a:srcRect l="5719" t="0" r="5719" b="0"/>
          <a:stretch>
            <a:fillRect/>
          </a:stretch>
        </p:blipFill>
        <p:spPr>
          <a:xfrm>
            <a:off x="13170522" y="440332"/>
            <a:ext cx="11366973" cy="12835207"/>
          </a:xfrm>
          <a:prstGeom prst="rect">
            <a:avLst/>
          </a:prstGeom>
          <a:effectLst>
            <a:outerShdw sx="100000" sy="100000" kx="0" ky="0" algn="b" rotWithShape="0" blurRad="381000" dist="119618" dir="0">
              <a:srgbClr val="000000">
                <a:alpha val="75000"/>
              </a:srgbClr>
            </a:outerShdw>
            <a:reflection blurRad="0" stA="50000" stPos="0" endA="0" endPos="40000" dist="0" dir="5400000" fadeDir="5400000" sx="100000" sy="-100000" kx="0" ky="0" algn="bl" rotWithShape="0"/>
          </a:effectLst>
        </p:spPr>
      </p:pic>
      <p:sp>
        <p:nvSpPr>
          <p:cNvPr id="187" name="According to (Al-Qatirji, N. 2018)The term feminism in the literary scene only took interest in the late 1980s and 1990s In the twentieth century AD where real interest in the feminist movement in the Arab world began because of the United Nations adopts"/>
          <p:cNvSpPr txBox="1"/>
          <p:nvPr>
            <p:ph type="title"/>
          </p:nvPr>
        </p:nvSpPr>
        <p:spPr>
          <a:xfrm>
            <a:off x="157051" y="106255"/>
            <a:ext cx="12971342" cy="14194232"/>
          </a:xfrm>
          <a:prstGeom prst="rect">
            <a:avLst/>
          </a:prstGeom>
          <a:solidFill>
            <a:srgbClr val="FFFFFF"/>
          </a:solidFill>
        </p:spPr>
        <p:txBody>
          <a:bodyPr/>
          <a:lstStyle/>
          <a:p>
            <a:pPr algn="just" defTabSz="1267967" rtl="0">
              <a:lnSpc>
                <a:spcPct val="100000"/>
              </a:lnSpc>
              <a:defRPr b="1" spc="-89" sz="4471">
                <a:solidFill>
                  <a:schemeClr val="accent6">
                    <a:hueOff val="-108860"/>
                    <a:satOff val="4467"/>
                    <a:lumOff val="-12874"/>
                  </a:schemeClr>
                </a:solidFill>
                <a:latin typeface="Euphemia UCAS"/>
                <a:ea typeface="Euphemia UCAS"/>
                <a:cs typeface="Euphemia UCAS"/>
                <a:sym typeface="Euphemia UCAS"/>
              </a:defRPr>
            </a:pPr>
            <a:r>
              <a:t>According to (Al-Qatirji, N. 2018)The term feminism in the literary scene only took interest in the late 1980s and 1990s In the twentieth century AD where real interest in the feminist movement in the Arab world began because of the United Nations adopts family programs that have caused a lot of intellectual controversy about the relationship between men and women or between male and female, and this is why female literature interest in women’s writings present and history. Invitations grew out of the word history in English and replaced with a word her story. </a:t>
            </a:r>
          </a:p>
          <a:p>
            <a:pPr algn="just" defTabSz="1267967" rtl="0">
              <a:lnSpc>
                <a:spcPct val="100000"/>
              </a:lnSpc>
              <a:defRPr b="1" spc="-89" sz="4471">
                <a:solidFill>
                  <a:schemeClr val="accent6">
                    <a:hueOff val="-108860"/>
                    <a:satOff val="4467"/>
                    <a:lumOff val="-12874"/>
                  </a:schemeClr>
                </a:solidFill>
                <a:latin typeface="Euphemia UCAS"/>
                <a:ea typeface="Euphemia UCAS"/>
                <a:cs typeface="Euphemia UCAS"/>
                <a:sym typeface="Euphemia UCAS"/>
              </a:defRPr>
            </a:pPr>
            <a:r>
              <a:t>Thus, rewriting history from a female point of view. Some of these women even created it Magazines and publishing books in which they rewritten some historical stories.</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7DC25817-238C-4030-BF6A-70BD9E733A5D-L0-001.jpeg" descr="7DC25817-238C-4030-BF6A-70BD9E733A5D-L0-001.jpeg"/>
          <p:cNvPicPr>
            <a:picLocks noChangeAspect="1"/>
          </p:cNvPicPr>
          <p:nvPr>
            <p:ph type="pic" idx="13"/>
          </p:nvPr>
        </p:nvPicPr>
        <p:blipFill>
          <a:blip r:embed="rId2">
            <a:extLst/>
          </a:blip>
          <a:srcRect l="0" t="0" r="0" b="37048"/>
          <a:stretch>
            <a:fillRect/>
          </a:stretch>
        </p:blipFill>
        <p:spPr>
          <a:xfrm>
            <a:off x="11853531" y="6812228"/>
            <a:ext cx="12337769" cy="6927145"/>
          </a:xfrm>
          <a:prstGeom prst="rect">
            <a:avLst/>
          </a:prstGeom>
          <a:ln>
            <a:solidFill>
              <a:srgbClr val="000000"/>
            </a:solidFill>
          </a:ln>
          <a:effectLst>
            <a:reflection blurRad="0" stA="50000" stPos="0" endA="0" endPos="40000" dist="0" dir="5400000" fadeDir="5400000" sx="100000" sy="-100000" kx="0" ky="0" algn="bl" rotWithShape="0"/>
          </a:effectLst>
        </p:spPr>
      </p:pic>
      <p:pic>
        <p:nvPicPr>
          <p:cNvPr id="190" name="FB9A216B-66C7-4625-A68A-310354F2132E-L0-001.jpeg" descr="FB9A216B-66C7-4625-A68A-310354F2132E-L0-001.jpeg"/>
          <p:cNvPicPr>
            <a:picLocks noChangeAspect="1"/>
          </p:cNvPicPr>
          <p:nvPr>
            <p:ph type="pic" idx="14"/>
          </p:nvPr>
        </p:nvPicPr>
        <p:blipFill>
          <a:blip r:embed="rId3">
            <a:extLst/>
          </a:blip>
          <a:srcRect l="0" t="12368" r="0" b="12368"/>
          <a:stretch>
            <a:fillRect/>
          </a:stretch>
        </p:blipFill>
        <p:spPr>
          <a:xfrm>
            <a:off x="12079766" y="-2440032"/>
            <a:ext cx="13797911" cy="7746952"/>
          </a:xfrm>
          <a:prstGeom prst="rect">
            <a:avLst/>
          </a:prstGeom>
          <a:effectLst>
            <a:reflection blurRad="0" stA="50000" stPos="0" endA="0" endPos="40000" dist="0" dir="5400000" fadeDir="5400000" sx="100000" sy="-100000" kx="0" ky="0" algn="bl" rotWithShape="0"/>
          </a:effectLst>
        </p:spPr>
      </p:pic>
      <p:pic>
        <p:nvPicPr>
          <p:cNvPr id="191" name="C1FA6B83-4A8A-416B-8CDF-1330FD1CC215-L0-001.jpeg" descr="C1FA6B83-4A8A-416B-8CDF-1330FD1CC215-L0-001.jpeg"/>
          <p:cNvPicPr>
            <a:picLocks noChangeAspect="1"/>
          </p:cNvPicPr>
          <p:nvPr>
            <p:ph type="pic" idx="15"/>
          </p:nvPr>
        </p:nvPicPr>
        <p:blipFill>
          <a:blip r:embed="rId4">
            <a:extLst/>
          </a:blip>
          <a:srcRect l="8879" t="0" r="22652" b="0"/>
          <a:stretch>
            <a:fillRect/>
          </a:stretch>
        </p:blipFill>
        <p:spPr>
          <a:xfrm>
            <a:off x="-279540" y="-1216374"/>
            <a:ext cx="12265200" cy="13827156"/>
          </a:xfrm>
          <a:prstGeom prst="rect">
            <a:avLst/>
          </a:prstGeom>
          <a:effectLst>
            <a:reflection blurRad="0" stA="50000" stPos="0" endA="0" endPos="40000" dist="0" dir="5400000" fadeDir="5400000" sx="100000" sy="-100000" kx="0" ky="0" algn="bl" rotWithShape="0"/>
          </a:effectLst>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3" name="Feminist writing in the Arab countries went through three different stages, the first being a stage The simulation of the prevailing literary forms, and its dominant traditions, and was called the feminine stage, and the second is the stage of rejection "/>
          <p:cNvSpPr txBox="1"/>
          <p:nvPr>
            <p:ph type="body" idx="1"/>
          </p:nvPr>
        </p:nvSpPr>
        <p:spPr>
          <a:xfrm>
            <a:off x="1601679" y="1889949"/>
            <a:ext cx="21314949" cy="10036712"/>
          </a:xfrm>
          <a:prstGeom prst="rect">
            <a:avLst/>
          </a:prstGeom>
          <a:solidFill>
            <a:srgbClr val="D5D5D5"/>
          </a:solidFill>
        </p:spPr>
        <p:txBody>
          <a:bodyPr/>
          <a:lstStyle>
            <a:lvl1pPr algn="just" defTabSz="975335" rtl="0">
              <a:lnSpc>
                <a:spcPct val="90000"/>
              </a:lnSpc>
              <a:defRPr spc="-139" sz="4640">
                <a:gradFill flip="none" rotWithShape="1">
                  <a:gsLst>
                    <a:gs pos="0">
                      <a:schemeClr val="accent5">
                        <a:hueOff val="-395226"/>
                        <a:satOff val="10158"/>
                      </a:schemeClr>
                    </a:gs>
                    <a:gs pos="100000">
                      <a:schemeClr val="accent5">
                        <a:hueOff val="-2274878"/>
                        <a:satOff val="10158"/>
                        <a:lumOff val="19786"/>
                      </a:schemeClr>
                    </a:gs>
                  </a:gsLst>
                  <a:lin ang="5400000" scaled="0"/>
                </a:gradFill>
              </a:defRPr>
            </a:lvl1pPr>
          </a:lstStyle>
          <a:p>
            <a:pPr/>
            <a:r>
              <a:t>Feminist writing in the Arab countries went through three different stages, the first being a stage The simulation of the prevailing literary forms, and its dominant traditions, and was called the feminine stage, and the second is the stage of rejection and objection to these values, and it was called the feminist stage, and the third stage emerged from the woman’s awareness of her social status, in a way that expresses the discovery of herself as a legal person in society with a status and presence, and worthy of recognition His condition and ability to compete with the other, away from marginalization and contempt, and was called the feminine stage (1). This last stage of the development of feminist writing expresses cultural specificity, and it has been called women's cultural specificity, because it exists Being aware of the concept of privacy, it is a demonstration of a different presence via a different text.</a:t>
            </a:r>
          </a:p>
        </p:txBody>
      </p:sp>
    </p:spTree>
  </p:cSld>
  <p:clrMapOvr>
    <a:masterClrMapping/>
  </p:clrMapOvr>
  <mc:AlternateContent xmlns:mc="http://schemas.openxmlformats.org/markup-compatibility/2006">
    <mc:Choice xmlns:p14="http://schemas.microsoft.com/office/powerpoint/2010/main" Requires="p14">
      <p:transition spd="slow" advClick="1" p14:dur="1500">
        <p14:warp/>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5" name="Feminist literature raises a set of differences in form and content, as there are those who see. There is a difference between the literature presented by women from what men offer, and most of these discussions are about the biological side, which is wh"/>
          <p:cNvSpPr txBox="1"/>
          <p:nvPr/>
        </p:nvSpPr>
        <p:spPr>
          <a:xfrm>
            <a:off x="13677934" y="246339"/>
            <a:ext cx="10499581" cy="1283958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defTabSz="457200" rtl="0">
              <a:spcBef>
                <a:spcPts val="0"/>
              </a:spcBef>
              <a:defRPr sz="3200">
                <a:blipFill rotWithShape="1">
                  <a:blip r:embed="rId3"/>
                  <a:srcRect l="0" t="0" r="0" b="0"/>
                  <a:tile tx="0" ty="0" sx="100000" sy="100000" flip="none" algn="tl"/>
                </a:blipFill>
              </a:defRPr>
            </a:pPr>
            <a:endParaRPr>
              <a:blipFill rotWithShape="1">
                <a:blip r:embed="rId4"/>
                <a:srcRect l="0" t="0" r="0" b="0"/>
                <a:tile tx="0" ty="0" sx="100000" sy="100000" flip="none" algn="tl"/>
              </a:blipFill>
            </a:endParaRPr>
          </a:p>
          <a:p>
            <a:pPr algn="just" defTabSz="457200" rtl="0">
              <a:spcBef>
                <a:spcPts val="0"/>
              </a:spcBef>
              <a:defRPr sz="4500">
                <a:blipFill rotWithShape="1">
                  <a:blip r:embed="rId5"/>
                  <a:srcRect l="0" t="0" r="0" b="0"/>
                  <a:tile tx="0" ty="0" sx="100000" sy="100000" flip="none" algn="tl"/>
                </a:blipFill>
                <a:latin typeface="Rockwell Bold"/>
                <a:ea typeface="Rockwell Bold"/>
                <a:cs typeface="Rockwell Bold"/>
                <a:sym typeface="Rockwell Bold"/>
              </a:defRPr>
            </a:pPr>
            <a:r>
              <a:rPr>
                <a:blipFill rotWithShape="1">
                  <a:blip r:embed="rId6"/>
                  <a:srcRect l="0" t="0" r="0" b="0"/>
                  <a:tile tx="0" ty="0" sx="100000" sy="100000" flip="none" algn="tl"/>
                </a:blipFill>
              </a:rPr>
              <a:t>Feminist literature raises a set of differences in form and content, as there are those who see. There is a difference between the literature presented by women from what men offer, and most of these discussions are about the biological side, which is what men mainly use to keep the woman in his crucible and the place he wants, but some representatives of the women's movement are based on biological characteristics, as a source of women's superiority, for women Do not look at things as a man looks and expresses about them her feelings about the man in what is important or not important</a:t>
            </a:r>
          </a:p>
        </p:txBody>
      </p:sp>
    </p:spTree>
  </p:cSld>
  <p:clrMapOvr>
    <a:masterClrMapping/>
  </p:clrMapOvr>
  <mc:AlternateContent xmlns:mc="http://schemas.openxmlformats.org/markup-compatibility/2006">
    <mc:Choice xmlns:p14="http://schemas.microsoft.com/office/powerpoint/2010/main" Requires="p14">
      <p:transition spd="fast" advClick="1" p14:dur="750">
        <p:push dir="r"/>
      </p:transition>
    </mc:Choice>
    <mc:Fallback>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6D089D78-D5A0-4AE2-8D40-517236D1A9EE-L0-001.jpeg" descr="6D089D78-D5A0-4AE2-8D40-517236D1A9EE-L0-001.jpeg"/>
          <p:cNvPicPr>
            <a:picLocks noChangeAspect="1"/>
          </p:cNvPicPr>
          <p:nvPr>
            <p:ph type="pic" idx="13"/>
          </p:nvPr>
        </p:nvPicPr>
        <p:blipFill>
          <a:blip r:embed="rId2">
            <a:extLst/>
          </a:blip>
          <a:srcRect l="0" t="4833" r="0" b="4833"/>
          <a:stretch>
            <a:fillRect/>
          </a:stretch>
        </p:blipFill>
        <p:spPr>
          <a:xfrm>
            <a:off x="12614107" y="-25400"/>
            <a:ext cx="12192001" cy="13766800"/>
          </a:xfrm>
          <a:prstGeom prst="rect">
            <a:avLst/>
          </a:prstGeom>
        </p:spPr>
      </p:pic>
      <p:sp>
        <p:nvSpPr>
          <p:cNvPr id="198" name="The writing of women came as a linguistic emergency and as a new event on culture, her traditions and customs were rooted according to the rules of virility, and women found no need to write as the man did. So that She can follow in his footsteps and mak"/>
          <p:cNvSpPr txBox="1"/>
          <p:nvPr/>
        </p:nvSpPr>
        <p:spPr>
          <a:xfrm>
            <a:off x="30809" y="-88578"/>
            <a:ext cx="13070332" cy="13893156"/>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457200" rtl="0">
              <a:spcBef>
                <a:spcPts val="0"/>
              </a:spcBef>
              <a:defRPr b="1" sz="5000">
                <a:solidFill>
                  <a:srgbClr val="000000"/>
                </a:solidFill>
                <a:latin typeface="Euphemia UCAS"/>
                <a:ea typeface="Euphemia UCAS"/>
                <a:cs typeface="Euphemia UCAS"/>
                <a:sym typeface="Euphemia UCAS"/>
              </a:defRPr>
            </a:lvl1pPr>
          </a:lstStyle>
          <a:p>
            <a:pPr/>
            <a:r>
              <a:t>The writing of women came as a linguistic emergency and as a new event on culture, her traditions and customs were rooted according to the rules of virility, and women found no need to write as the man did. So that She can follow in his footsteps and make use of his symbols and metaphors, this will enable the woman to occupy a position fundamentally in the writing industry, and all that you will realize from this is to be like a man, equal to, compete with or challenge him, but according to the male model and based on it. (Al-Ghaghami,2015)</a:t>
            </a:r>
          </a:p>
        </p:txBody>
      </p:sp>
    </p:spTree>
  </p:cSld>
  <p:clrMapOvr>
    <a:masterClrMapping/>
  </p:clrMapOvr>
  <mc:AlternateContent xmlns:mc="http://schemas.openxmlformats.org/markup-compatibility/2006">
    <mc:Choice xmlns:p14="http://schemas.microsoft.com/office/powerpoint/2010/main" Requires="p14">
      <p:transition spd="med" advClick="1" p14:dur="1000">
        <p14:switch dir="r"/>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0" name="Through what mentioned by Al-Ghathami on a woman’s language and style in literary rendering makes her equal and closely related to men in his writings, and even distinguishes him, and gives her a specificity in the nature of her language, because the lan"/>
          <p:cNvSpPr txBox="1"/>
          <p:nvPr>
            <p:ph type="body" sz="half" idx="1"/>
          </p:nvPr>
        </p:nvSpPr>
        <p:spPr>
          <a:xfrm>
            <a:off x="147577" y="8803696"/>
            <a:ext cx="24088846" cy="3933720"/>
          </a:xfrm>
          <a:prstGeom prst="rect">
            <a:avLst/>
          </a:prstGeom>
          <a:gradFill>
            <a:gsLst>
              <a:gs pos="0">
                <a:schemeClr val="accent6">
                  <a:hueOff val="-1068085"/>
                  <a:satOff val="32946"/>
                  <a:lumOff val="7931"/>
                </a:schemeClr>
              </a:gs>
              <a:gs pos="100000">
                <a:schemeClr val="accent6">
                  <a:hueOff val="5223564"/>
                  <a:satOff val="32381"/>
                  <a:lumOff val="4424"/>
                </a:schemeClr>
              </a:gs>
            </a:gsLst>
            <a:lin ang="5400000"/>
          </a:gradFill>
        </p:spPr>
        <p:txBody>
          <a:bodyPr/>
          <a:lstStyle/>
          <a:p>
            <a:pPr algn="just" defTabSz="1072869" rtl="0">
              <a:lnSpc>
                <a:spcPct val="90000"/>
              </a:lnSpc>
              <a:defRPr spc="-153" sz="5104">
                <a:gradFill flip="none" rotWithShape="1">
                  <a:gsLst>
                    <a:gs pos="0">
                      <a:srgbClr val="00E8FF"/>
                    </a:gs>
                    <a:gs pos="100000">
                      <a:srgbClr val="FF00F7"/>
                    </a:gs>
                  </a:gsLst>
                  <a:lin ang="3967761" scaled="0"/>
                </a:gradFill>
              </a:defRPr>
            </a:pPr>
            <a:r>
              <a:t>Through what mentioned by Al-Ghathami on a woman’s language and style in literary rendering makes her equal and closely related to men in his writings, and even distinguishes him, and gives her a specificity in the nature of her language, because the language is built On the rules of virility, not homosexuality</a:t>
            </a:r>
            <a:r>
              <a:t>.</a:t>
            </a:r>
          </a:p>
        </p:txBody>
      </p:sp>
    </p:spTree>
  </p:cSld>
  <p:clrMapOvr>
    <a:masterClrMapping/>
  </p:clrMapOvr>
  <mc:AlternateContent xmlns:mc="http://schemas.openxmlformats.org/markup-compatibility/2006">
    <mc:Choice xmlns:p14="http://schemas.microsoft.com/office/powerpoint/2010/main" Requires="p14">
      <p:transition spd="med" advClick="1" p14:dur="1000">
        <p14:switch dir="r"/>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3" name="outlines of the presentation"/>
          <p:cNvSpPr txBox="1"/>
          <p:nvPr>
            <p:ph type="title"/>
          </p:nvPr>
        </p:nvSpPr>
        <p:spPr>
          <a:xfrm>
            <a:off x="103830" y="514712"/>
            <a:ext cx="24694380" cy="2049000"/>
          </a:xfrm>
          <a:prstGeom prst="rect">
            <a:avLst/>
          </a:prstGeom>
          <a:solidFill>
            <a:srgbClr val="D9C9FE"/>
          </a:solidFill>
        </p:spPr>
        <p:txBody>
          <a:bodyPr/>
          <a:lstStyle/>
          <a:p>
            <a:pPr defTabSz="2438400" rtl="0">
              <a:lnSpc>
                <a:spcPct val="90000"/>
              </a:lnSpc>
              <a:defRPr spc="-348" sz="11600">
                <a:gradFill flip="none" rotWithShape="1">
                  <a:gsLst>
                    <a:gs pos="0">
                      <a:schemeClr val="accent1">
                        <a:hueOff val="-446844"/>
                        <a:satOff val="-6226"/>
                        <a:lumOff val="18873"/>
                      </a:schemeClr>
                    </a:gs>
                    <a:gs pos="100000">
                      <a:schemeClr val="accent1">
                        <a:hueOff val="-15665233"/>
                        <a:satOff val="-9367"/>
                        <a:lumOff val="13315"/>
                      </a:schemeClr>
                    </a:gs>
                  </a:gsLst>
                  <a:lin ang="5400000" scaled="0"/>
                </a:gradFill>
              </a:defRPr>
            </a:pPr>
            <a:r>
              <a:rPr>
                <a:latin typeface="Rockwell Bold"/>
                <a:ea typeface="Rockwell Bold"/>
                <a:cs typeface="Rockwell Bold"/>
                <a:sym typeface="Rockwell Bold"/>
              </a:rPr>
              <a:t>outlines of the presentation</a:t>
            </a:r>
            <a:r>
              <a:t> </a:t>
            </a:r>
          </a:p>
        </p:txBody>
      </p:sp>
      <p:sp>
        <p:nvSpPr>
          <p:cNvPr id="154" name="DISCOURSE…"/>
          <p:cNvSpPr txBox="1"/>
          <p:nvPr/>
        </p:nvSpPr>
        <p:spPr>
          <a:xfrm>
            <a:off x="5395733" y="2621443"/>
            <a:ext cx="14513495" cy="45974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355600" rtl="0">
              <a:spcBef>
                <a:spcPts val="300"/>
              </a:spcBef>
              <a:defRPr sz="9200">
                <a:solidFill>
                  <a:srgbClr val="D357FE"/>
                </a:solidFill>
                <a:latin typeface="Chalkboard SE Bold"/>
                <a:ea typeface="Chalkboard SE Bold"/>
                <a:cs typeface="Chalkboard SE Bold"/>
                <a:sym typeface="Chalkboard SE Bold"/>
              </a:defRPr>
            </a:pPr>
            <a:r>
              <a:t>         DISCOURSE </a:t>
            </a:r>
          </a:p>
          <a:p>
            <a:pPr algn="just" defTabSz="355600" rtl="0">
              <a:spcBef>
                <a:spcPts val="300"/>
              </a:spcBef>
              <a:defRPr sz="6500">
                <a:solidFill>
                  <a:srgbClr val="000000"/>
                </a:solidFill>
                <a:latin typeface="Zapfino"/>
                <a:ea typeface="Zapfino"/>
                <a:cs typeface="Zapfino"/>
                <a:sym typeface="Zapfino"/>
              </a:defRPr>
            </a:pPr>
            <a:r>
              <a:t>     </a:t>
            </a:r>
            <a:r>
              <a:rPr sz="9200">
                <a:solidFill>
                  <a:srgbClr val="D357FE"/>
                </a:solidFill>
                <a:latin typeface="Chalkboard SE Bold"/>
                <a:ea typeface="Chalkboard SE Bold"/>
                <a:cs typeface="Chalkboard SE Bold"/>
                <a:sym typeface="Chalkboard SE Bold"/>
              </a:rPr>
              <a:t>Discourse Analysis</a:t>
            </a:r>
            <a:r>
              <a:t> </a:t>
            </a:r>
          </a:p>
        </p:txBody>
      </p:sp>
      <p:sp>
        <p:nvSpPr>
          <p:cNvPr id="155" name="Feminisms"/>
          <p:cNvSpPr txBox="1"/>
          <p:nvPr/>
        </p:nvSpPr>
        <p:spPr>
          <a:xfrm>
            <a:off x="9326722" y="7276574"/>
            <a:ext cx="7956216" cy="21844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355600" rtl="0">
              <a:spcBef>
                <a:spcPts val="0"/>
              </a:spcBef>
              <a:defRPr sz="13000">
                <a:gradFill flip="none" rotWithShape="1">
                  <a:gsLst>
                    <a:gs pos="0">
                      <a:schemeClr val="accent5">
                        <a:hueOff val="-395226"/>
                        <a:satOff val="10158"/>
                      </a:schemeClr>
                    </a:gs>
                    <a:gs pos="100000">
                      <a:schemeClr val="accent5">
                        <a:hueOff val="-2274878"/>
                        <a:satOff val="10158"/>
                        <a:lumOff val="19786"/>
                      </a:schemeClr>
                    </a:gs>
                  </a:gsLst>
                  <a:lin ang="5400000" scaled="0"/>
                </a:gradFill>
                <a:latin typeface="Snell Roundhand Bold"/>
                <a:ea typeface="Snell Roundhand Bold"/>
                <a:cs typeface="Snell Roundhand Bold"/>
                <a:sym typeface="Snell Roundhand Bold"/>
              </a:defRPr>
            </a:lvl1pPr>
          </a:lstStyle>
          <a:p>
            <a:pPr/>
            <a:r>
              <a:t>Feminisms</a:t>
            </a:r>
          </a:p>
        </p:txBody>
      </p:sp>
    </p:spTree>
  </p:cSld>
  <p:clrMapOvr>
    <a:masterClrMapping/>
  </p:clrMapOvr>
  <mc:AlternateContent xmlns:mc="http://schemas.openxmlformats.org/markup-compatibility/2006">
    <mc:Choice xmlns:p14="http://schemas.microsoft.com/office/powerpoint/2010/main" Requires="p14">
      <p:transition spd="slow" advClick="1" p14:dur="1500">
        <p14:warp/>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3" fill="hold">
                                  <p:stCondLst>
                                    <p:cond delay="0"/>
                                  </p:stCondLst>
                                  <p:iterate type="lt" backwards="0">
                                    <p:tmAbs val="100"/>
                                  </p:iterate>
                                  <p:childTnLst>
                                    <p:set>
                                      <p:cBhvr>
                                        <p:cTn id="10" fill="hold"/>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1"/>
      <p:bldP build="whole" bldLvl="1" animBg="1" rev="0" advAuto="0" spid="154" grpId="3"/>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2" name="صورة" descr="صورة"/>
          <p:cNvPicPr>
            <a:picLocks noChangeAspect="1"/>
          </p:cNvPicPr>
          <p:nvPr>
            <p:ph type="pic" idx="13"/>
          </p:nvPr>
        </p:nvPicPr>
        <p:blipFill>
          <a:blip r:embed="rId2">
            <a:extLst/>
          </a:blip>
          <a:srcRect l="0" t="33323" r="0" b="12093"/>
          <a:stretch>
            <a:fillRect/>
          </a:stretch>
        </p:blipFill>
        <p:spPr>
          <a:xfrm>
            <a:off x="4084304" y="187325"/>
            <a:ext cx="20200248" cy="13341422"/>
          </a:xfrm>
          <a:prstGeom prst="rect">
            <a:avLst/>
          </a:prstGeom>
        </p:spPr>
      </p:pic>
      <p:sp>
        <p:nvSpPr>
          <p:cNvPr id="203" name="The entry of Iraqi women into the narrative world in its beginnings was narrow and limited due to the restrictions in social, political and economic forces imposed on her and restricted her creativity, but with the entry of women to education, she had th"/>
          <p:cNvSpPr txBox="1"/>
          <p:nvPr/>
        </p:nvSpPr>
        <p:spPr>
          <a:xfrm>
            <a:off x="116578" y="-99999"/>
            <a:ext cx="12739327" cy="133020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825500" rtl="0">
              <a:spcBef>
                <a:spcPts val="0"/>
              </a:spcBef>
              <a:defRPr sz="4500">
                <a:solidFill>
                  <a:srgbClr val="000000"/>
                </a:solidFill>
                <a:latin typeface="Chalkboard SE Bold"/>
                <a:ea typeface="Chalkboard SE Bold"/>
                <a:cs typeface="Chalkboard SE Bold"/>
                <a:sym typeface="Chalkboard SE Bold"/>
              </a:defRPr>
            </a:pPr>
            <a:r>
              <a:t>The entry of Iraqi women into the narrative world in its beginnings was narrow and limited due to the restrictions in social, political and economic forces imposed on her and restricted her creativity, but with the entry of women to education, she had the opportunity to contribute effectively in the various fields of novel and writing, after what was exclusive to the man (Wadi, 1980).</a:t>
            </a:r>
          </a:p>
          <a:p>
            <a:pPr algn="just" defTabSz="825500" rtl="0">
              <a:spcBef>
                <a:spcPts val="0"/>
              </a:spcBef>
              <a:defRPr sz="4500">
                <a:solidFill>
                  <a:srgbClr val="000000"/>
                </a:solidFill>
                <a:latin typeface="Chalkboard SE Bold"/>
                <a:ea typeface="Chalkboard SE Bold"/>
                <a:cs typeface="Chalkboard SE Bold"/>
                <a:sym typeface="Chalkboard SE Bold"/>
              </a:defRPr>
            </a:pPr>
            <a:r>
              <a:t>The feminist component had a prominent role in the literary movement in Iraq, and a large number of creative women appeared, who invaded the cultural movement and distinguished creative that cannot be overlooked and indifferent product in the field of culture and literature.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2" presetID="2" grpId="2" fill="hold">
                                  <p:stCondLst>
                                    <p:cond delay="0"/>
                                  </p:stCondLst>
                                  <p:iterate type="el" backwards="0">
                                    <p:tmAbs val="0"/>
                                  </p:iterate>
                                  <p:childTnLst>
                                    <p:anim calcmode="lin" valueType="num">
                                      <p:cBhvr>
                                        <p:cTn id="10" dur="1000" fill="hold"/>
                                        <p:tgtEl>
                                          <p:spTgt spid="203"/>
                                        </p:tgtEl>
                                        <p:attrNameLst>
                                          <p:attrName>ppt_x</p:attrName>
                                        </p:attrNameLst>
                                      </p:cBhvr>
                                      <p:tavLst>
                                        <p:tav tm="0">
                                          <p:val>
                                            <p:strVal val="ppt_x"/>
                                          </p:val>
                                        </p:tav>
                                        <p:tav tm="100000">
                                          <p:val>
                                            <p:strVal val="1+ppt_w/2"/>
                                          </p:val>
                                        </p:tav>
                                      </p:tavLst>
                                    </p:anim>
                                    <p:anim calcmode="lin" valueType="num">
                                      <p:cBhvr>
                                        <p:cTn id="11" dur="1000" fill="hold"/>
                                        <p:tgtEl>
                                          <p:spTgt spid="203"/>
                                        </p:tgtEl>
                                        <p:attrNameLst>
                                          <p:attrName>ppt_y</p:attrName>
                                        </p:attrNameLst>
                                      </p:cBhvr>
                                      <p:tavLst>
                                        <p:tav tm="0">
                                          <p:val>
                                            <p:strVal val="ppt_y"/>
                                          </p:val>
                                        </p:tav>
                                        <p:tav tm="100000">
                                          <p:val>
                                            <p:strVal val="ppt_y"/>
                                          </p:val>
                                        </p:tav>
                                      </p:tavLst>
                                    </p:anim>
                                    <p:set>
                                      <p:cBhvr>
                                        <p:cTn id="12" fill="hold">
                                          <p:stCondLst>
                                            <p:cond delay="999"/>
                                          </p:stCondLst>
                                        </p:cTn>
                                        <p:tgtEl>
                                          <p:spTgt spid="20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3" grpId="1"/>
      <p:bldP build="whole" bldLvl="1" animBg="1" rev="0" advAuto="0" spid="203" grpId="2"/>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CB9E6757-D3BB-44C4-80C8-89439E9331AC-L0-001.jpeg" descr="CB9E6757-D3BB-44C4-80C8-89439E9331AC-L0-001.jpeg"/>
          <p:cNvPicPr>
            <a:picLocks noChangeAspect="1"/>
          </p:cNvPicPr>
          <p:nvPr>
            <p:ph type="pic" idx="13"/>
          </p:nvPr>
        </p:nvPicPr>
        <p:blipFill>
          <a:blip r:embed="rId2">
            <a:extLst/>
          </a:blip>
          <a:srcRect l="3347" t="0" r="27692" b="0"/>
          <a:stretch>
            <a:fillRect/>
          </a:stretch>
        </p:blipFill>
        <p:spPr>
          <a:xfrm>
            <a:off x="16317141" y="2318508"/>
            <a:ext cx="7376138" cy="8328888"/>
          </a:xfrm>
          <a:prstGeom prst="rect">
            <a:avLst/>
          </a:prstGeom>
        </p:spPr>
      </p:pic>
      <p:sp>
        <p:nvSpPr>
          <p:cNvPr id="206" name="Among the Arab and Iraqi female figures who had a role in the modern era Nazik Al-mala’ka, as she is a poet, critic, narrator, musician, and translator, she studied art in acting and music, and she loved English literature, and her poetry touched the rea"/>
          <p:cNvSpPr txBox="1"/>
          <p:nvPr>
            <p:ph type="title"/>
          </p:nvPr>
        </p:nvSpPr>
        <p:spPr>
          <a:xfrm>
            <a:off x="508495" y="742960"/>
            <a:ext cx="15415074" cy="12690561"/>
          </a:xfrm>
          <a:prstGeom prst="rect">
            <a:avLst/>
          </a:prstGeom>
          <a:solidFill>
            <a:srgbClr val="FFFFFF"/>
          </a:solidFill>
        </p:spPr>
        <p:txBody>
          <a:bodyPr/>
          <a:lstStyle>
            <a:lvl1pPr algn="just" defTabSz="1584959" rtl="0">
              <a:defRPr spc="-109" sz="5460">
                <a:gradFill flip="none" rotWithShape="1">
                  <a:gsLst>
                    <a:gs pos="0">
                      <a:schemeClr val="accent1">
                        <a:hueOff val="-446844"/>
                        <a:satOff val="-6226"/>
                        <a:lumOff val="18873"/>
                      </a:schemeClr>
                    </a:gs>
                    <a:gs pos="100000">
                      <a:schemeClr val="accent1">
                        <a:hueOff val="-15665233"/>
                        <a:satOff val="-9367"/>
                        <a:lumOff val="13315"/>
                      </a:schemeClr>
                    </a:gs>
                  </a:gsLst>
                  <a:lin ang="5400000" scaled="0"/>
                </a:gradFill>
                <a:latin typeface="Rockwell Bold"/>
                <a:ea typeface="Rockwell Bold"/>
                <a:cs typeface="Rockwell Bold"/>
                <a:sym typeface="Rockwell Bold"/>
              </a:defRPr>
            </a:lvl1pPr>
          </a:lstStyle>
          <a:p>
            <a:pPr/>
            <a:r>
              <a:t>Among the Arab and Iraqi female figures who had a role in the modern era Nazik Al-mala’ka, as she is a poet, critic, narrator, musician, and translator, she studied art in acting and music, and she loved English literature, and her poetry touched the reality of people, especially the tragic side, and she wrote a collection of books; a book  “Social disadvantages for the life of Arab women,” and the book, “The fragmentation in Arab society,” in which she criticized the position of women in society and deprived them of their rights.  In 1952, she gave a lecture at the Film Club, criticizing the conditions of the present Arab woman, and calling for her liberation from backwardness and restrictions.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14:prism dir="d"/>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15" grpId="1" fill="hold">
                                  <p:stCondLst>
                                    <p:cond delay="0"/>
                                  </p:stCondLst>
                                  <p:iterate type="el" backwards="0">
                                    <p:tmAbs val="0"/>
                                  </p:iterate>
                                  <p:childTnLst>
                                    <p:set>
                                      <p:cBhvr>
                                        <p:cTn id="6" fill="hold"/>
                                        <p:tgtEl>
                                          <p:spTgt spid="205"/>
                                        </p:tgtEl>
                                        <p:attrNameLst>
                                          <p:attrName>style.visibility</p:attrName>
                                        </p:attrNameLst>
                                      </p:cBhvr>
                                      <p:to>
                                        <p:strVal val="visible"/>
                                      </p:to>
                                    </p:set>
                                    <p:anim calcmode="lin" valueType="num">
                                      <p:cBhvr>
                                        <p:cTn id="7" dur="1000" fill="hold"/>
                                        <p:tgtEl>
                                          <p:spTgt spid="205"/>
                                        </p:tgtEl>
                                        <p:attrNameLst>
                                          <p:attrName>ppt_w</p:attrName>
                                        </p:attrNameLst>
                                      </p:cBhvr>
                                      <p:tavLst>
                                        <p:tav tm="0">
                                          <p:val>
                                            <p:fltVal val="0"/>
                                          </p:val>
                                        </p:tav>
                                        <p:tav tm="100000">
                                          <p:val>
                                            <p:strVal val="#ppt_w"/>
                                          </p:val>
                                        </p:tav>
                                      </p:tavLst>
                                    </p:anim>
                                    <p:anim calcmode="lin" valueType="num">
                                      <p:cBhvr>
                                        <p:cTn id="8" dur="1000" fill="hold"/>
                                        <p:tgtEl>
                                          <p:spTgt spid="205"/>
                                        </p:tgtEl>
                                        <p:attrNameLst>
                                          <p:attrName>ppt_h</p:attrName>
                                        </p:attrNameLst>
                                      </p:cBhvr>
                                      <p:tavLst>
                                        <p:tav tm="0">
                                          <p:val>
                                            <p:fltVal val="0"/>
                                          </p:val>
                                        </p:tav>
                                        <p:tav tm="100000">
                                          <p:val>
                                            <p:strVal val="#ppt_h"/>
                                          </p:val>
                                        </p:tav>
                                      </p:tavLst>
                                    </p:anim>
                                    <p:anim calcmode="lin" valueType="num">
                                      <p:cBhvr>
                                        <p:cTn id="9" dur="1000" fill="hold"/>
                                        <p:tgtEl>
                                          <p:spTgt spid="20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5"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8" name="Feminist discourse analysis has evolved out of linguists' particular concern with text and talk as gendered interactions, and feminist scholars' particular concern with discourse as an apparatus of patriarchy, to become, today, a wide‐reaching approach f"/>
          <p:cNvSpPr txBox="1"/>
          <p:nvPr>
            <p:ph type="body" sz="half" idx="1"/>
          </p:nvPr>
        </p:nvSpPr>
        <p:spPr>
          <a:xfrm>
            <a:off x="13948044" y="508378"/>
            <a:ext cx="10417458" cy="12085270"/>
          </a:xfrm>
          <a:prstGeom prst="rect">
            <a:avLst/>
          </a:prstGeom>
          <a:solidFill>
            <a:srgbClr val="A7C6FF"/>
          </a:solidFill>
        </p:spPr>
        <p:txBody>
          <a:bodyPr/>
          <a:lstStyle/>
          <a:p>
            <a:pPr algn="just" defTabSz="452627" rtl="0">
              <a:defRPr spc="0" sz="1386">
                <a:solidFill>
                  <a:srgbClr val="000000"/>
                </a:solidFill>
                <a:latin typeface="Arial Rounded MT Bold"/>
                <a:ea typeface="Arial Rounded MT Bold"/>
                <a:cs typeface="Arial Rounded MT Bold"/>
                <a:sym typeface="Arial Rounded MT Bold"/>
              </a:defRPr>
            </a:pPr>
            <a:r>
              <a:rPr sz="5445"/>
              <a:t>Feminist discourse analysis has evolved out of linguists' particular concern with text and talk as gendered interactions, and feminist scholars' particular concern with discourse as an apparatus of patriarchy, to become, today, a wide‐reaching approach for understanding and critiquing the power of language and the language of power in many incarnations and contexts</a:t>
            </a:r>
            <a:r>
              <a:t>.</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08"/>
                                        </p:tgtEl>
                                        <p:attrNameLst>
                                          <p:attrName>style.visibility</p:attrName>
                                        </p:attrNameLst>
                                      </p:cBhvr>
                                      <p:to>
                                        <p:strVal val="visible"/>
                                      </p:to>
                                    </p:set>
                                    <p:anim calcmode="lin" valueType="num">
                                      <p:cBhvr>
                                        <p:cTn id="7" dur="2500" fill="hold"/>
                                        <p:tgtEl>
                                          <p:spTgt spid="208"/>
                                        </p:tgtEl>
                                        <p:attrNameLst>
                                          <p:attrName>ppt_w</p:attrName>
                                        </p:attrNameLst>
                                      </p:cBhvr>
                                      <p:tavLst>
                                        <p:tav tm="0">
                                          <p:val>
                                            <p:strVal val="4*#ppt_w"/>
                                          </p:val>
                                        </p:tav>
                                        <p:tav tm="100000">
                                          <p:val>
                                            <p:strVal val="#ppt_w"/>
                                          </p:val>
                                        </p:tav>
                                      </p:tavLst>
                                    </p:anim>
                                    <p:anim calcmode="lin" valueType="num">
                                      <p:cBhvr>
                                        <p:cTn id="8" dur="2500" fill="hold"/>
                                        <p:tgtEl>
                                          <p:spTgt spid="20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0" name="Feminist discourse analysts understand discourse as establishing categories of inclusion and exclusion that are related to patriarchy as an “omnirelevant” schema but also see these gendered categories intersecting with a wide range of other hierarchical "/>
          <p:cNvSpPr txBox="1"/>
          <p:nvPr>
            <p:ph type="title"/>
          </p:nvPr>
        </p:nvSpPr>
        <p:spPr>
          <a:xfrm>
            <a:off x="109204" y="7030708"/>
            <a:ext cx="24165592" cy="5926478"/>
          </a:xfrm>
          <a:prstGeom prst="rect">
            <a:avLst/>
          </a:prstGeom>
          <a:solidFill>
            <a:srgbClr val="FFFFFF"/>
          </a:solidFill>
        </p:spPr>
        <p:txBody>
          <a:bodyPr/>
          <a:lstStyle/>
          <a:p>
            <a:pPr algn="just" defTabSz="320039" rtl="0">
              <a:lnSpc>
                <a:spcPct val="100000"/>
              </a:lnSpc>
              <a:defRPr spc="0" sz="980">
                <a:solidFill>
                  <a:srgbClr val="111111"/>
                </a:solidFill>
                <a:latin typeface="Rockwell"/>
                <a:ea typeface="Rockwell"/>
                <a:cs typeface="Rockwell"/>
                <a:sym typeface="Rockwell"/>
              </a:defRPr>
            </a:pPr>
            <a:r>
              <a:rPr sz="4200">
                <a:latin typeface="Rockwell Bold"/>
                <a:ea typeface="Rockwell Bold"/>
                <a:cs typeface="Rockwell Bold"/>
                <a:sym typeface="Rockwell Bold"/>
              </a:rPr>
              <a:t>Feminist discourse analysts understand discourse as establishing categories of inclusion and exclusion that are related to patriarchy as an “omnirelevant” schema but also see these gendered categories intersecting with a wide range of other hierarchical conceptualizations of difference that structure social institutions and interactions. They examine these various manifestations of difference, and the power they accrue or withhold, in media texts, conversations, advertisements, novels, films, political speeches, meeting minutes, interview transcripts, or wherever they may occur, through close attention to structures of representation such as themes, frames, grammatical features, and modes of address</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10"/>
                                        </p:tgtEl>
                                        <p:attrNameLst>
                                          <p:attrName>style.visibility</p:attrName>
                                        </p:attrNameLst>
                                      </p:cBhvr>
                                      <p:to>
                                        <p:strVal val="visible"/>
                                      </p:to>
                                    </p:set>
                                    <p:animEffect filter="wipe(left)" transition="in">
                                      <p:cBhvr>
                                        <p:cTn id="7" dur="20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2" presetID="26" grpId="2" fill="hold">
                                  <p:stCondLst>
                                    <p:cond delay="0"/>
                                  </p:stCondLst>
                                  <p:iterate type="lt" backwards="0">
                                    <p:tmAbs val="0"/>
                                  </p:iterate>
                                  <p:childTnLst>
                                    <p:animEffect filter="wipe(down)" transition="out">
                                      <p:cBhvr>
                                        <p:cTn id="11" dur="180" fill="hold">
                                          <p:stCondLst>
                                            <p:cond delay="1820"/>
                                          </p:stCondLst>
                                        </p:cTn>
                                        <p:tgtEl>
                                          <p:spTgt spid="210"/>
                                        </p:tgtEl>
                                      </p:cBhvr>
                                    </p:animEffect>
                                    <p:anim calcmode="lin" valueType="num">
                                      <p:cBhvr>
                                        <p:cTn id="12" dur="1822" fill="hold" tmFilter="0,0; 0.14,0.31; 0.43,0.73; 0.71,0.91; 1.0,1.0">
                                          <p:stCondLst>
                                            <p:cond delay="0"/>
                                          </p:stCondLst>
                                        </p:cTn>
                                        <p:tgtEl>
                                          <p:spTgt spid="210"/>
                                        </p:tgtEl>
                                        <p:attrNameLst>
                                          <p:attrName>ppt_x</p:attrName>
                                        </p:attrNameLst>
                                      </p:cBhvr>
                                      <p:tavLst>
                                        <p:tav tm="0">
                                          <p:val>
                                            <p:strVal val="ppt_x"/>
                                          </p:val>
                                        </p:tav>
                                        <p:tav tm="100000">
                                          <p:val>
                                            <p:strVal val="#ppt_x+0.25"/>
                                          </p:val>
                                        </p:tav>
                                      </p:tavLst>
                                    </p:anim>
                                    <p:anim calcmode="lin" valueType="num">
                                      <p:cBhvr>
                                        <p:cTn id="13" dur="178" fill="hold">
                                          <p:stCondLst>
                                            <p:cond delay="1822"/>
                                          </p:stCondLst>
                                        </p:cTn>
                                        <p:tgtEl>
                                          <p:spTgt spid="210"/>
                                        </p:tgtEl>
                                        <p:attrNameLst>
                                          <p:attrName>ppt_x</p:attrName>
                                        </p:attrNameLst>
                                      </p:cBhvr>
                                      <p:tavLst>
                                        <p:tav tm="0">
                                          <p:val>
                                            <p:strVal val="ppt_x"/>
                                          </p:val>
                                        </p:tav>
                                        <p:tav tm="100000">
                                          <p:val>
                                            <p:strVal val="ppt_x"/>
                                          </p:val>
                                        </p:tav>
                                      </p:tavLst>
                                    </p:anim>
                                    <p:anim calcmode="lin" valueType="num">
                                      <p:cBhvr>
                                        <p:cTn id="14" dur="664" fill="hold" tmFilter="0.0,0.0;0.25,0.07;0.50,0.2;0.75,0.467;1.0,1.0">
                                          <p:stCondLst>
                                            <p:cond delay="0"/>
                                          </p:stCondLst>
                                        </p:cTn>
                                        <p:tgtEl>
                                          <p:spTgt spid="2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fill="hold" tmFilter="0, 0; 0.125,0.2665; 0.25,0.4; 0.375,0.465; 0.5,0.5;  0.625,0.535; 0.75,0.6; 0.875,0.7335; 1,1">
                                          <p:stCondLst>
                                            <p:cond delay="664"/>
                                          </p:stCondLst>
                                        </p:cTn>
                                        <p:tgtEl>
                                          <p:spTgt spid="2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fill="hold" tmFilter="0, 0; 0.125,0.2665; 0.25,0.4; 0.375,0.465; 0.5,0.5;  0.625,0.535; 0.75,0.6; 0.875,0.7335; 1,1">
                                          <p:stCondLst>
                                            <p:cond delay="1324"/>
                                          </p:stCondLst>
                                        </p:cTn>
                                        <p:tgtEl>
                                          <p:spTgt spid="2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fill="hold" tmFilter="0, 0; 0.125,0.2665; 0.25,0.4; 0.375,0.465; 0.5,0.5;  0.625,0.535; 0.75,0.6; 0.875,0.7335; 1,1">
                                          <p:stCondLst>
                                            <p:cond delay="1656"/>
                                          </p:stCondLst>
                                        </p:cTn>
                                        <p:tgtEl>
                                          <p:spTgt spid="2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fill="hold">
                                          <p:stCondLst>
                                            <p:cond delay="1820"/>
                                          </p:stCondLst>
                                        </p:cTn>
                                        <p:tgtEl>
                                          <p:spTgt spid="210"/>
                                        </p:tgtEl>
                                        <p:attrNameLst>
                                          <p:attrName>ppt_y</p:attrName>
                                        </p:attrNameLst>
                                      </p:cBhvr>
                                      <p:tavLst>
                                        <p:tav tm="0">
                                          <p:val>
                                            <p:strVal val="ppt_y"/>
                                          </p:val>
                                        </p:tav>
                                        <p:tav tm="100000">
                                          <p:val>
                                            <p:strVal val="ppt_y+ppt_h"/>
                                          </p:val>
                                        </p:tav>
                                      </p:tavLst>
                                    </p:anim>
                                    <p:animScale>
                                      <p:cBhvr>
                                        <p:cTn id="19" dur="26" fill="hold">
                                          <p:stCondLst>
                                            <p:cond delay="620"/>
                                          </p:stCondLst>
                                        </p:cTn>
                                        <p:tgtEl>
                                          <p:spTgt spid="210"/>
                                        </p:tgtEl>
                                      </p:cBhvr>
                                      <p:to x="100000" y="60000"/>
                                    </p:animScale>
                                    <p:animScale>
                                      <p:cBhvr>
                                        <p:cTn id="20" dur="166" decel="50000" fill="hold">
                                          <p:stCondLst>
                                            <p:cond delay="646"/>
                                          </p:stCondLst>
                                        </p:cTn>
                                        <p:tgtEl>
                                          <p:spTgt spid="210"/>
                                        </p:tgtEl>
                                      </p:cBhvr>
                                      <p:to x="100000" y="100000"/>
                                    </p:animScale>
                                    <p:animScale>
                                      <p:cBhvr>
                                        <p:cTn id="21" dur="26" decel="50000" fill="hold">
                                          <p:stCondLst>
                                            <p:cond delay="1312"/>
                                          </p:stCondLst>
                                        </p:cTn>
                                        <p:tgtEl>
                                          <p:spTgt spid="210"/>
                                        </p:tgtEl>
                                      </p:cBhvr>
                                      <p:to x="100000" y="80000"/>
                                    </p:animScale>
                                    <p:animScale>
                                      <p:cBhvr>
                                        <p:cTn id="22" dur="166" decel="50000" fill="hold">
                                          <p:stCondLst>
                                            <p:cond delay="1338"/>
                                          </p:stCondLst>
                                        </p:cTn>
                                        <p:tgtEl>
                                          <p:spTgt spid="210"/>
                                        </p:tgtEl>
                                      </p:cBhvr>
                                      <p:to x="100000" y="100000"/>
                                    </p:animScale>
                                    <p:animScale>
                                      <p:cBhvr>
                                        <p:cTn id="23" dur="26" decel="50000" fill="hold">
                                          <p:stCondLst>
                                            <p:cond delay="1642"/>
                                          </p:stCondLst>
                                        </p:cTn>
                                        <p:tgtEl>
                                          <p:spTgt spid="210"/>
                                        </p:tgtEl>
                                      </p:cBhvr>
                                      <p:to x="100000" y="90000"/>
                                    </p:animScale>
                                    <p:animScale>
                                      <p:cBhvr>
                                        <p:cTn id="24" dur="166" decel="50000" fill="hold">
                                          <p:stCondLst>
                                            <p:cond delay="1668"/>
                                          </p:stCondLst>
                                        </p:cTn>
                                        <p:tgtEl>
                                          <p:spTgt spid="210"/>
                                        </p:tgtEl>
                                      </p:cBhvr>
                                      <p:to x="100000" y="100000"/>
                                    </p:animScale>
                                    <p:animScale>
                                      <p:cBhvr>
                                        <p:cTn id="25" dur="26" decel="50000" fill="hold">
                                          <p:stCondLst>
                                            <p:cond delay="1808"/>
                                          </p:stCondLst>
                                        </p:cTn>
                                        <p:tgtEl>
                                          <p:spTgt spid="210"/>
                                        </p:tgtEl>
                                      </p:cBhvr>
                                      <p:to x="100000" y="95000"/>
                                    </p:animScale>
                                    <p:animScale>
                                      <p:cBhvr>
                                        <p:cTn id="26" dur="166" decel="50000" fill="hold">
                                          <p:stCondLst>
                                            <p:cond delay="1834"/>
                                          </p:stCondLst>
                                        </p:cTn>
                                        <p:tgtEl>
                                          <p:spTgt spid="210"/>
                                        </p:tgtEl>
                                      </p:cBhvr>
                                      <p:to x="100000" y="100000"/>
                                    </p:animScale>
                                    <p:set>
                                      <p:cBhvr>
                                        <p:cTn id="27" fill="hold">
                                          <p:stCondLst>
                                            <p:cond delay="1999"/>
                                          </p:stCondLst>
                                        </p:cTn>
                                        <p:tgtEl>
                                          <p:spTgt spid="21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0" grpId="2"/>
      <p:bldP build="whole" bldLvl="1" animBg="1" rev="0" advAuto="0" spid="210"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2" name="Thank you"/>
          <p:cNvSpPr txBox="1"/>
          <p:nvPr>
            <p:ph type="title"/>
          </p:nvPr>
        </p:nvSpPr>
        <p:spPr>
          <a:xfrm>
            <a:off x="8042905" y="5496850"/>
            <a:ext cx="10140112" cy="2722299"/>
          </a:xfrm>
          <a:prstGeom prst="rect">
            <a:avLst/>
          </a:prstGeom>
        </p:spPr>
        <p:txBody>
          <a:bodyPr/>
          <a:lstStyle>
            <a:lvl1pPr algn="just" defTabSz="2170176" rtl="0">
              <a:defRPr spc="-493" sz="16465">
                <a:ln w="101600">
                  <a:solidFill>
                    <a:srgbClr val="000000"/>
                  </a:solidFill>
                </a:ln>
                <a:solidFill>
                  <a:srgbClr val="000000"/>
                </a:solidFill>
                <a:latin typeface="Bradley Hand ITC TT-Bold"/>
                <a:ea typeface="Bradley Hand ITC TT-Bold"/>
                <a:cs typeface="Bradley Hand ITC TT-Bold"/>
                <a:sym typeface="Bradley Hand ITC TT-Bold"/>
              </a:defRPr>
            </a:lvl1pPr>
          </a:lstStyle>
          <a:p>
            <a:pPr/>
            <a:r>
              <a:t>Thank you</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26" grpId="1" fill="hold">
                                  <p:stCondLst>
                                    <p:cond delay="0"/>
                                  </p:stCondLst>
                                  <p:childTnLst>
                                    <p:animEffect filter="fade" transition="out">
                                      <p:cBhvr>
                                        <p:cTn id="6" dur="1000" fill="hold" tmFilter="0, 0; .2, .5; .8, .5; 1, 0"/>
                                        <p:tgtEl>
                                          <p:spTgt spid="212"/>
                                        </p:tgtEl>
                                      </p:cBhvr>
                                    </p:animEffect>
                                    <p:animScale>
                                      <p:cBhvr>
                                        <p:cTn id="7" dur="500" fill="hold"/>
                                        <p:tgtEl>
                                          <p:spTgt spid="212"/>
                                        </p:tgtEl>
                                      </p:cBhvr>
                                      <p:by x="105000" y="10500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2"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7" name="Discourse"/>
          <p:cNvSpPr txBox="1"/>
          <p:nvPr>
            <p:ph type="body" sz="quarter" idx="1"/>
          </p:nvPr>
        </p:nvSpPr>
        <p:spPr>
          <a:xfrm>
            <a:off x="9022357" y="529341"/>
            <a:ext cx="11788311" cy="2834639"/>
          </a:xfrm>
          <a:prstGeom prst="rect">
            <a:avLst/>
          </a:prstGeom>
        </p:spPr>
        <p:txBody>
          <a:bodyPr/>
          <a:lstStyle/>
          <a:p>
            <a:pPr defTabSz="1779987" rtl="0">
              <a:defRPr spc="-327" sz="16352"/>
            </a:pPr>
            <a:r>
              <a:rPr>
                <a:gradFill flip="none" rotWithShape="1">
                  <a:gsLst>
                    <a:gs pos="0">
                      <a:schemeClr val="accent5">
                        <a:hueOff val="-395226"/>
                        <a:satOff val="10158"/>
                      </a:schemeClr>
                    </a:gs>
                    <a:gs pos="100000">
                      <a:schemeClr val="accent5">
                        <a:hueOff val="-2274878"/>
                        <a:satOff val="10158"/>
                        <a:lumOff val="19786"/>
                      </a:schemeClr>
                    </a:gs>
                  </a:gsLst>
                  <a:lin ang="5400000" scaled="0"/>
                </a:gradFill>
              </a:rPr>
              <a:t>Discourse</a:t>
            </a:r>
            <a:r>
              <a:t> </a:t>
            </a:r>
          </a:p>
        </p:txBody>
      </p:sp>
      <p:sp>
        <p:nvSpPr>
          <p:cNvPr id="158" name="Discourse Analysis…"/>
          <p:cNvSpPr txBox="1"/>
          <p:nvPr/>
        </p:nvSpPr>
        <p:spPr>
          <a:xfrm>
            <a:off x="9021899" y="9500987"/>
            <a:ext cx="13669522" cy="3632508"/>
          </a:xfrm>
          <a:prstGeom prst="rect">
            <a:avLst/>
          </a:prstGeom>
          <a:solidFill>
            <a:srgbClr val="FEFCDD"/>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825500" rtl="0">
              <a:spcBef>
                <a:spcPts val="0"/>
              </a:spcBef>
              <a:defRPr sz="5500">
                <a:solidFill>
                  <a:srgbClr val="D5D5D5"/>
                </a:solidFill>
              </a:defRPr>
            </a:pPr>
            <a:r>
              <a:rPr sz="9500">
                <a:gradFill flip="none" rotWithShape="1">
                  <a:gsLst>
                    <a:gs pos="0">
                      <a:schemeClr val="accent5">
                        <a:hueOff val="-395226"/>
                        <a:satOff val="10158"/>
                      </a:schemeClr>
                    </a:gs>
                    <a:gs pos="100000">
                      <a:schemeClr val="accent5">
                        <a:hueOff val="-2274878"/>
                        <a:satOff val="10158"/>
                        <a:lumOff val="19786"/>
                      </a:schemeClr>
                    </a:gs>
                  </a:gsLst>
                  <a:lin ang="5400000" scaled="0"/>
                </a:gradFill>
                <a:latin typeface="+mn-lt"/>
                <a:ea typeface="+mn-ea"/>
                <a:cs typeface="+mn-cs"/>
                <a:sym typeface="Geeza Pro Bold"/>
              </a:rPr>
              <a:t>Discourse Analysis</a:t>
            </a:r>
            <a:r>
              <a:rPr>
                <a:solidFill>
                  <a:srgbClr val="E63B7A"/>
                </a:solidFill>
                <a:latin typeface="+mn-lt"/>
                <a:ea typeface="+mn-ea"/>
                <a:cs typeface="+mn-cs"/>
                <a:sym typeface="Geeza Pro Bold"/>
              </a:rPr>
              <a:t> </a:t>
            </a:r>
            <a:endParaRPr>
              <a:solidFill>
                <a:srgbClr val="E63B7A"/>
              </a:solidFill>
              <a:latin typeface="+mn-lt"/>
              <a:ea typeface="+mn-ea"/>
              <a:cs typeface="+mn-cs"/>
              <a:sym typeface="Geeza Pro Bold"/>
            </a:endParaRPr>
          </a:p>
          <a:p>
            <a:pPr algn="ctr" defTabSz="825500" rtl="0">
              <a:spcBef>
                <a:spcPts val="0"/>
              </a:spcBef>
              <a:defRPr sz="5200">
                <a:solidFill>
                  <a:srgbClr val="D5D5D5"/>
                </a:solidFill>
              </a:defRPr>
            </a:pPr>
            <a:r>
              <a:rPr>
                <a:solidFill>
                  <a:srgbClr val="E63B7A"/>
                </a:solidFill>
                <a:latin typeface="+mn-lt"/>
                <a:ea typeface="+mn-ea"/>
                <a:cs typeface="+mn-cs"/>
                <a:sym typeface="Geeza Pro Bold"/>
              </a:rPr>
              <a:t>According to Fasold (1990) discourse analysis is “the study of language in use”</a:t>
            </a:r>
          </a:p>
        </p:txBody>
      </p:sp>
      <p:sp>
        <p:nvSpPr>
          <p:cNvPr id="159" name="According to Collins dictionary, discourse is “verbal communication; talk or conversation “"/>
          <p:cNvSpPr txBox="1"/>
          <p:nvPr/>
        </p:nvSpPr>
        <p:spPr>
          <a:xfrm>
            <a:off x="8317335" y="3782131"/>
            <a:ext cx="8747039" cy="51088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825500" rtl="0">
              <a:spcBef>
                <a:spcPts val="0"/>
              </a:spcBef>
              <a:defRPr sz="5500">
                <a:solidFill>
                  <a:srgbClr val="FF4015"/>
                </a:solidFill>
                <a:latin typeface="Chalkboard SE Regular"/>
                <a:ea typeface="Chalkboard SE Regular"/>
                <a:cs typeface="Chalkboard SE Regular"/>
                <a:sym typeface="Chalkboard SE Regular"/>
              </a:defRPr>
            </a:pPr>
            <a:r>
              <a:rPr>
                <a:latin typeface="Chalkboard SE Bold"/>
                <a:ea typeface="Chalkboard SE Bold"/>
                <a:cs typeface="Chalkboard SE Bold"/>
                <a:sym typeface="Chalkboard SE Bold"/>
              </a:rPr>
              <a:t>According to Collins dictionary, discourse is “verbal communication; talk or conversation</a:t>
            </a:r>
            <a:r>
              <a:t> </a:t>
            </a:r>
            <a:r>
              <a:rPr>
                <a:latin typeface="Chalkboard SE Bold"/>
                <a:ea typeface="Chalkboard SE Bold"/>
                <a:cs typeface="Chalkboard SE Bold"/>
                <a:sym typeface="Chalkboard SE Bold"/>
              </a:rPr>
              <a:t>“</a:t>
            </a:r>
            <a:endParaRPr>
              <a:latin typeface="Chalkboard SE Bold"/>
              <a:ea typeface="Chalkboard SE Bold"/>
              <a:cs typeface="Chalkboard SE Bold"/>
              <a:sym typeface="Chalkboard SE Bold"/>
            </a:endParaRP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59"/>
                                        </p:tgtEl>
                                        <p:attrNameLst>
                                          <p:attrName>style.visibility</p:attrName>
                                        </p:attrNameLst>
                                      </p:cBhvr>
                                      <p:to>
                                        <p:strVal val="visible"/>
                                      </p:to>
                                    </p:set>
                                    <p:anim calcmode="lin" valueType="num">
                                      <p:cBhvr>
                                        <p:cTn id="7" dur="1000" fill="hold"/>
                                        <p:tgtEl>
                                          <p:spTgt spid="159"/>
                                        </p:tgtEl>
                                        <p:attrNameLst>
                                          <p:attrName>ppt_x</p:attrName>
                                        </p:attrNameLst>
                                      </p:cBhvr>
                                      <p:tavLst>
                                        <p:tav tm="0">
                                          <p:val>
                                            <p:strVal val="0-#ppt_w/2"/>
                                          </p:val>
                                        </p:tav>
                                        <p:tav tm="100000">
                                          <p:val>
                                            <p:strVal val="#ppt_x"/>
                                          </p:val>
                                        </p:tav>
                                      </p:tavLst>
                                    </p:anim>
                                    <p:anim calcmode="lin" valueType="num">
                                      <p:cBhvr>
                                        <p:cTn id="8" dur="1000" fill="hold"/>
                                        <p:tgtEl>
                                          <p:spTgt spid="1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58"/>
                                        </p:tgtEl>
                                        <p:attrNameLst>
                                          <p:attrName>style.visibility</p:attrName>
                                        </p:attrNameLst>
                                      </p:cBhvr>
                                      <p:to>
                                        <p:strVal val="visible"/>
                                      </p:to>
                                    </p:set>
                                    <p:anim calcmode="lin" valueType="num">
                                      <p:cBhvr>
                                        <p:cTn id="13" dur="1000" fill="hold"/>
                                        <p:tgtEl>
                                          <p:spTgt spid="158"/>
                                        </p:tgtEl>
                                        <p:attrNameLst>
                                          <p:attrName>ppt_x</p:attrName>
                                        </p:attrNameLst>
                                      </p:cBhvr>
                                      <p:tavLst>
                                        <p:tav tm="0">
                                          <p:val>
                                            <p:strVal val="0-#ppt_w/2"/>
                                          </p:val>
                                        </p:tav>
                                        <p:tav tm="100000">
                                          <p:val>
                                            <p:strVal val="#ppt_x"/>
                                          </p:val>
                                        </p:tav>
                                      </p:tavLst>
                                    </p:anim>
                                    <p:anim calcmode="lin" valueType="num">
                                      <p:cBhvr>
                                        <p:cTn id="14" dur="1000" fill="hold"/>
                                        <p:tgtEl>
                                          <p:spTgt spid="1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2"/>
      <p:bldP build="whole" bldLvl="1" animBg="1" rev="0" advAuto="0" spid="159"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1" name="‘it is in discourse that power and knowledge are joined together”(Foucault, 1978).…"/>
          <p:cNvSpPr txBox="1"/>
          <p:nvPr>
            <p:ph type="body" sz="half" idx="1"/>
          </p:nvPr>
        </p:nvSpPr>
        <p:spPr>
          <a:xfrm>
            <a:off x="745342" y="6299"/>
            <a:ext cx="12240810" cy="6359515"/>
          </a:xfrm>
          <a:prstGeom prst="rect">
            <a:avLst/>
          </a:prstGeom>
          <a:solidFill>
            <a:srgbClr val="FFFFFF"/>
          </a:solidFill>
        </p:spPr>
        <p:txBody>
          <a:bodyPr/>
          <a:lstStyle/>
          <a:p>
            <a:pPr algn="just" defTabSz="503555" rtl="0">
              <a:defRPr spc="-153" sz="5124">
                <a:solidFill>
                  <a:srgbClr val="000000"/>
                </a:solidFill>
                <a:latin typeface="Chalkduster"/>
                <a:ea typeface="Chalkduster"/>
                <a:cs typeface="Chalkduster"/>
                <a:sym typeface="Chalkduster"/>
              </a:defRPr>
            </a:pPr>
            <a:r>
              <a:t>‘it is in discourse that power and knowledge are joined together”(Foucault, 1978). </a:t>
            </a:r>
          </a:p>
          <a:p>
            <a:pPr algn="just" defTabSz="503555" rtl="0">
              <a:defRPr spc="-153" sz="5124">
                <a:solidFill>
                  <a:srgbClr val="000000"/>
                </a:solidFill>
                <a:latin typeface="Chalkduster"/>
                <a:ea typeface="Chalkduster"/>
                <a:cs typeface="Chalkduster"/>
                <a:sym typeface="Chalkduster"/>
              </a:defRPr>
            </a:pPr>
            <a:r>
              <a:t>Thus, discourse, power and knowledge are inextricably linked in structuring our sense of reality, as well as our sense of self (Mills, 1997).</a:t>
            </a:r>
          </a:p>
        </p:txBody>
      </p:sp>
      <p:sp>
        <p:nvSpPr>
          <p:cNvPr id="162" name="Discourse Theory"/>
          <p:cNvSpPr txBox="1"/>
          <p:nvPr>
            <p:ph type="body" idx="13"/>
          </p:nvPr>
        </p:nvSpPr>
        <p:spPr>
          <a:xfrm>
            <a:off x="2787248" y="7259359"/>
            <a:ext cx="7005023" cy="2896981"/>
          </a:xfrm>
          <a:prstGeom prst="rect">
            <a:avLst/>
          </a:prstGeom>
          <a:extLst>
            <a:ext uri="{C572A759-6A51-4108-AA02-DFA0A04FC94B}">
              <ma14:wrappingTextBoxFlag xmlns:ma14="http://schemas.microsoft.com/office/mac/drawingml/2011/main" val="1"/>
            </a:ext>
          </a:extLst>
        </p:spPr>
        <p:txBody>
          <a:bodyPr/>
          <a:lstStyle>
            <a:lvl1pPr algn="just" rtl="0">
              <a:defRPr sz="8000">
                <a:gradFill flip="none" rotWithShape="1">
                  <a:gsLst>
                    <a:gs pos="0">
                      <a:schemeClr val="accent5">
                        <a:hueOff val="-395226"/>
                        <a:satOff val="10158"/>
                      </a:schemeClr>
                    </a:gs>
                    <a:gs pos="100000">
                      <a:schemeClr val="accent5">
                        <a:hueOff val="-2274878"/>
                        <a:satOff val="10158"/>
                        <a:lumOff val="19786"/>
                      </a:schemeClr>
                    </a:gs>
                  </a:gsLst>
                  <a:lin ang="5400000" scaled="0"/>
                </a:gradFill>
                <a:latin typeface="Chalkduster"/>
                <a:ea typeface="Chalkduster"/>
                <a:cs typeface="Chalkduster"/>
                <a:sym typeface="Chalkduster"/>
              </a:defRPr>
            </a:lvl1pPr>
          </a:lstStyle>
          <a:p>
            <a:pPr/>
            <a:r>
              <a:t>Discourse Theory</a:t>
            </a:r>
          </a:p>
        </p:txBody>
      </p:sp>
      <p:sp>
        <p:nvSpPr>
          <p:cNvPr id="163" name="Building on this work, we understand discourses in the plural sense to be dynamic constellations of words and images that reflect and reproduce particular points of view (Fairclough, 1995; Mills, 1997; Weedon, 1997; Allan, 2003; Allan et al, 2010)."/>
          <p:cNvSpPr txBox="1"/>
          <p:nvPr/>
        </p:nvSpPr>
        <p:spPr>
          <a:xfrm>
            <a:off x="11695418" y="6557579"/>
            <a:ext cx="12241299" cy="6951687"/>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457200" rtl="0">
              <a:spcBef>
                <a:spcPts val="0"/>
              </a:spcBef>
              <a:defRPr sz="4700">
                <a:solidFill>
                  <a:srgbClr val="000000"/>
                </a:solidFill>
                <a:latin typeface="Chalkduster"/>
                <a:ea typeface="Chalkduster"/>
                <a:cs typeface="Chalkduster"/>
                <a:sym typeface="Chalkduster"/>
              </a:defRPr>
            </a:lvl1pPr>
          </a:lstStyle>
          <a:p>
            <a:pPr/>
            <a:r>
              <a:t>Building on this work, we understand discourses in the plural sense to be dynamic constellations of words and images that reflect and reproduce particular points of view (Fairclough, 1995; Mills, 1997; Weedon, 1997; Allan, 2003; Allan et al, 2010).</a:t>
            </a:r>
          </a:p>
        </p:txBody>
      </p:sp>
    </p:spTree>
  </p:cSld>
  <p:clrMapOvr>
    <a:masterClrMapping/>
  </p:clrMapOvr>
  <mc:AlternateContent xmlns:mc="http://schemas.openxmlformats.org/markup-compatibility/2006">
    <mc:Choice xmlns:p14="http://schemas.microsoft.com/office/powerpoint/2010/main" Requires="p14">
      <p:transition spd="med" advClick="1" p14:dur="1000">
        <p14:switch dir="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5" name="It is through discourse that we come to interpret the physical and social aspects of the world in which we live, and also our sense of self in relation to these realities (Mills, 1997). For example, schooling is often described through two predominant, y"/>
          <p:cNvSpPr txBox="1"/>
          <p:nvPr>
            <p:ph type="body" idx="1"/>
          </p:nvPr>
        </p:nvSpPr>
        <p:spPr>
          <a:xfrm>
            <a:off x="4761835" y="405517"/>
            <a:ext cx="14860330" cy="12904966"/>
          </a:xfrm>
          <a:prstGeom prst="rect">
            <a:avLst/>
          </a:prstGeom>
          <a:solidFill>
            <a:srgbClr val="FFFFFF"/>
          </a:solidFill>
        </p:spPr>
        <p:txBody>
          <a:bodyPr/>
          <a:lstStyle/>
          <a:p>
            <a:pPr algn="just" defTabSz="416052" rtl="0">
              <a:lnSpc>
                <a:spcPct val="100000"/>
              </a:lnSpc>
              <a:defRPr spc="0" sz="2912">
                <a:solidFill>
                  <a:srgbClr val="000000"/>
                </a:solidFill>
              </a:defRPr>
            </a:pPr>
            <a:r>
              <a:rPr b="1">
                <a:latin typeface="Euphemia UCAS"/>
                <a:ea typeface="Euphemia UCAS"/>
                <a:cs typeface="Euphemia UCAS"/>
                <a:sym typeface="Euphemia UCAS"/>
              </a:rPr>
              <a:t> </a:t>
            </a:r>
            <a:r>
              <a:rPr sz="4550">
                <a:latin typeface="Chalkduster"/>
                <a:ea typeface="Chalkduster"/>
                <a:cs typeface="Chalkduster"/>
                <a:sym typeface="Chalkduster"/>
              </a:rPr>
              <a:t>It is through discourse that we come to interpret the physical and social aspects of the world in which we live, and also our sense of self in relation to these realities (Mills, 1997). For example, schooling is often described through two predominant, yet divergent discourses. One discourse represents schooling as a force of empowerment and liberation for individuals and society, while the other frames it as an effective means of training good citizens and maintaining a well-ordered and controlled society (Allan, 2003). As evidenced by this example, discourses are never neutral; they always ‘reflect ideologies, systems of values, beliefs and social practices’ (Hicks, 1995).</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isContent="0"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7" name="According to Luke (1995), people construct meaning on the basis of their ‘available stock of discursive resources’. However, in any society, some discourses are taken up and supported more readily than others. These dominant discourses tend to be reaffir"/>
          <p:cNvSpPr txBox="1"/>
          <p:nvPr>
            <p:ph type="body" idx="1"/>
          </p:nvPr>
        </p:nvSpPr>
        <p:spPr>
          <a:xfrm>
            <a:off x="3265417" y="977077"/>
            <a:ext cx="17853166" cy="11761846"/>
          </a:xfrm>
          <a:prstGeom prst="rect">
            <a:avLst/>
          </a:prstGeom>
        </p:spPr>
        <p:txBody>
          <a:bodyPr/>
          <a:lstStyle>
            <a:lvl1pPr algn="just" defTabSz="1975054" rtl="0">
              <a:lnSpc>
                <a:spcPct val="90000"/>
              </a:lnSpc>
              <a:defRPr spc="-170" sz="5670">
                <a:solidFill>
                  <a:srgbClr val="000000"/>
                </a:solidFill>
                <a:latin typeface="Chalkduster"/>
                <a:ea typeface="Chalkduster"/>
                <a:cs typeface="Chalkduster"/>
                <a:sym typeface="Chalkduster"/>
              </a:defRPr>
            </a:lvl1pPr>
          </a:lstStyle>
          <a:p>
            <a:pPr/>
            <a:r>
              <a:t>According to Luke (1995), people construct meaning on the basis of their ‘available stock of discursive resources’. However, in any society, some discourses are taken up and supported more readily than others. These dominant discourses tend to be reaffirmed through their institutionalization (Mills, 1997; Allan et al, 2010). Dominant discourses can be identified most easily by the way in which they have become taken for granted or naturalized. As such, even though alternative discourses exist, they are often not apparent.</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9" name="According to Fellabaum (2011, p.130), the ‘intelligibility of our daily acts depends on whether our [gender] performances can be recognized as socially appropriate’. The ‘discursive frameworks’, Mills (1997, p.18) notes, ‘demarcate the boundaries within "/>
          <p:cNvSpPr txBox="1"/>
          <p:nvPr>
            <p:ph type="title"/>
          </p:nvPr>
        </p:nvSpPr>
        <p:spPr>
          <a:xfrm>
            <a:off x="5533404" y="7711509"/>
            <a:ext cx="18572134" cy="5907726"/>
          </a:xfrm>
          <a:prstGeom prst="rect">
            <a:avLst/>
          </a:prstGeom>
          <a:solidFill>
            <a:srgbClr val="FFFFFF"/>
          </a:solidFill>
        </p:spPr>
        <p:txBody>
          <a:bodyPr/>
          <a:lstStyle>
            <a:lvl1pPr algn="just" defTabSz="1487424" rtl="0">
              <a:defRPr spc="-128" sz="4270">
                <a:solidFill>
                  <a:srgbClr val="000000"/>
                </a:solidFill>
                <a:latin typeface="Chalkduster"/>
                <a:ea typeface="Chalkduster"/>
                <a:cs typeface="Chalkduster"/>
                <a:sym typeface="Chalkduster"/>
              </a:defRPr>
            </a:lvl1pPr>
          </a:lstStyle>
          <a:p>
            <a:pPr>
              <a:defRPr>
                <a:gradFill flip="none" rotWithShape="1">
                  <a:gsLst>
                    <a:gs pos="0">
                      <a:srgbClr val="FFFFFF"/>
                    </a:gs>
                    <a:gs pos="100000">
                      <a:srgbClr val="929292"/>
                    </a:gs>
                  </a:gsLst>
                  <a:lin ang="5400000" scaled="0"/>
                </a:gradFill>
              </a:defRPr>
            </a:pPr>
            <a:r>
              <a:rPr>
                <a:solidFill>
                  <a:srgbClr val="000000"/>
                </a:solidFill>
              </a:rPr>
              <a:t>According to Fellabaum (2011, p.130), the ‘intelligibility of our daily acts depends on whether our [gender] performances can be recognized as socially appropriate’. The ‘discursive frameworks’, Mills (1997, p.18) notes, ‘demarcate the boundaries within which we can negotiate what it means to be gendered’. As a result, it comes to be seen as normal or natural for women and men to perform in ways that fall within these discursive boundaries (Allan, 2007).</a:t>
            </a:r>
          </a:p>
        </p:txBody>
      </p:sp>
      <p:sp>
        <p:nvSpPr>
          <p:cNvPr id="170" name="For instance, the dominant discourses of masculinity and femininity provide parameters for acceptable or normative behavior on the part of women and men in a particular context (Walkerdine, 1989; Weedon, 1997)."/>
          <p:cNvSpPr txBox="1"/>
          <p:nvPr/>
        </p:nvSpPr>
        <p:spPr>
          <a:xfrm>
            <a:off x="6722887" y="678565"/>
            <a:ext cx="14161594" cy="635612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rtl="0">
              <a:lnSpc>
                <a:spcPct val="90000"/>
              </a:lnSpc>
              <a:spcBef>
                <a:spcPts val="0"/>
              </a:spcBef>
              <a:defRPr spc="-180" sz="6000">
                <a:solidFill>
                  <a:srgbClr val="000000"/>
                </a:solidFill>
                <a:latin typeface="Chalkduster"/>
                <a:ea typeface="Chalkduster"/>
                <a:cs typeface="Chalkduster"/>
                <a:sym typeface="Chalkduster"/>
              </a:defRPr>
            </a:lvl1pPr>
          </a:lstStyle>
          <a:p>
            <a:pPr>
              <a:defRPr spc="-209" sz="7000">
                <a:gradFill flip="none" rotWithShape="1">
                  <a:gsLst>
                    <a:gs pos="0">
                      <a:srgbClr val="FFFFFF"/>
                    </a:gs>
                    <a:gs pos="100000">
                      <a:srgbClr val="929292"/>
                    </a:gs>
                  </a:gsLst>
                  <a:lin ang="5400000" scaled="0"/>
                </a:gradFill>
              </a:defRPr>
            </a:pPr>
            <a:r>
              <a:rPr spc="-180" sz="6000">
                <a:solidFill>
                  <a:srgbClr val="000000"/>
                </a:solidFill>
              </a:rPr>
              <a:t>For instance, the dominant discourses of masculinity and femininity provide parameters for acceptable or normative behavior on the part of women and men in a particular context (Walkerdine, 1989; Weedon, 1997). </a:t>
            </a:r>
          </a:p>
        </p:txBody>
      </p:sp>
    </p:spTree>
  </p:cSld>
  <p:clrMapOvr>
    <a:masterClrMapping/>
  </p:clrMapOvr>
  <mc:AlternateContent xmlns:mc="http://schemas.openxmlformats.org/markup-compatibility/2006">
    <mc:Choice xmlns:p14="http://schemas.microsoft.com/office/powerpoint/2010/main" Requires="p14">
      <p:transition spd="fast" advClick="1" p14:dur="750">
        <p:circl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2" presetID="26" grpId="1" fill="hold">
                                  <p:stCondLst>
                                    <p:cond delay="0"/>
                                  </p:stCondLst>
                                  <p:iterate type="lt" backwards="0">
                                    <p:tmAbs val="0"/>
                                  </p:iterate>
                                  <p:childTnLst>
                                    <p:animEffect filter="wipe(down)" transition="out">
                                      <p:cBhvr>
                                        <p:cTn id="6" dur="180" fill="hold">
                                          <p:stCondLst>
                                            <p:cond delay="1820"/>
                                          </p:stCondLst>
                                        </p:cTn>
                                        <p:tgtEl>
                                          <p:spTgt spid="170"/>
                                        </p:tgtEl>
                                      </p:cBhvr>
                                    </p:animEffect>
                                    <p:anim calcmode="lin" valueType="num">
                                      <p:cBhvr>
                                        <p:cTn id="7" dur="1822" fill="hold" tmFilter="0,0; 0.14,0.31; 0.43,0.73; 0.71,0.91; 1.0,1.0">
                                          <p:stCondLst>
                                            <p:cond delay="0"/>
                                          </p:stCondLst>
                                        </p:cTn>
                                        <p:tgtEl>
                                          <p:spTgt spid="170"/>
                                        </p:tgtEl>
                                        <p:attrNameLst>
                                          <p:attrName>ppt_x</p:attrName>
                                        </p:attrNameLst>
                                      </p:cBhvr>
                                      <p:tavLst>
                                        <p:tav tm="0">
                                          <p:val>
                                            <p:strVal val="ppt_x"/>
                                          </p:val>
                                        </p:tav>
                                        <p:tav tm="100000">
                                          <p:val>
                                            <p:strVal val="#ppt_x+0.25"/>
                                          </p:val>
                                        </p:tav>
                                      </p:tavLst>
                                    </p:anim>
                                    <p:anim calcmode="lin" valueType="num">
                                      <p:cBhvr>
                                        <p:cTn id="8" dur="178" fill="hold">
                                          <p:stCondLst>
                                            <p:cond delay="1822"/>
                                          </p:stCondLst>
                                        </p:cTn>
                                        <p:tgtEl>
                                          <p:spTgt spid="170"/>
                                        </p:tgtEl>
                                        <p:attrNameLst>
                                          <p:attrName>ppt_x</p:attrName>
                                        </p:attrNameLst>
                                      </p:cBhvr>
                                      <p:tavLst>
                                        <p:tav tm="0">
                                          <p:val>
                                            <p:strVal val="ppt_x"/>
                                          </p:val>
                                        </p:tav>
                                        <p:tav tm="100000">
                                          <p:val>
                                            <p:strVal val="ppt_x"/>
                                          </p:val>
                                        </p:tav>
                                      </p:tavLst>
                                    </p:anim>
                                    <p:anim calcmode="lin" valueType="num">
                                      <p:cBhvr>
                                        <p:cTn id="9" dur="664" fill="hold" tmFilter="0.0,0.0;0.25,0.07;0.50,0.2;0.75,0.467;1.0,1.0">
                                          <p:stCondLst>
                                            <p:cond delay="0"/>
                                          </p:stCondLst>
                                        </p:cTn>
                                        <p:tgtEl>
                                          <p:spTgt spid="17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fill="hold" tmFilter="0, 0; 0.125,0.2665; 0.25,0.4; 0.375,0.465; 0.5,0.5;  0.625,0.535; 0.75,0.6; 0.875,0.7335; 1,1">
                                          <p:stCondLst>
                                            <p:cond delay="664"/>
                                          </p:stCondLst>
                                        </p:cTn>
                                        <p:tgtEl>
                                          <p:spTgt spid="17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fill="hold" tmFilter="0, 0; 0.125,0.2665; 0.25,0.4; 0.375,0.465; 0.5,0.5;  0.625,0.535; 0.75,0.6; 0.875,0.7335; 1,1">
                                          <p:stCondLst>
                                            <p:cond delay="1324"/>
                                          </p:stCondLst>
                                        </p:cTn>
                                        <p:tgtEl>
                                          <p:spTgt spid="17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fill="hold" tmFilter="0, 0; 0.125,0.2665; 0.25,0.4; 0.375,0.465; 0.5,0.5;  0.625,0.535; 0.75,0.6; 0.875,0.7335; 1,1">
                                          <p:stCondLst>
                                            <p:cond delay="1656"/>
                                          </p:stCondLst>
                                        </p:cTn>
                                        <p:tgtEl>
                                          <p:spTgt spid="17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fill="hold">
                                          <p:stCondLst>
                                            <p:cond delay="1820"/>
                                          </p:stCondLst>
                                        </p:cTn>
                                        <p:tgtEl>
                                          <p:spTgt spid="170"/>
                                        </p:tgtEl>
                                        <p:attrNameLst>
                                          <p:attrName>ppt_y</p:attrName>
                                        </p:attrNameLst>
                                      </p:cBhvr>
                                      <p:tavLst>
                                        <p:tav tm="0">
                                          <p:val>
                                            <p:strVal val="ppt_y"/>
                                          </p:val>
                                        </p:tav>
                                        <p:tav tm="100000">
                                          <p:val>
                                            <p:strVal val="ppt_y+ppt_h"/>
                                          </p:val>
                                        </p:tav>
                                      </p:tavLst>
                                    </p:anim>
                                    <p:animScale>
                                      <p:cBhvr>
                                        <p:cTn id="14" dur="26" fill="hold">
                                          <p:stCondLst>
                                            <p:cond delay="620"/>
                                          </p:stCondLst>
                                        </p:cTn>
                                        <p:tgtEl>
                                          <p:spTgt spid="170"/>
                                        </p:tgtEl>
                                      </p:cBhvr>
                                      <p:to x="100000" y="60000"/>
                                    </p:animScale>
                                    <p:animScale>
                                      <p:cBhvr>
                                        <p:cTn id="15" dur="166" decel="50000" fill="hold">
                                          <p:stCondLst>
                                            <p:cond delay="646"/>
                                          </p:stCondLst>
                                        </p:cTn>
                                        <p:tgtEl>
                                          <p:spTgt spid="170"/>
                                        </p:tgtEl>
                                      </p:cBhvr>
                                      <p:to x="100000" y="100000"/>
                                    </p:animScale>
                                    <p:animScale>
                                      <p:cBhvr>
                                        <p:cTn id="16" dur="26" decel="50000" fill="hold">
                                          <p:stCondLst>
                                            <p:cond delay="1312"/>
                                          </p:stCondLst>
                                        </p:cTn>
                                        <p:tgtEl>
                                          <p:spTgt spid="170"/>
                                        </p:tgtEl>
                                      </p:cBhvr>
                                      <p:to x="100000" y="80000"/>
                                    </p:animScale>
                                    <p:animScale>
                                      <p:cBhvr>
                                        <p:cTn id="17" dur="166" decel="50000" fill="hold">
                                          <p:stCondLst>
                                            <p:cond delay="1338"/>
                                          </p:stCondLst>
                                        </p:cTn>
                                        <p:tgtEl>
                                          <p:spTgt spid="170"/>
                                        </p:tgtEl>
                                      </p:cBhvr>
                                      <p:to x="100000" y="100000"/>
                                    </p:animScale>
                                    <p:animScale>
                                      <p:cBhvr>
                                        <p:cTn id="18" dur="26" decel="50000" fill="hold">
                                          <p:stCondLst>
                                            <p:cond delay="1642"/>
                                          </p:stCondLst>
                                        </p:cTn>
                                        <p:tgtEl>
                                          <p:spTgt spid="170"/>
                                        </p:tgtEl>
                                      </p:cBhvr>
                                      <p:to x="100000" y="90000"/>
                                    </p:animScale>
                                    <p:animScale>
                                      <p:cBhvr>
                                        <p:cTn id="19" dur="166" decel="50000" fill="hold">
                                          <p:stCondLst>
                                            <p:cond delay="1668"/>
                                          </p:stCondLst>
                                        </p:cTn>
                                        <p:tgtEl>
                                          <p:spTgt spid="170"/>
                                        </p:tgtEl>
                                      </p:cBhvr>
                                      <p:to x="100000" y="100000"/>
                                    </p:animScale>
                                    <p:animScale>
                                      <p:cBhvr>
                                        <p:cTn id="20" dur="26" decel="50000" fill="hold">
                                          <p:stCondLst>
                                            <p:cond delay="1808"/>
                                          </p:stCondLst>
                                        </p:cTn>
                                        <p:tgtEl>
                                          <p:spTgt spid="170"/>
                                        </p:tgtEl>
                                      </p:cBhvr>
                                      <p:to x="100000" y="95000"/>
                                    </p:animScale>
                                    <p:animScale>
                                      <p:cBhvr>
                                        <p:cTn id="21" dur="166" decel="50000" fill="hold">
                                          <p:stCondLst>
                                            <p:cond delay="1834"/>
                                          </p:stCondLst>
                                        </p:cTn>
                                        <p:tgtEl>
                                          <p:spTgt spid="170"/>
                                        </p:tgtEl>
                                      </p:cBhvr>
                                      <p:to x="100000" y="100000"/>
                                    </p:animScale>
                                    <p:set>
                                      <p:cBhvr>
                                        <p:cTn id="22" fill="hold">
                                          <p:stCondLst>
                                            <p:cond delay="1999"/>
                                          </p:stCondLst>
                                        </p:cTn>
                                        <p:tgtEl>
                                          <p:spTgt spid="17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2" fill="hold">
                                  <p:stCondLst>
                                    <p:cond delay="0"/>
                                  </p:stCondLst>
                                  <p:iterate type="el" backwards="0">
                                    <p:tmAbs val="0"/>
                                  </p:iterate>
                                  <p:childTnLst>
                                    <p:set>
                                      <p:cBhvr>
                                        <p:cTn id="26" fill="hold"/>
                                        <p:tgtEl>
                                          <p:spTgt spid="169"/>
                                        </p:tgtEl>
                                        <p:attrNameLst>
                                          <p:attrName>style.visibility</p:attrName>
                                        </p:attrNameLst>
                                      </p:cBhvr>
                                      <p:to>
                                        <p:strVal val="visible"/>
                                      </p:to>
                                    </p:set>
                                    <p:animEffect filter="wipe(left)" transition="in">
                                      <p:cBhvr>
                                        <p:cTn id="27" dur="2000"/>
                                        <p:tgtEl>
                                          <p:spTgt spid="169"/>
                                        </p:tgtEl>
                                      </p:cBhvr>
                                    </p:animEffec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32" presetID="4" grpId="3" fill="hold">
                                  <p:stCondLst>
                                    <p:cond delay="0"/>
                                  </p:stCondLst>
                                  <p:iterate type="el" backwards="0">
                                    <p:tmAbs val="0"/>
                                  </p:iterate>
                                  <p:childTnLst>
                                    <p:animEffect filter="box(out)" transition="out">
                                      <p:cBhvr>
                                        <p:cTn id="31" dur="1000" fill="hold"/>
                                        <p:tgtEl>
                                          <p:spTgt spid="169"/>
                                        </p:tgtEl>
                                      </p:cBhvr>
                                    </p:animEffect>
                                    <p:set>
                                      <p:cBhvr>
                                        <p:cTn id="32" fill="hold">
                                          <p:stCondLst>
                                            <p:cond delay="999"/>
                                          </p:stCondLst>
                                        </p:cTn>
                                        <p:tgtEl>
                                          <p:spTgt spid="1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3"/>
      <p:bldP build="whole" bldLvl="1" animBg="1" rev="0" advAuto="0" spid="170" grpId="1"/>
      <p:bldP build="whole" bldLvl="1" animBg="1" rev="0" advAuto="0" spid="169"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2" name="Ideology…"/>
          <p:cNvSpPr txBox="1"/>
          <p:nvPr>
            <p:ph type="title"/>
          </p:nvPr>
        </p:nvSpPr>
        <p:spPr>
          <a:xfrm>
            <a:off x="-101850" y="5783572"/>
            <a:ext cx="24587700" cy="7480600"/>
          </a:xfrm>
          <a:prstGeom prst="rect">
            <a:avLst/>
          </a:prstGeom>
          <a:solidFill>
            <a:srgbClr val="FFFBB9"/>
          </a:solidFill>
        </p:spPr>
        <p:txBody>
          <a:bodyPr/>
          <a:lstStyle/>
          <a:p>
            <a:pPr defTabSz="1219200" rtl="0">
              <a:defRPr spc="-174" sz="5800"/>
            </a:pPr>
            <a:r>
              <a:t> </a:t>
            </a:r>
            <a:r>
              <a:rPr spc="-186" sz="6200">
                <a:solidFill>
                  <a:schemeClr val="accent5"/>
                </a:solidFill>
                <a:latin typeface="Chalkduster"/>
                <a:ea typeface="Chalkduster"/>
                <a:cs typeface="Chalkduster"/>
                <a:sym typeface="Chalkduster"/>
              </a:rPr>
              <a:t>Ideology</a:t>
            </a:r>
          </a:p>
          <a:p>
            <a:pPr algn="just" defTabSz="1219200" rtl="0">
              <a:defRPr spc="-174" sz="5800">
                <a:solidFill>
                  <a:srgbClr val="0061FE"/>
                </a:solidFill>
                <a:latin typeface="Rockwell Bold"/>
                <a:ea typeface="Rockwell Bold"/>
                <a:cs typeface="Rockwell Bold"/>
                <a:sym typeface="Rockwell Bold"/>
              </a:defRPr>
            </a:pPr>
            <a:r>
              <a:rPr spc="-142" sz="4750"/>
              <a:t>An ideology is a discursively produced construction of certain practices or parts of the world that has a role in creating and upholding relations of power and domination (Chouliaraki and Fairclough, 1999:27; Fairclough, 2003:9; Wodak and Meyer, 2009:7). Ideologies are sense- making practices that we see as ‘the way things are’ or ‘common sense’ (Hennessy, 1993:14; Routledge, 2015:3). The ideologies that CDA explores appear natural and generally go unchallenged, making them an important part of maintaining relations of power and hegemony, a state which FCDA seeks to counteract, specifically in relation to gender ideology (Chouliaraki and Fairclough, 1999:24; Lazar, 2007; Wodak and </a:t>
            </a:r>
            <a:r>
              <a:t>Meyer, 2009:8).</a:t>
            </a:r>
          </a:p>
        </p:txBody>
      </p:sp>
    </p:spTree>
  </p:cSld>
  <p:clrMapOvr>
    <a:masterClrMapping/>
  </p:clrMapOvr>
  <mc:AlternateContent xmlns:mc="http://schemas.openxmlformats.org/markup-compatibility/2006">
    <mc:Choice xmlns:p14="http://schemas.microsoft.com/office/powerpoint/2010/main" Requires="p14">
      <p:transition spd="fast" advClick="1" p14:dur="750">
        <p:circl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C 0.017573 -0.063881 0.035146 -0.127762 0.036545 -0.181385 C 0.037944 -0.235008 0.023169 -0.278372 0.015431 -0.321737 C 0.007694 -0.365101 0.006994 -0.408466 0.006295 -0.451830" origin="layout" pathEditMode="relative">
                                      <p:cBhvr>
                                        <p:cTn id="6" dur="900" fill="hold"/>
                                        <p:tgtEl>
                                          <p:spTgt spid="172"/>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4" name="Gender…"/>
          <p:cNvSpPr txBox="1"/>
          <p:nvPr/>
        </p:nvSpPr>
        <p:spPr>
          <a:xfrm>
            <a:off x="442042" y="622082"/>
            <a:ext cx="23116183" cy="106299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2438338" rtl="0">
              <a:lnSpc>
                <a:spcPct val="90000"/>
              </a:lnSpc>
              <a:spcBef>
                <a:spcPts val="0"/>
              </a:spcBef>
              <a:defRPr spc="-225" sz="7500">
                <a:solidFill>
                  <a:schemeClr val="accent4">
                    <a:hueOff val="475731"/>
                    <a:satOff val="-4338"/>
                    <a:lumOff val="10182"/>
                  </a:schemeClr>
                </a:solidFill>
                <a:latin typeface="Chalkduster"/>
                <a:ea typeface="Chalkduster"/>
                <a:cs typeface="Chalkduster"/>
                <a:sym typeface="Chalkduster"/>
              </a:defRPr>
            </a:pPr>
            <a:r>
              <a:t>Gender</a:t>
            </a:r>
          </a:p>
          <a:p>
            <a:pPr algn="just" defTabSz="2438338" rtl="0">
              <a:lnSpc>
                <a:spcPct val="90000"/>
              </a:lnSpc>
              <a:spcBef>
                <a:spcPts val="0"/>
              </a:spcBef>
              <a:defRPr spc="-225" sz="7500">
                <a:solidFill>
                  <a:schemeClr val="accent4">
                    <a:hueOff val="475731"/>
                    <a:satOff val="-4338"/>
                    <a:lumOff val="10182"/>
                  </a:schemeClr>
                </a:solidFill>
                <a:latin typeface="Rockwell Bold"/>
                <a:ea typeface="Rockwell Bold"/>
                <a:cs typeface="Rockwell Bold"/>
                <a:sym typeface="Rockwell Bold"/>
              </a:defRPr>
            </a:pPr>
          </a:p>
          <a:p>
            <a:pPr algn="just" defTabSz="2438338" rtl="0">
              <a:lnSpc>
                <a:spcPct val="90000"/>
              </a:lnSpc>
              <a:spcBef>
                <a:spcPts val="0"/>
              </a:spcBef>
              <a:defRPr spc="-165" sz="5500">
                <a:solidFill>
                  <a:schemeClr val="accent4">
                    <a:hueOff val="475731"/>
                    <a:satOff val="-4338"/>
                    <a:lumOff val="10182"/>
                  </a:schemeClr>
                </a:solidFill>
                <a:latin typeface="Rockwell Bold"/>
                <a:ea typeface="Rockwell Bold"/>
                <a:cs typeface="Rockwell Bold"/>
                <a:sym typeface="Rockwell Bold"/>
              </a:defRPr>
            </a:pPr>
            <a:r>
              <a:t>gender is seen as an ideological structure that is embedded and reproduced in discourse (Lazar, 2007). The general conception of gender as a phenomenon largely based on and determined by biological sex hierarchically categorizes people into two classes: men and women. Different contexts, divided by space and time, ascribe different traits and roles to these two groups, however the hierarchy of patriarchal domination is similar throughout the world (Lazar, 2007:148). While the ‘naturalness’ of these gender categories has been shown to be socially constructed (Butler, 1993) the material effects and gendered social practices that result from this constructed categorization are salient.</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r"/>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22_ColorGradient">
  <a:themeElements>
    <a:clrScheme name="22_ColorGradient">
      <a:dk1>
        <a:srgbClr val="D000FF"/>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eeza Pro Bold"/>
        <a:ea typeface="Geeza Pro Bold"/>
        <a:cs typeface="Geeza Pro Bold"/>
      </a:majorFont>
      <a:minorFont>
        <a:latin typeface="Geeza Pro Bold"/>
        <a:ea typeface="Geeza Pro Bold"/>
        <a:cs typeface="Geeza Pro 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1"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r" defTabSz="2438400" rtl="1"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FFFFFF"/>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eeza Pro Bold"/>
        <a:ea typeface="Geeza Pro Bold"/>
        <a:cs typeface="Geeza Pro Bold"/>
      </a:majorFont>
      <a:minorFont>
        <a:latin typeface="Geeza Pro Bold"/>
        <a:ea typeface="Geeza Pro Bold"/>
        <a:cs typeface="Geeza Pro 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1"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r" defTabSz="2438400" rtl="1" fontAlgn="auto" latinLnBrk="0" hangingPunct="0">
          <a:lnSpc>
            <a:spcPct val="100000"/>
          </a:lnSpc>
          <a:spcBef>
            <a:spcPts val="2400"/>
          </a:spcBef>
          <a:spcAft>
            <a:spcPts val="0"/>
          </a:spcAft>
          <a:buClrTx/>
          <a:buSzTx/>
          <a:buFontTx/>
          <a:buNone/>
          <a:tabLst/>
          <a:defRPr b="0" baseline="0" cap="none" i="0" spc="0" strike="noStrike" sz="4800" u="none" kumimoji="0" normalizeH="0">
            <a:ln>
              <a:noFill/>
            </a:ln>
            <a:solidFill>
              <a:srgbClr val="FFFFFF"/>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