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9144000"/>
  <p:notesSz cx="6858000" cy="9144000"/>
  <p:defaultTextStyle>
    <a:defPPr lvl="0">
      <a:defRPr lang="ar-IQ"/>
    </a:defPPr>
    <a:lvl1pPr defTabSz="914400" eaLnBrk="1" hangingPunct="1" latinLnBrk="0" lvl="0" marL="0" rtl="1" algn="r">
      <a:defRPr kern="1200" sz="1800">
        <a:solidFill>
          <a:schemeClr val="tx1"/>
        </a:solidFill>
        <a:latin typeface="+mn-lt"/>
        <a:ea typeface="+mn-ea"/>
        <a:cs typeface="+mn-cs"/>
      </a:defRPr>
    </a:lvl1pPr>
    <a:lvl2pPr defTabSz="914400" eaLnBrk="1" hangingPunct="1" latinLnBrk="0" lvl="1" marL="457200" rtl="1" algn="r">
      <a:defRPr kern="1200" sz="1800">
        <a:solidFill>
          <a:schemeClr val="tx1"/>
        </a:solidFill>
        <a:latin typeface="+mn-lt"/>
        <a:ea typeface="+mn-ea"/>
        <a:cs typeface="+mn-cs"/>
      </a:defRPr>
    </a:lvl2pPr>
    <a:lvl3pPr defTabSz="914400" eaLnBrk="1" hangingPunct="1" latinLnBrk="0" lvl="2" marL="914400" rtl="1" algn="r">
      <a:defRPr kern="1200" sz="1800">
        <a:solidFill>
          <a:schemeClr val="tx1"/>
        </a:solidFill>
        <a:latin typeface="+mn-lt"/>
        <a:ea typeface="+mn-ea"/>
        <a:cs typeface="+mn-cs"/>
      </a:defRPr>
    </a:lvl3pPr>
    <a:lvl4pPr defTabSz="914400" eaLnBrk="1" hangingPunct="1" latinLnBrk="0" lvl="3" marL="1371600" rtl="1" algn="r">
      <a:defRPr kern="1200" sz="1800">
        <a:solidFill>
          <a:schemeClr val="tx1"/>
        </a:solidFill>
        <a:latin typeface="+mn-lt"/>
        <a:ea typeface="+mn-ea"/>
        <a:cs typeface="+mn-cs"/>
      </a:defRPr>
    </a:lvl4pPr>
    <a:lvl5pPr defTabSz="914400" eaLnBrk="1" hangingPunct="1" latinLnBrk="0" lvl="4" marL="1828800" rtl="1" algn="r">
      <a:defRPr kern="1200" sz="1800">
        <a:solidFill>
          <a:schemeClr val="tx1"/>
        </a:solidFill>
        <a:latin typeface="+mn-lt"/>
        <a:ea typeface="+mn-ea"/>
        <a:cs typeface="+mn-cs"/>
      </a:defRPr>
    </a:lvl5pPr>
    <a:lvl6pPr defTabSz="914400" eaLnBrk="1" hangingPunct="1" latinLnBrk="0" lvl="5" marL="2286000" rtl="1" algn="r">
      <a:defRPr kern="1200" sz="1800">
        <a:solidFill>
          <a:schemeClr val="tx1"/>
        </a:solidFill>
        <a:latin typeface="+mn-lt"/>
        <a:ea typeface="+mn-ea"/>
        <a:cs typeface="+mn-cs"/>
      </a:defRPr>
    </a:lvl6pPr>
    <a:lvl7pPr defTabSz="914400" eaLnBrk="1" hangingPunct="1" latinLnBrk="0" lvl="6" marL="2743200" rtl="1" algn="r">
      <a:defRPr kern="1200" sz="1800">
        <a:solidFill>
          <a:schemeClr val="tx1"/>
        </a:solidFill>
        <a:latin typeface="+mn-lt"/>
        <a:ea typeface="+mn-ea"/>
        <a:cs typeface="+mn-cs"/>
      </a:defRPr>
    </a:lvl7pPr>
    <a:lvl8pPr defTabSz="914400" eaLnBrk="1" hangingPunct="1" latinLnBrk="0" lvl="7" marL="3200400" rtl="1" algn="r">
      <a:defRPr kern="1200" sz="1800">
        <a:solidFill>
          <a:schemeClr val="tx1"/>
        </a:solidFill>
        <a:latin typeface="+mn-lt"/>
        <a:ea typeface="+mn-ea"/>
        <a:cs typeface="+mn-cs"/>
      </a:defRPr>
    </a:lvl8pPr>
    <a:lvl9pPr defTabSz="914400" eaLnBrk="1" hangingPunct="1" latinLnBrk="0" lvl="8" marL="3657600" rtl="1" algn="r">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7AA185-E71D-47A8-8A6B-252F94141B63}" type="datetimeFigureOut">
              <a:rPr lang="ar-IQ" smtClean="0"/>
              <a:t>14/08/1441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7AA185-E71D-47A8-8A6B-252F94141B63}" type="datetimeFigureOut">
              <a:rPr lang="ar-IQ" smtClean="0"/>
              <a:t>14/08/1441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7AA185-E71D-47A8-8A6B-252F94141B63}" type="datetimeFigureOut">
              <a:rPr lang="ar-IQ" smtClean="0"/>
              <a:t>14/08/1441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7AA185-E71D-47A8-8A6B-252F94141B63}" type="datetimeFigureOut">
              <a:rPr lang="ar-IQ" smtClean="0"/>
              <a:t>14/08/1441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417AA185-E71D-47A8-8A6B-252F94141B63}" type="datetimeFigureOut">
              <a:rPr lang="ar-IQ" smtClean="0"/>
              <a:t>14/08/1441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7AA185-E71D-47A8-8A6B-252F94141B63}" type="datetimeFigureOut">
              <a:rPr lang="ar-IQ" smtClean="0"/>
              <a:t>14/08/1441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460492B-C59D-4AD8-BA29-FFE3DB799F93}"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7AA185-E71D-47A8-8A6B-252F94141B63}" type="datetimeFigureOut">
              <a:rPr lang="ar-IQ" smtClean="0"/>
              <a:t>14/08/1441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7AA185-E71D-47A8-8A6B-252F94141B63}" type="datetimeFigureOut">
              <a:rPr lang="ar-IQ" smtClean="0"/>
              <a:t>14/08/1441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AA185-E71D-47A8-8A6B-252F94141B63}" type="datetimeFigureOut">
              <a:rPr lang="ar-IQ" smtClean="0"/>
              <a:t>14/08/1441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17AA185-E71D-47A8-8A6B-252F94141B63}" type="datetimeFigureOut">
              <a:rPr lang="ar-IQ" smtClean="0"/>
              <a:t>14/08/1441</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460492B-C59D-4AD8-BA29-FFE3DB799F9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7AA185-E71D-47A8-8A6B-252F94141B63}" type="datetimeFigureOut">
              <a:rPr lang="ar-IQ" smtClean="0"/>
              <a:t>14/08/1441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460492B-C59D-4AD8-BA29-FFE3DB799F9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17AA185-E71D-47A8-8A6B-252F94141B63}" type="datetimeFigureOut">
              <a:rPr lang="ar-IQ" smtClean="0"/>
              <a:t>14/08/1441</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460492B-C59D-4AD8-BA29-FFE3DB799F9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80359" y="1798487"/>
            <a:ext cx="5648623" cy="1394753"/>
          </a:xfrm>
        </p:spPr>
        <p:style>
          <a:lnRef idx="1">
            <a:schemeClr val="accent2"/>
          </a:lnRef>
          <a:fillRef idx="3">
            <a:schemeClr val="accent2"/>
          </a:fillRef>
          <a:effectRef idx="2">
            <a:schemeClr val="accent2"/>
          </a:effectRef>
          <a:fontRef idx="minor">
            <a:schemeClr val="lt1"/>
          </a:fontRef>
        </p:style>
        <p:txBody>
          <a:bodyPr/>
          <a:lstStyle/>
          <a:p>
            <a:r>
              <a:rPr lang="en-US" sz="4000" b="1" dirty="0" smtClean="0">
                <a:solidFill>
                  <a:schemeClr val="accent3">
                    <a:lumMod val="75000"/>
                  </a:schemeClr>
                </a:solidFill>
              </a:rPr>
              <a:t/>
            </a:r>
            <a:br>
              <a:rPr lang="en-US" sz="4000" b="1" dirty="0" smtClean="0">
                <a:solidFill>
                  <a:schemeClr val="accent3">
                    <a:lumMod val="75000"/>
                  </a:schemeClr>
                </a:solidFill>
              </a:rPr>
            </a:br>
            <a:r>
              <a:rPr lang="en-US" sz="4000" b="1" dirty="0">
                <a:solidFill>
                  <a:schemeClr val="accent3">
                    <a:lumMod val="75000"/>
                  </a:schemeClr>
                </a:solidFill>
              </a:rPr>
              <a:t/>
            </a:r>
            <a:br>
              <a:rPr lang="en-US" sz="4000" b="1" dirty="0">
                <a:solidFill>
                  <a:schemeClr val="accent3">
                    <a:lumMod val="75000"/>
                  </a:schemeClr>
                </a:solidFill>
              </a:rPr>
            </a:br>
            <a:r>
              <a:rPr lang="en-US" sz="4000" b="1" dirty="0" smtClean="0">
                <a:solidFill>
                  <a:schemeClr val="accent3">
                    <a:lumMod val="75000"/>
                  </a:schemeClr>
                </a:solidFill>
              </a:rPr>
              <a:t>Feminist </a:t>
            </a:r>
            <a:r>
              <a:rPr lang="en-US" sz="4000" b="1" dirty="0">
                <a:solidFill>
                  <a:schemeClr val="accent3">
                    <a:lumMod val="75000"/>
                  </a:schemeClr>
                </a:solidFill>
              </a:rPr>
              <a:t>discourse </a:t>
            </a:r>
            <a:r>
              <a:rPr lang="en-US" sz="4000" b="1" dirty="0" smtClean="0">
                <a:solidFill>
                  <a:schemeClr val="accent3">
                    <a:lumMod val="75000"/>
                  </a:schemeClr>
                </a:solidFill>
              </a:rPr>
              <a:t>analysis</a:t>
            </a:r>
            <a:endParaRPr lang="ar-IQ" sz="4000" b="1" dirty="0">
              <a:solidFill>
                <a:schemeClr val="accent3">
                  <a:lumMod val="75000"/>
                </a:schemeClr>
              </a:solidFill>
            </a:endParaRPr>
          </a:p>
        </p:txBody>
      </p:sp>
      <p:sp>
        <p:nvSpPr>
          <p:cNvPr id="3" name="Subtitle 2"/>
          <p:cNvSpPr>
            <a:spLocks noGrp="1"/>
          </p:cNvSpPr>
          <p:nvPr>
            <p:ph type="subTitle" idx="1"/>
          </p:nvPr>
        </p:nvSpPr>
        <p:spPr>
          <a:xfrm rot="19140000">
            <a:off x="2046151" y="2770733"/>
            <a:ext cx="6511131" cy="1645570"/>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r>
              <a:rPr lang="en-US" sz="11200" dirty="0">
                <a:effectLst>
                  <a:outerShdw blurRad="38100" dist="38100" dir="2700000" algn="tl">
                    <a:srgbClr val="000000">
                      <a:alpha val="43137"/>
                    </a:srgbClr>
                  </a:outerShdw>
                </a:effectLst>
              </a:rPr>
              <a:t>course tutor </a:t>
            </a:r>
            <a:br>
              <a:rPr lang="en-US" sz="11200" dirty="0">
                <a:effectLst>
                  <a:outerShdw blurRad="38100" dist="38100" dir="2700000" algn="tl">
                    <a:srgbClr val="000000">
                      <a:alpha val="43137"/>
                    </a:srgbClr>
                  </a:outerShdw>
                </a:effectLst>
              </a:rPr>
            </a:br>
            <a:r>
              <a:rPr lang="en-US" sz="11200" dirty="0">
                <a:effectLst>
                  <a:outerShdw blurRad="38100" dist="38100" dir="2700000" algn="tl">
                    <a:srgbClr val="000000">
                      <a:alpha val="43137"/>
                    </a:srgbClr>
                  </a:outerShdw>
                </a:effectLst>
              </a:rPr>
              <a:t>Prof . Ahmed Q. </a:t>
            </a:r>
            <a:r>
              <a:rPr lang="en-US" sz="11200" dirty="0" smtClean="0">
                <a:effectLst>
                  <a:outerShdw blurRad="38100" dist="38100" dir="2700000" algn="tl">
                    <a:srgbClr val="000000">
                      <a:alpha val="43137"/>
                    </a:srgbClr>
                  </a:outerShdw>
                </a:effectLst>
              </a:rPr>
              <a:t>Abed</a:t>
            </a:r>
          </a:p>
          <a:p>
            <a:r>
              <a:rPr lang="en-US" sz="11200" dirty="0" smtClean="0">
                <a:effectLst>
                  <a:outerShdw blurRad="38100" dist="38100" dir="2700000" algn="tl">
                    <a:srgbClr val="000000">
                      <a:alpha val="43137"/>
                    </a:srgbClr>
                  </a:outerShdw>
                </a:effectLst>
              </a:rPr>
              <a:t>Presented </a:t>
            </a:r>
            <a:r>
              <a:rPr lang="en-US" sz="11200" dirty="0">
                <a:effectLst>
                  <a:outerShdw blurRad="38100" dist="38100" dir="2700000" algn="tl">
                    <a:srgbClr val="000000">
                      <a:alpha val="43137"/>
                    </a:srgbClr>
                  </a:outerShdw>
                </a:effectLst>
              </a:rPr>
              <a:t/>
            </a:r>
            <a:br>
              <a:rPr lang="en-US" sz="11200" dirty="0">
                <a:effectLst>
                  <a:outerShdw blurRad="38100" dist="38100" dir="2700000" algn="tl">
                    <a:srgbClr val="000000">
                      <a:alpha val="43137"/>
                    </a:srgbClr>
                  </a:outerShdw>
                </a:effectLst>
              </a:rPr>
            </a:br>
            <a:r>
              <a:rPr lang="en-US" sz="11200" dirty="0">
                <a:effectLst>
                  <a:outerShdw blurRad="38100" dist="38100" dir="2700000" algn="tl">
                    <a:srgbClr val="000000">
                      <a:alpha val="43137"/>
                    </a:srgbClr>
                  </a:outerShdw>
                </a:effectLst>
              </a:rPr>
              <a:t>by </a:t>
            </a:r>
            <a:r>
              <a:rPr lang="en-US" sz="11200" dirty="0" err="1">
                <a:effectLst>
                  <a:outerShdw blurRad="38100" dist="38100" dir="2700000" algn="tl">
                    <a:srgbClr val="000000">
                      <a:alpha val="43137"/>
                    </a:srgbClr>
                  </a:outerShdw>
                </a:effectLst>
              </a:rPr>
              <a:t>Sura</a:t>
            </a:r>
            <a:r>
              <a:rPr lang="en-US" sz="11200" dirty="0">
                <a:effectLst>
                  <a:outerShdw blurRad="38100" dist="38100" dir="2700000" algn="tl">
                    <a:srgbClr val="000000">
                      <a:alpha val="43137"/>
                    </a:srgbClr>
                  </a:outerShdw>
                </a:effectLst>
              </a:rPr>
              <a:t>  </a:t>
            </a:r>
            <a:r>
              <a:rPr lang="en-US" sz="11200" dirty="0" err="1">
                <a:effectLst>
                  <a:outerShdw blurRad="38100" dist="38100" dir="2700000" algn="tl">
                    <a:srgbClr val="000000">
                      <a:alpha val="43137"/>
                    </a:srgbClr>
                  </a:outerShdw>
                </a:effectLst>
              </a:rPr>
              <a:t>Jarjees</a:t>
            </a:r>
            <a:r>
              <a:rPr lang="en-US" sz="4000" dirty="0">
                <a:effectLst>
                  <a:outerShdw blurRad="38100" dist="38100" dir="2700000" algn="tl">
                    <a:srgbClr val="000000">
                      <a:alpha val="43137"/>
                    </a:srgbClr>
                  </a:outerShdw>
                </a:effectLst>
              </a:rPr>
              <a:t/>
            </a:r>
            <a:br>
              <a:rPr lang="en-US" sz="4000" dirty="0">
                <a:effectLst>
                  <a:outerShdw blurRad="38100" dist="38100" dir="2700000" algn="tl">
                    <a:srgbClr val="000000">
                      <a:alpha val="43137"/>
                    </a:srgbClr>
                  </a:outerShdw>
                </a:effectLst>
              </a:rPr>
            </a:br>
            <a:endParaRPr lang="ar-IQ" sz="4000" dirty="0"/>
          </a:p>
        </p:txBody>
      </p:sp>
      <p:sp>
        <p:nvSpPr>
          <p:cNvPr id="4" name="Rectangle 3"/>
          <p:cNvSpPr/>
          <p:nvPr/>
        </p:nvSpPr>
        <p:spPr>
          <a:xfrm rot="19114109">
            <a:off x="176375" y="1592260"/>
            <a:ext cx="4257080" cy="8405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rtl="0"/>
            <a:endParaRPr lang="en-US" sz="4800" b="1" dirty="0" smtClean="0"/>
          </a:p>
          <a:p>
            <a:pPr rtl="0"/>
            <a:r>
              <a:rPr lang="en-US" sz="4000" b="1" dirty="0" smtClean="0"/>
              <a:t>Discourse analysis</a:t>
            </a:r>
            <a:endParaRPr lang="ar-IQ" sz="4000" dirty="0" smtClean="0"/>
          </a:p>
          <a:p>
            <a:pPr rtl="0"/>
            <a:endParaRPr lang="en-US" sz="4800" dirty="0"/>
          </a:p>
        </p:txBody>
      </p:sp>
    </p:spTree>
    <p:extLst>
      <p:ext uri="{BB962C8B-B14F-4D97-AF65-F5344CB8AC3E}">
        <p14:creationId xmlns:p14="http://schemas.microsoft.com/office/powerpoint/2010/main" val="2128467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933056"/>
            <a:ext cx="7920880" cy="23762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l" rtl="0"/>
            <a:r>
              <a:rPr lang="en-US" sz="2000" b="1" dirty="0" smtClean="0">
                <a:solidFill>
                  <a:schemeClr val="tx1"/>
                </a:solidFill>
              </a:rPr>
              <a:t>A </a:t>
            </a:r>
            <a:r>
              <a:rPr lang="en-US" sz="2000" b="1" dirty="0">
                <a:solidFill>
                  <a:schemeClr val="tx1"/>
                </a:solidFill>
              </a:rPr>
              <a:t>number of feminists in psychology and cultural studies have adopted poststructuralist forms of discourse analysis in their work on </a:t>
            </a:r>
            <a:r>
              <a:rPr lang="en-US" sz="2000" b="1" dirty="0" smtClean="0">
                <a:solidFill>
                  <a:schemeClr val="bg1"/>
                </a:solidFill>
              </a:rPr>
              <a:t>(Anorexia nervosa) AN  </a:t>
            </a:r>
            <a:r>
              <a:rPr lang="en-US" sz="2000" b="1" dirty="0">
                <a:solidFill>
                  <a:schemeClr val="bg1"/>
                </a:solidFill>
              </a:rPr>
              <a:t>and 'eating disorders' .</a:t>
            </a:r>
            <a:r>
              <a:rPr lang="en-US" sz="2000" b="1" dirty="0">
                <a:solidFill>
                  <a:schemeClr val="tx1"/>
                </a:solidFill>
              </a:rPr>
              <a:t>American Susan </a:t>
            </a:r>
            <a:r>
              <a:rPr lang="en-US" sz="2000" b="1" dirty="0" err="1">
                <a:solidFill>
                  <a:schemeClr val="tx1"/>
                </a:solidFill>
              </a:rPr>
              <a:t>Bordo</a:t>
            </a:r>
            <a:r>
              <a:rPr lang="en-US" sz="2000" b="1" dirty="0">
                <a:solidFill>
                  <a:schemeClr val="tx1"/>
                </a:solidFill>
              </a:rPr>
              <a:t> located AN in specific cultural , political and historical contexts, rather than searching for the cause of AN in individual woman. </a:t>
            </a:r>
            <a:r>
              <a:rPr lang="en-US" sz="2000" b="1" dirty="0" err="1">
                <a:solidFill>
                  <a:schemeClr val="tx1"/>
                </a:solidFill>
              </a:rPr>
              <a:t>Bordo</a:t>
            </a:r>
            <a:r>
              <a:rPr lang="en-US" sz="2000" b="1" dirty="0">
                <a:solidFill>
                  <a:schemeClr val="tx1"/>
                </a:solidFill>
              </a:rPr>
              <a:t> is less concerned with the causes of AN , in the traditional sense , than the complex possibilities of multiple cultural readings of the phenomena. </a:t>
            </a:r>
          </a:p>
        </p:txBody>
      </p:sp>
      <p:sp>
        <p:nvSpPr>
          <p:cNvPr id="4" name="Rounded Rectangle 3"/>
          <p:cNvSpPr/>
          <p:nvPr/>
        </p:nvSpPr>
        <p:spPr>
          <a:xfrm>
            <a:off x="1007604" y="260648"/>
            <a:ext cx="6984776" cy="3384376"/>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l" rtl="0"/>
            <a:r>
              <a:rPr lang="en-US" sz="2400" b="1" dirty="0" smtClean="0">
                <a:latin typeface="Aparajita" panose="020B0604020202020204" pitchFamily="34" charset="0"/>
                <a:cs typeface="Aparajita" panose="020B0604020202020204" pitchFamily="34" charset="0"/>
              </a:rPr>
              <a:t>A discourse analysis approach enables us to examine the implications of language in details, including the full consequences of using the terminology if disease and the way in which we position our selfies in the narratives we produce .the concepts we use and the ways in which use them are equally important , since they shape what we (can say ) and do about woman's relationship to food and eating .</a:t>
            </a:r>
            <a:endParaRPr lang="en-US" sz="2400" b="1" dirty="0">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3508414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67544" y="138768"/>
            <a:ext cx="2160240" cy="1152128"/>
          </a:xfrm>
          <a:prstGeom prst="ellipse">
            <a:avLst/>
          </a:prstGeom>
        </p:spPr>
        <p:style>
          <a:lnRef idx="2">
            <a:schemeClr val="dk1"/>
          </a:lnRef>
          <a:fillRef idx="1">
            <a:schemeClr val="lt1"/>
          </a:fillRef>
          <a:effectRef idx="0">
            <a:schemeClr val="dk1"/>
          </a:effectRef>
          <a:fontRef idx="minor">
            <a:schemeClr val="dk1"/>
          </a:fontRef>
        </p:style>
        <p:txBody>
          <a:bodyPr rtlCol="1" anchor="ctr"/>
          <a:lstStyle/>
          <a:p>
            <a:pPr algn="ctr"/>
            <a:r>
              <a:rPr lang="en-US" sz="3200" b="1" dirty="0" smtClean="0">
                <a:solidFill>
                  <a:schemeClr val="tx1"/>
                </a:solidFill>
                <a:latin typeface="Aparajita" panose="020B0604020202020204" pitchFamily="34" charset="0"/>
                <a:cs typeface="Aparajita" panose="020B0604020202020204" pitchFamily="34" charset="0"/>
              </a:rPr>
              <a:t>Example</a:t>
            </a:r>
            <a:endParaRPr lang="ar-IQ" sz="3200" b="1" dirty="0">
              <a:solidFill>
                <a:schemeClr val="tx1"/>
              </a:solidFill>
              <a:latin typeface="Aparajita" panose="020B0604020202020204" pitchFamily="34" charset="0"/>
            </a:endParaRPr>
          </a:p>
        </p:txBody>
      </p:sp>
      <p:pic>
        <p:nvPicPr>
          <p:cNvPr id="5122" name="Picture 2" descr="C:\Users\UsEr\Desktop\1الدراسات العليا\الكورس الثاني\د احمد\المحاضرة الرابعة\المحاضرة الراابعة\children-anorexia-anorexic-eating_disorder-first_word-social_problem-grin1668_lo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9432" y="138768"/>
            <a:ext cx="5360640" cy="658715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3528" y="1412776"/>
            <a:ext cx="3096344" cy="5313150"/>
          </a:xfrm>
          <a:prstGeom prst="rect">
            <a:avLst/>
          </a:prstGeom>
        </p:spPr>
        <p:style>
          <a:lnRef idx="0">
            <a:schemeClr val="dk1"/>
          </a:lnRef>
          <a:fillRef idx="3">
            <a:schemeClr val="dk1"/>
          </a:fillRef>
          <a:effectRef idx="3">
            <a:schemeClr val="dk1"/>
          </a:effectRef>
          <a:fontRef idx="minor">
            <a:schemeClr val="lt1"/>
          </a:fontRef>
        </p:style>
        <p:txBody>
          <a:bodyPr rtlCol="1" anchor="ctr"/>
          <a:lstStyle/>
          <a:p>
            <a:pPr algn="l" rtl="0"/>
            <a:r>
              <a:rPr lang="en-US" sz="2400" b="1" dirty="0">
                <a:latin typeface="Aparajita" panose="020B0604020202020204" pitchFamily="34" charset="0"/>
                <a:cs typeface="Aparajita" panose="020B0604020202020204" pitchFamily="34" charset="0"/>
              </a:rPr>
              <a:t>Anorexia </a:t>
            </a:r>
            <a:r>
              <a:rPr lang="en-US" sz="2400" b="1" dirty="0" smtClean="0">
                <a:latin typeface="Aparajita" panose="020B0604020202020204" pitchFamily="34" charset="0"/>
                <a:cs typeface="Aparajita" panose="020B0604020202020204" pitchFamily="34" charset="0"/>
              </a:rPr>
              <a:t>nervosa an</a:t>
            </a:r>
            <a:r>
              <a:rPr lang="en-US" sz="2400" b="1" dirty="0">
                <a:latin typeface="Aparajita" panose="020B0604020202020204" pitchFamily="34" charset="0"/>
                <a:cs typeface="Aparajita" panose="020B0604020202020204" pitchFamily="34" charset="0"/>
              </a:rPr>
              <a:t> eating disorder, characterized by low weight, food restriction, fear of gaining weight, and a strong desire to be </a:t>
            </a:r>
            <a:r>
              <a:rPr lang="en-US" sz="2400" b="1" dirty="0" smtClean="0">
                <a:latin typeface="Aparajita" panose="020B0604020202020204" pitchFamily="34" charset="0"/>
                <a:cs typeface="Aparajita" panose="020B0604020202020204" pitchFamily="34" charset="0"/>
              </a:rPr>
              <a:t>thin. Many </a:t>
            </a:r>
            <a:r>
              <a:rPr lang="en-US" sz="2400" b="1" dirty="0">
                <a:latin typeface="Aparajita" panose="020B0604020202020204" pitchFamily="34" charset="0"/>
                <a:cs typeface="Aparajita" panose="020B0604020202020204" pitchFamily="34" charset="0"/>
              </a:rPr>
              <a:t>people with anorexia see themselves as overweight even though they </a:t>
            </a:r>
            <a:r>
              <a:rPr lang="en-US" sz="2400" b="1" dirty="0" smtClean="0">
                <a:latin typeface="Aparajita" panose="020B0604020202020204" pitchFamily="34" charset="0"/>
                <a:cs typeface="Aparajita" panose="020B0604020202020204" pitchFamily="34" charset="0"/>
              </a:rPr>
              <a:t>are.</a:t>
            </a:r>
          </a:p>
          <a:p>
            <a:pPr algn="l" rtl="0"/>
            <a:r>
              <a:rPr lang="en-US" sz="2400" b="1" dirty="0" smtClean="0">
                <a:latin typeface="Aparajita" panose="020B0604020202020204" pitchFamily="34" charset="0"/>
                <a:cs typeface="Aparajita" panose="020B0604020202020204" pitchFamily="34" charset="0"/>
              </a:rPr>
              <a:t>Specially girls and women who are always afraid to be fat and gain weight</a:t>
            </a:r>
            <a:r>
              <a:rPr lang="en-US" dirty="0" smtClean="0"/>
              <a:t>.</a:t>
            </a:r>
            <a:endParaRPr lang="ar-IQ" dirty="0"/>
          </a:p>
        </p:txBody>
      </p:sp>
    </p:spTree>
    <p:extLst>
      <p:ext uri="{BB962C8B-B14F-4D97-AF65-F5344CB8AC3E}">
        <p14:creationId xmlns:p14="http://schemas.microsoft.com/office/powerpoint/2010/main" val="3983473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32656"/>
            <a:ext cx="7128792" cy="93610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l" rtl="0"/>
            <a:r>
              <a:rPr lang="en-US" sz="3600" b="1" dirty="0">
                <a:latin typeface="Aparajita" panose="020B0604020202020204" pitchFamily="34" charset="0"/>
                <a:cs typeface="Aparajita" panose="020B0604020202020204" pitchFamily="34" charset="0"/>
              </a:rPr>
              <a:t>Romantic discourse and feminist analysis </a:t>
            </a:r>
          </a:p>
        </p:txBody>
      </p:sp>
      <p:sp>
        <p:nvSpPr>
          <p:cNvPr id="4" name="Oval 3"/>
          <p:cNvSpPr/>
          <p:nvPr/>
        </p:nvSpPr>
        <p:spPr>
          <a:xfrm>
            <a:off x="1403648" y="1495872"/>
            <a:ext cx="5976664" cy="432048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l" rtl="0"/>
            <a:r>
              <a:rPr lang="en-US" sz="2400" b="1" dirty="0" err="1">
                <a:latin typeface="Aparajita" panose="020B0604020202020204" pitchFamily="34" charset="0"/>
                <a:cs typeface="Aparajita" panose="020B0604020202020204" pitchFamily="34" charset="0"/>
              </a:rPr>
              <a:t>Wetherell</a:t>
            </a:r>
            <a:r>
              <a:rPr lang="en-US" sz="2400" b="1" dirty="0">
                <a:latin typeface="Aparajita" panose="020B0604020202020204" pitchFamily="34" charset="0"/>
                <a:cs typeface="Aparajita" panose="020B0604020202020204" pitchFamily="34" charset="0"/>
              </a:rPr>
              <a:t> reviews some of the distinctive features of discourse theory as it 'takes on' romantic talk and writing and also highlight some of the dilemmas confronting this approach to cultural representations which have certainly troubled feminist discourse analysts.</a:t>
            </a:r>
          </a:p>
        </p:txBody>
      </p:sp>
    </p:spTree>
    <p:extLst>
      <p:ext uri="{BB962C8B-B14F-4D97-AF65-F5344CB8AC3E}">
        <p14:creationId xmlns:p14="http://schemas.microsoft.com/office/powerpoint/2010/main" val="3469984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UsEr\Desktop\1الدراسات العليا\الكورس الثاني\د احمد\المحاضرة الرابعة\المحاضرة الراابعة\Vintage_Romance_Comi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427272"/>
            <a:ext cx="4638675" cy="544522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7584" y="332656"/>
            <a:ext cx="7128792" cy="93610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l" rtl="0"/>
            <a:r>
              <a:rPr lang="en-US" sz="3600" b="1" dirty="0">
                <a:latin typeface="Aparajita" panose="020B0604020202020204" pitchFamily="34" charset="0"/>
                <a:cs typeface="Aparajita" panose="020B0604020202020204" pitchFamily="34" charset="0"/>
              </a:rPr>
              <a:t>Romantic discourse and feminist analysis </a:t>
            </a:r>
          </a:p>
        </p:txBody>
      </p:sp>
    </p:spTree>
    <p:extLst>
      <p:ext uri="{BB962C8B-B14F-4D97-AF65-F5344CB8AC3E}">
        <p14:creationId xmlns:p14="http://schemas.microsoft.com/office/powerpoint/2010/main" val="3652119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59632" y="1268760"/>
            <a:ext cx="6840760" cy="432048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en-US" sz="2800" b="1" dirty="0" smtClean="0">
                <a:latin typeface="Aparajita" panose="020B0604020202020204" pitchFamily="34" charset="0"/>
                <a:cs typeface="Aparajita" panose="020B0604020202020204" pitchFamily="34" charset="0"/>
              </a:rPr>
              <a:t>These premises (the relatively global premises characteristic of discourse work, found also in studies of rhetoric and in social constructions movement within social psychology as a whole) concern the constitution if identity and subjectivity, the nature of experience and communication , ideology and the role of representation in social life.</a:t>
            </a:r>
            <a:endParaRPr lang="ar-IQ" sz="2800" b="1" dirty="0">
              <a:latin typeface="Aparajita" panose="020B0604020202020204" pitchFamily="34" charset="0"/>
            </a:endParaRPr>
          </a:p>
        </p:txBody>
      </p:sp>
    </p:spTree>
    <p:extLst>
      <p:ext uri="{BB962C8B-B14F-4D97-AF65-F5344CB8AC3E}">
        <p14:creationId xmlns:p14="http://schemas.microsoft.com/office/powerpoint/2010/main" val="3672687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UsEr\Desktop\1الدراسات العليا\الكورس الثاني\د احمد\المحاضرة الرابعة\المحاضرة الراابعة\1-21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758" y="0"/>
            <a:ext cx="536336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940152" y="809328"/>
            <a:ext cx="2664296" cy="604867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l" rtl="0"/>
            <a:r>
              <a:rPr lang="en-US" sz="3200" b="1" dirty="0" smtClean="0">
                <a:latin typeface="Aparajita" panose="020B0604020202020204" pitchFamily="34" charset="0"/>
                <a:cs typeface="Aparajita" panose="020B0604020202020204" pitchFamily="34" charset="0"/>
              </a:rPr>
              <a:t>This drawing which presented woman in the 25</a:t>
            </a:r>
            <a:r>
              <a:rPr lang="en-US" sz="3200" b="1" baseline="30000" dirty="0" smtClean="0">
                <a:latin typeface="Aparajita" panose="020B0604020202020204" pitchFamily="34" charset="0"/>
                <a:cs typeface="Aparajita" panose="020B0604020202020204" pitchFamily="34" charset="0"/>
              </a:rPr>
              <a:t>th</a:t>
            </a:r>
            <a:r>
              <a:rPr lang="en-US" sz="3200" b="1" dirty="0" smtClean="0">
                <a:latin typeface="Aparajita" panose="020B0604020202020204" pitchFamily="34" charset="0"/>
                <a:cs typeface="Aparajita" panose="020B0604020202020204" pitchFamily="34" charset="0"/>
              </a:rPr>
              <a:t> </a:t>
            </a:r>
            <a:r>
              <a:rPr lang="en-US" sz="3200" b="1" dirty="0" err="1" smtClean="0">
                <a:latin typeface="Aparajita" panose="020B0604020202020204" pitchFamily="34" charset="0"/>
                <a:cs typeface="Aparajita" panose="020B0604020202020204" pitchFamily="34" charset="0"/>
              </a:rPr>
              <a:t>iraqi</a:t>
            </a:r>
            <a:r>
              <a:rPr lang="en-US" sz="3200" b="1" dirty="0" smtClean="0">
                <a:latin typeface="Aparajita" panose="020B0604020202020204" pitchFamily="34" charset="0"/>
                <a:cs typeface="Aparajita" panose="020B0604020202020204" pitchFamily="34" charset="0"/>
              </a:rPr>
              <a:t> revolution (ideology and the role of representation in social life)</a:t>
            </a:r>
            <a:endParaRPr lang="ar-IQ" sz="3200" dirty="0">
              <a:latin typeface="Aparajita" panose="020B0604020202020204" pitchFamily="34" charset="0"/>
            </a:endParaRPr>
          </a:p>
        </p:txBody>
      </p:sp>
      <p:sp>
        <p:nvSpPr>
          <p:cNvPr id="3" name="Rectangle 2"/>
          <p:cNvSpPr/>
          <p:nvPr/>
        </p:nvSpPr>
        <p:spPr>
          <a:xfrm>
            <a:off x="5940152" y="116632"/>
            <a:ext cx="2664296" cy="576064"/>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en-US" sz="3200" b="1" dirty="0" smtClean="0"/>
              <a:t>Example</a:t>
            </a:r>
            <a:endParaRPr lang="ar-IQ" sz="3200" b="1" dirty="0"/>
          </a:p>
        </p:txBody>
      </p:sp>
    </p:spTree>
    <p:extLst>
      <p:ext uri="{BB962C8B-B14F-4D97-AF65-F5344CB8AC3E}">
        <p14:creationId xmlns:p14="http://schemas.microsoft.com/office/powerpoint/2010/main" val="371601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sz="3200" b="1" dirty="0" smtClean="0">
                <a:solidFill>
                  <a:schemeClr val="tx1"/>
                </a:solidFill>
              </a:rPr>
              <a:t>What is feminism ?</a:t>
            </a:r>
            <a:endParaRPr lang="ar-IQ" sz="3200" b="1" dirty="0">
              <a:solidFill>
                <a:schemeClr val="tx1"/>
              </a:solidFill>
            </a:endParaRPr>
          </a:p>
        </p:txBody>
      </p:sp>
      <p:sp>
        <p:nvSpPr>
          <p:cNvPr id="3" name="Content Placeholder 2"/>
          <p:cNvSpPr>
            <a:spLocks noGrp="1"/>
          </p:cNvSpPr>
          <p:nvPr>
            <p:ph idx="1"/>
          </p:nvPr>
        </p:nvSpPr>
        <p:spPr>
          <a:xfrm>
            <a:off x="822960" y="1100629"/>
            <a:ext cx="7520940" cy="2544396"/>
          </a:xfrm>
        </p:spPr>
        <p:style>
          <a:lnRef idx="1">
            <a:schemeClr val="accent2"/>
          </a:lnRef>
          <a:fillRef idx="3">
            <a:schemeClr val="accent2"/>
          </a:fillRef>
          <a:effectRef idx="2">
            <a:schemeClr val="accent2"/>
          </a:effectRef>
          <a:fontRef idx="minor">
            <a:schemeClr val="lt1"/>
          </a:fontRef>
        </p:style>
        <p:txBody>
          <a:bodyPr>
            <a:normAutofit lnSpcReduction="10000"/>
          </a:bodyPr>
          <a:lstStyle/>
          <a:p>
            <a:pPr algn="l"/>
            <a:r>
              <a:rPr lang="en-US" sz="1800" dirty="0">
                <a:latin typeface="Aharoni" panose="02010803020104030203" pitchFamily="2" charset="-79"/>
                <a:cs typeface="Aharoni" panose="02010803020104030203" pitchFamily="2" charset="-79"/>
              </a:rPr>
              <a:t>Feminism is a range of social </a:t>
            </a:r>
            <a:r>
              <a:rPr lang="en-US" sz="1800" dirty="0" smtClean="0">
                <a:latin typeface="Aharoni" panose="02010803020104030203" pitchFamily="2" charset="-79"/>
                <a:cs typeface="Aharoni" panose="02010803020104030203" pitchFamily="2" charset="-79"/>
              </a:rPr>
              <a:t>movements</a:t>
            </a:r>
            <a:r>
              <a:rPr lang="en-US" sz="1800" dirty="0">
                <a:latin typeface="Aharoni" panose="02010803020104030203" pitchFamily="2" charset="-79"/>
                <a:cs typeface="Aharoni" panose="02010803020104030203" pitchFamily="2" charset="-79"/>
              </a:rPr>
              <a:t>, political </a:t>
            </a:r>
            <a:r>
              <a:rPr lang="en-US" sz="1800" dirty="0" smtClean="0">
                <a:latin typeface="Aharoni" panose="02010803020104030203" pitchFamily="2" charset="-79"/>
                <a:cs typeface="Aharoni" panose="02010803020104030203" pitchFamily="2" charset="-79"/>
              </a:rPr>
              <a:t>movements</a:t>
            </a:r>
            <a:r>
              <a:rPr lang="en-US" sz="1800" dirty="0">
                <a:latin typeface="Aharoni" panose="02010803020104030203" pitchFamily="2" charset="-79"/>
                <a:cs typeface="Aharoni" panose="02010803020104030203" pitchFamily="2" charset="-79"/>
              </a:rPr>
              <a:t>,</a:t>
            </a:r>
            <a:r>
              <a:rPr lang="en-US" sz="1800" dirty="0" smtClean="0">
                <a:latin typeface="Aharoni" panose="02010803020104030203" pitchFamily="2" charset="-79"/>
                <a:cs typeface="Aharoni" panose="02010803020104030203" pitchFamily="2" charset="-79"/>
              </a:rPr>
              <a:t> </a:t>
            </a:r>
            <a:r>
              <a:rPr lang="en-US" sz="1800" dirty="0">
                <a:latin typeface="Aharoni" panose="02010803020104030203" pitchFamily="2" charset="-79"/>
                <a:cs typeface="Aharoni" panose="02010803020104030203" pitchFamily="2" charset="-79"/>
              </a:rPr>
              <a:t>and </a:t>
            </a:r>
            <a:r>
              <a:rPr lang="en-US" sz="1800" dirty="0" smtClean="0">
                <a:latin typeface="Aharoni" panose="02010803020104030203" pitchFamily="2" charset="-79"/>
                <a:cs typeface="Aharoni" panose="02010803020104030203" pitchFamily="2" charset="-79"/>
              </a:rPr>
              <a:t>ideologies</a:t>
            </a:r>
            <a:r>
              <a:rPr lang="en-US" sz="1800" dirty="0">
                <a:latin typeface="Aharoni" panose="02010803020104030203" pitchFamily="2" charset="-79"/>
                <a:cs typeface="Aharoni" panose="02010803020104030203" pitchFamily="2" charset="-79"/>
              </a:rPr>
              <a:t> </a:t>
            </a:r>
            <a:r>
              <a:rPr lang="en-US" sz="1800" dirty="0" smtClean="0">
                <a:latin typeface="Aharoni" panose="02010803020104030203" pitchFamily="2" charset="-79"/>
                <a:cs typeface="Aharoni" panose="02010803020104030203" pitchFamily="2" charset="-79"/>
              </a:rPr>
              <a:t>that </a:t>
            </a:r>
            <a:r>
              <a:rPr lang="en-US" sz="1800" dirty="0">
                <a:latin typeface="Aharoni" panose="02010803020104030203" pitchFamily="2" charset="-79"/>
                <a:cs typeface="Aharoni" panose="02010803020104030203" pitchFamily="2" charset="-79"/>
              </a:rPr>
              <a:t>aim to define, establish, and achieve the political, economic, personal, and social equality of  </a:t>
            </a:r>
            <a:r>
              <a:rPr lang="en-US" sz="1800" dirty="0" smtClean="0">
                <a:latin typeface="Aharoni" panose="02010803020104030203" pitchFamily="2" charset="-79"/>
                <a:cs typeface="Aharoni" panose="02010803020104030203" pitchFamily="2" charset="-79"/>
              </a:rPr>
              <a:t>sexes. </a:t>
            </a:r>
            <a:r>
              <a:rPr lang="en-US" sz="1800" dirty="0">
                <a:latin typeface="Aharoni" panose="02010803020104030203" pitchFamily="2" charset="-79"/>
                <a:cs typeface="Aharoni" panose="02010803020104030203" pitchFamily="2" charset="-79"/>
              </a:rPr>
              <a:t>Feminism incorporates the position that societies prioritize the male point of view, and that women are treated unfairly within those societies. Efforts to change that include fighting gender stereotypes and seeking to establish educational and professional opportunities for women that are equal to those for men.</a:t>
            </a:r>
          </a:p>
          <a:p>
            <a:pPr algn="l"/>
            <a:endParaRPr lang="ar-IQ" dirty="0"/>
          </a:p>
        </p:txBody>
      </p:sp>
      <p:pic>
        <p:nvPicPr>
          <p:cNvPr id="4" name="Picture 2" descr="C:\Users\UsEr\Desktop\1الدراسات العليا\الكورس الثاني\د احمد\المحاضرة الرابعة\المحاضرة الراابعة\feminist.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933056"/>
            <a:ext cx="8352928" cy="2707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220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3768532"/>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pPr algn="l" rtl="0"/>
            <a:r>
              <a:rPr lang="en-US" sz="2000" dirty="0">
                <a:latin typeface="Aharoni" panose="02010803020104030203" pitchFamily="2" charset="-79"/>
                <a:cs typeface="Aharoni" panose="02010803020104030203" pitchFamily="2" charset="-79"/>
              </a:rPr>
              <a:t>Gill's view is that 'discourse analysis ' has an enormous </a:t>
            </a:r>
            <a:r>
              <a:rPr lang="en-US" sz="2000" dirty="0" smtClean="0">
                <a:latin typeface="Aharoni" panose="02010803020104030203" pitchFamily="2" charset="-79"/>
                <a:cs typeface="Aharoni" panose="02010803020104030203" pitchFamily="2" charset="-79"/>
              </a:rPr>
              <a:t>amount</a:t>
            </a:r>
          </a:p>
          <a:p>
            <a:pPr algn="l" rtl="0"/>
            <a:r>
              <a:rPr lang="en-US" sz="2000" dirty="0" smtClean="0">
                <a:latin typeface="Aharoni" panose="02010803020104030203" pitchFamily="2" charset="-79"/>
                <a:cs typeface="Aharoni" panose="02010803020104030203" pitchFamily="2" charset="-79"/>
              </a:rPr>
              <a:t> </a:t>
            </a:r>
            <a:r>
              <a:rPr lang="en-US" sz="2000" dirty="0">
                <a:latin typeface="Aharoni" panose="02010803020104030203" pitchFamily="2" charset="-79"/>
                <a:cs typeface="Aharoni" panose="02010803020104030203" pitchFamily="2" charset="-79"/>
              </a:rPr>
              <a:t>to offer feminism. it offers principled and coherent means by </a:t>
            </a:r>
            <a:endParaRPr lang="en-US" sz="2000" dirty="0" smtClean="0">
              <a:latin typeface="Aharoni" panose="02010803020104030203" pitchFamily="2" charset="-79"/>
              <a:cs typeface="Aharoni" panose="02010803020104030203" pitchFamily="2" charset="-79"/>
            </a:endParaRPr>
          </a:p>
          <a:p>
            <a:pPr algn="l" rtl="0"/>
            <a:r>
              <a:rPr lang="en-US" sz="2000" dirty="0" smtClean="0">
                <a:latin typeface="Aharoni" panose="02010803020104030203" pitchFamily="2" charset="-79"/>
                <a:cs typeface="Aharoni" panose="02010803020104030203" pitchFamily="2" charset="-79"/>
              </a:rPr>
              <a:t>which </a:t>
            </a:r>
            <a:r>
              <a:rPr lang="en-US" sz="2000" dirty="0">
                <a:latin typeface="Aharoni" panose="02010803020104030203" pitchFamily="2" charset="-79"/>
                <a:cs typeface="Aharoni" panose="02010803020104030203" pitchFamily="2" charset="-79"/>
              </a:rPr>
              <a:t>feminists can study talk and texts of all kinds</a:t>
            </a:r>
            <a:r>
              <a:rPr lang="en-US" sz="2000" dirty="0" smtClean="0">
                <a:latin typeface="Aharoni" panose="02010803020104030203" pitchFamily="2" charset="-79"/>
                <a:cs typeface="Aharoni" panose="02010803020104030203" pitchFamily="2" charset="-79"/>
              </a:rPr>
              <a:t>.</a:t>
            </a:r>
          </a:p>
          <a:p>
            <a:pPr algn="l" rtl="0"/>
            <a:endParaRPr lang="en-US" sz="2000" dirty="0">
              <a:latin typeface="Aharoni" panose="02010803020104030203" pitchFamily="2" charset="-79"/>
              <a:cs typeface="Aharoni" panose="02010803020104030203" pitchFamily="2" charset="-79"/>
            </a:endParaRPr>
          </a:p>
          <a:p>
            <a:pPr algn="l" rtl="0"/>
            <a:r>
              <a:rPr lang="en-US" sz="2000" dirty="0">
                <a:latin typeface="Aharoni" panose="02010803020104030203" pitchFamily="2" charset="-79"/>
                <a:cs typeface="Aharoni" panose="02010803020104030203" pitchFamily="2" charset="-79"/>
              </a:rPr>
              <a:t>Gill is more equivocal. although, she sees great potential </a:t>
            </a:r>
            <a:r>
              <a:rPr lang="en-US" sz="2000" dirty="0" smtClean="0">
                <a:latin typeface="Aharoni" panose="02010803020104030203" pitchFamily="2" charset="-79"/>
                <a:cs typeface="Aharoni" panose="02010803020104030203" pitchFamily="2" charset="-79"/>
              </a:rPr>
              <a:t>for </a:t>
            </a:r>
          </a:p>
          <a:p>
            <a:pPr algn="l" rtl="0"/>
            <a:r>
              <a:rPr lang="en-US" sz="2000" dirty="0" smtClean="0">
                <a:latin typeface="Aharoni" panose="02010803020104030203" pitchFamily="2" charset="-79"/>
                <a:cs typeface="Aharoni" panose="02010803020104030203" pitchFamily="2" charset="-79"/>
              </a:rPr>
              <a:t>the </a:t>
            </a:r>
            <a:r>
              <a:rPr lang="en-US" sz="2000" dirty="0">
                <a:latin typeface="Aharoni" panose="02010803020104030203" pitchFamily="2" charset="-79"/>
                <a:cs typeface="Aharoni" panose="02010803020104030203" pitchFamily="2" charset="-79"/>
              </a:rPr>
              <a:t>use of discourse analysis by feminists , she follows Burman </a:t>
            </a:r>
            <a:endParaRPr lang="en-US" sz="2000" dirty="0" smtClean="0">
              <a:latin typeface="Aharoni" panose="02010803020104030203" pitchFamily="2" charset="-79"/>
              <a:cs typeface="Aharoni" panose="02010803020104030203" pitchFamily="2" charset="-79"/>
            </a:endParaRPr>
          </a:p>
          <a:p>
            <a:pPr algn="l" rtl="0"/>
            <a:r>
              <a:rPr lang="en-US" sz="2000" dirty="0" smtClean="0">
                <a:latin typeface="Aharoni" panose="02010803020104030203" pitchFamily="2" charset="-79"/>
                <a:cs typeface="Aharoni" panose="02010803020104030203" pitchFamily="2" charset="-79"/>
              </a:rPr>
              <a:t>(</a:t>
            </a:r>
            <a:r>
              <a:rPr lang="en-US" sz="2000" dirty="0">
                <a:latin typeface="Aharoni" panose="02010803020104030203" pitchFamily="2" charset="-79"/>
                <a:cs typeface="Aharoni" panose="02010803020104030203" pitchFamily="2" charset="-79"/>
              </a:rPr>
              <a:t>1992) in distinguishing between the application of discourse </a:t>
            </a:r>
            <a:endParaRPr lang="en-US" sz="2000" dirty="0" smtClean="0">
              <a:latin typeface="Aharoni" panose="02010803020104030203" pitchFamily="2" charset="-79"/>
              <a:cs typeface="Aharoni" panose="02010803020104030203" pitchFamily="2" charset="-79"/>
            </a:endParaRPr>
          </a:p>
          <a:p>
            <a:pPr algn="l" rtl="0"/>
            <a:r>
              <a:rPr lang="en-US" sz="2000" dirty="0" smtClean="0">
                <a:latin typeface="Aharoni" panose="02010803020104030203" pitchFamily="2" charset="-79"/>
                <a:cs typeface="Aharoni" panose="02010803020104030203" pitchFamily="2" charset="-79"/>
              </a:rPr>
              <a:t>analysis </a:t>
            </a:r>
            <a:r>
              <a:rPr lang="en-US" sz="2000" dirty="0">
                <a:latin typeface="Aharoni" panose="02010803020104030203" pitchFamily="2" charset="-79"/>
                <a:cs typeface="Aharoni" panose="02010803020104030203" pitchFamily="2" charset="-79"/>
              </a:rPr>
              <a:t>and the theory itself , and goes on to suggest that it </a:t>
            </a:r>
            <a:endParaRPr lang="en-US" sz="2000" dirty="0" smtClean="0">
              <a:latin typeface="Aharoni" panose="02010803020104030203" pitchFamily="2" charset="-79"/>
              <a:cs typeface="Aharoni" panose="02010803020104030203" pitchFamily="2" charset="-79"/>
            </a:endParaRPr>
          </a:p>
          <a:p>
            <a:pPr algn="l" rtl="0"/>
            <a:r>
              <a:rPr lang="en-US" sz="2000" dirty="0" smtClean="0">
                <a:latin typeface="Aharoni" panose="02010803020104030203" pitchFamily="2" charset="-79"/>
                <a:cs typeface="Aharoni" panose="02010803020104030203" pitchFamily="2" charset="-79"/>
              </a:rPr>
              <a:t>is </a:t>
            </a:r>
            <a:r>
              <a:rPr lang="en-US" sz="2000" dirty="0">
                <a:latin typeface="Aharoni" panose="02010803020104030203" pitchFamily="2" charset="-79"/>
                <a:cs typeface="Aharoni" panose="02010803020104030203" pitchFamily="2" charset="-79"/>
              </a:rPr>
              <a:t>precisely those features of discourse analysis's theoretical </a:t>
            </a:r>
            <a:endParaRPr lang="en-US" sz="2000" dirty="0" smtClean="0">
              <a:latin typeface="Aharoni" panose="02010803020104030203" pitchFamily="2" charset="-79"/>
              <a:cs typeface="Aharoni" panose="02010803020104030203" pitchFamily="2" charset="-79"/>
            </a:endParaRPr>
          </a:p>
          <a:p>
            <a:pPr algn="l" rtl="0"/>
            <a:r>
              <a:rPr lang="en-US" sz="2000" dirty="0" smtClean="0">
                <a:latin typeface="Aharoni" panose="02010803020104030203" pitchFamily="2" charset="-79"/>
                <a:cs typeface="Aharoni" panose="02010803020104030203" pitchFamily="2" charset="-79"/>
              </a:rPr>
              <a:t>commitments </a:t>
            </a:r>
            <a:r>
              <a:rPr lang="en-US" sz="2000" dirty="0">
                <a:latin typeface="Aharoni" panose="02010803020104030203" pitchFamily="2" charset="-79"/>
                <a:cs typeface="Aharoni" panose="02010803020104030203" pitchFamily="2" charset="-79"/>
              </a:rPr>
              <a:t>making it so productive for feminists , that makes </a:t>
            </a:r>
            <a:endParaRPr lang="en-US" sz="2000" dirty="0" smtClean="0">
              <a:latin typeface="Aharoni" panose="02010803020104030203" pitchFamily="2" charset="-79"/>
              <a:cs typeface="Aharoni" panose="02010803020104030203" pitchFamily="2" charset="-79"/>
            </a:endParaRPr>
          </a:p>
          <a:p>
            <a:pPr algn="l" rtl="0"/>
            <a:r>
              <a:rPr lang="en-US" sz="2000" dirty="0" smtClean="0">
                <a:latin typeface="Aharoni" panose="02010803020104030203" pitchFamily="2" charset="-79"/>
                <a:cs typeface="Aharoni" panose="02010803020104030203" pitchFamily="2" charset="-79"/>
              </a:rPr>
              <a:t>it </a:t>
            </a:r>
            <a:r>
              <a:rPr lang="en-US" sz="2000" dirty="0">
                <a:latin typeface="Aharoni" panose="02010803020104030203" pitchFamily="2" charset="-79"/>
                <a:cs typeface="Aharoni" panose="02010803020104030203" pitchFamily="2" charset="-79"/>
              </a:rPr>
              <a:t>deeply problematic. </a:t>
            </a:r>
            <a:endParaRPr lang="ar-IQ" sz="2000" dirty="0">
              <a:latin typeface="Aharoni" panose="02010803020104030203" pitchFamily="2" charset="-79"/>
            </a:endParaRPr>
          </a:p>
        </p:txBody>
      </p:sp>
      <p:sp>
        <p:nvSpPr>
          <p:cNvPr id="4" name="Title 3"/>
          <p:cNvSpPr>
            <a:spLocks noGrp="1"/>
          </p:cNvSpPr>
          <p:nvPr>
            <p:ph type="title"/>
          </p:nvPr>
        </p:nvSpPr>
        <p:spPr>
          <a:xfrm>
            <a:off x="822960" y="188640"/>
            <a:ext cx="7520940" cy="792088"/>
          </a:xfrm>
        </p:spPr>
        <p:style>
          <a:lnRef idx="1">
            <a:schemeClr val="accent2"/>
          </a:lnRef>
          <a:fillRef idx="3">
            <a:schemeClr val="accent2"/>
          </a:fillRef>
          <a:effectRef idx="2">
            <a:schemeClr val="accent2"/>
          </a:effectRef>
          <a:fontRef idx="minor">
            <a:schemeClr val="lt1"/>
          </a:fontRef>
        </p:style>
        <p:txBody>
          <a:bodyPr/>
          <a:lstStyle/>
          <a:p>
            <a:pPr algn="ctr" rtl="0"/>
            <a:r>
              <a:rPr lang="en-US" b="1" dirty="0" smtClean="0">
                <a:latin typeface="Aharoni" panose="02010803020104030203" pitchFamily="2" charset="-79"/>
                <a:cs typeface="Aharoni" panose="02010803020104030203" pitchFamily="2" charset="-79"/>
              </a:rPr>
              <a:t>Gill's </a:t>
            </a:r>
            <a:r>
              <a:rPr lang="en-US" b="1" dirty="0">
                <a:latin typeface="Aharoni" panose="02010803020104030203" pitchFamily="2" charset="-79"/>
                <a:cs typeface="Aharoni" panose="02010803020104030203" pitchFamily="2" charset="-79"/>
              </a:rPr>
              <a:t>view </a:t>
            </a:r>
            <a:r>
              <a:rPr lang="en-US" b="1" dirty="0" smtClean="0">
                <a:latin typeface="Aharoni" panose="02010803020104030203" pitchFamily="2" charset="-79"/>
                <a:cs typeface="Aharoni" panose="02010803020104030203" pitchFamily="2" charset="-79"/>
              </a:rPr>
              <a:t>of the use </a:t>
            </a:r>
            <a:r>
              <a:rPr lang="en-US" b="1" dirty="0">
                <a:latin typeface="Aharoni" panose="02010803020104030203" pitchFamily="2" charset="-79"/>
                <a:cs typeface="Aharoni" panose="02010803020104030203" pitchFamily="2" charset="-79"/>
              </a:rPr>
              <a:t>discourse analysis by feminists</a:t>
            </a:r>
            <a:endParaRPr lang="ar-IQ" b="1" dirty="0">
              <a:latin typeface="Aharoni" panose="02010803020104030203" pitchFamily="2" charset="-79"/>
            </a:endParaRPr>
          </a:p>
        </p:txBody>
      </p:sp>
    </p:spTree>
    <p:extLst>
      <p:ext uri="{BB962C8B-B14F-4D97-AF65-F5344CB8AC3E}">
        <p14:creationId xmlns:p14="http://schemas.microsoft.com/office/powerpoint/2010/main" val="710083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520940" cy="64807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accent6">
                    <a:lumMod val="75000"/>
                  </a:schemeClr>
                </a:solidFill>
                <a:latin typeface="Aharoni" panose="02010803020104030203" pitchFamily="2" charset="-79"/>
                <a:cs typeface="Aharoni" panose="02010803020104030203" pitchFamily="2" charset="-79"/>
              </a:rPr>
              <a:t>Squire</a:t>
            </a:r>
            <a:endParaRPr lang="ar-IQ" dirty="0">
              <a:solidFill>
                <a:schemeClr val="accent6">
                  <a:lumMod val="75000"/>
                </a:schemeClr>
              </a:solidFill>
              <a:latin typeface="Aharoni" panose="02010803020104030203" pitchFamily="2" charset="-79"/>
            </a:endParaRPr>
          </a:p>
        </p:txBody>
      </p:sp>
      <p:sp>
        <p:nvSpPr>
          <p:cNvPr id="3" name="Content Placeholder 2"/>
          <p:cNvSpPr>
            <a:spLocks noGrp="1"/>
          </p:cNvSpPr>
          <p:nvPr>
            <p:ph idx="1"/>
          </p:nvPr>
        </p:nvSpPr>
        <p:spPr>
          <a:xfrm>
            <a:off x="827584" y="908720"/>
            <a:ext cx="7520940" cy="4032448"/>
          </a:xfrm>
        </p:spPr>
        <p:style>
          <a:lnRef idx="1">
            <a:schemeClr val="accent6"/>
          </a:lnRef>
          <a:fillRef idx="2">
            <a:schemeClr val="accent6"/>
          </a:fillRef>
          <a:effectRef idx="1">
            <a:schemeClr val="accent6"/>
          </a:effectRef>
          <a:fontRef idx="minor">
            <a:schemeClr val="dk1"/>
          </a:fontRef>
        </p:style>
        <p:txBody>
          <a:bodyPr>
            <a:noAutofit/>
          </a:bodyPr>
          <a:lstStyle/>
          <a:p>
            <a:pPr algn="l" rtl="0"/>
            <a:r>
              <a:rPr lang="en-US" sz="2400" dirty="0"/>
              <a:t>	Squire presents the benefits of doing discourse analysis for feminist psychologist as (at least) threefold :</a:t>
            </a:r>
          </a:p>
          <a:p>
            <a:pPr algn="l" rtl="0"/>
            <a:r>
              <a:rPr lang="en-US" sz="2400" dirty="0"/>
              <a:t>a)	As instrumentalist (it provides a respectable institutional front).</a:t>
            </a:r>
          </a:p>
          <a:p>
            <a:pPr algn="l" rtl="0"/>
            <a:r>
              <a:rPr lang="en-US" sz="2400" dirty="0"/>
              <a:t>b)	As pragmatic ( it offers some help in answering questions about method and theory that block their work' qualitative yet systematized method)</a:t>
            </a:r>
          </a:p>
          <a:p>
            <a:pPr algn="l" rtl="0"/>
            <a:r>
              <a:rPr lang="en-US" sz="2400" dirty="0"/>
              <a:t>c)	And as political (it offers hope for a radicalization of the discipline).</a:t>
            </a:r>
            <a:endParaRPr lang="ar-IQ" sz="2400" dirty="0"/>
          </a:p>
        </p:txBody>
      </p:sp>
    </p:spTree>
    <p:extLst>
      <p:ext uri="{BB962C8B-B14F-4D97-AF65-F5344CB8AC3E}">
        <p14:creationId xmlns:p14="http://schemas.microsoft.com/office/powerpoint/2010/main" val="2571990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8"/>
            <a:ext cx="7920880" cy="2520280"/>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l" rtl="0"/>
            <a:r>
              <a:rPr lang="en-US" sz="2000" b="1" dirty="0">
                <a:latin typeface="Arial Black" panose="020B0A04020102020204" pitchFamily="34" charset="0"/>
              </a:rPr>
              <a:t>The stress laid by discourse analysis on simple diversity masks power differences, its notion of multiple, fragmented subject positions can lead to the denial of any single identity around which to organize , its emphasis on the micro-politics of power downplays , macro-structural inequalities ; and – most importantly – its commitment to relativism disavows the grounds for feminist politics. </a:t>
            </a:r>
          </a:p>
        </p:txBody>
      </p:sp>
      <p:sp>
        <p:nvSpPr>
          <p:cNvPr id="3" name="Rounded Rectangle 2"/>
          <p:cNvSpPr/>
          <p:nvPr/>
        </p:nvSpPr>
        <p:spPr>
          <a:xfrm>
            <a:off x="1079612" y="2924944"/>
            <a:ext cx="6984776" cy="3672408"/>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l" rtl="0"/>
            <a:r>
              <a:rPr lang="en-US" sz="2400" b="1" dirty="0">
                <a:solidFill>
                  <a:schemeClr val="bg1"/>
                </a:solidFill>
                <a:latin typeface="Andalus" panose="02020603050405020304" pitchFamily="18" charset="-78"/>
                <a:cs typeface="Andalus" panose="02020603050405020304" pitchFamily="18" charset="-78"/>
              </a:rPr>
              <a:t>It is difficult to identify fundamental premises or techniques which are specific to discourse analysis , not only because of the breadth and conceptual / methodological 'fuzziness of the term , but also because of the common ground it shares with other critical approaches in social science (e.g. social constructionism , the study of rhetoric , ideology , textuality , critical ethnography – and qualitative methods more generally).</a:t>
            </a:r>
          </a:p>
        </p:txBody>
      </p:sp>
    </p:spTree>
    <p:extLst>
      <p:ext uri="{BB962C8B-B14F-4D97-AF65-F5344CB8AC3E}">
        <p14:creationId xmlns:p14="http://schemas.microsoft.com/office/powerpoint/2010/main" val="1946940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88640"/>
            <a:ext cx="8064896" cy="331236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l" rtl="0"/>
            <a:r>
              <a:rPr lang="en-US" dirty="0" smtClean="0">
                <a:solidFill>
                  <a:schemeClr val="tx1"/>
                </a:solidFill>
              </a:rPr>
              <a:t>“</a:t>
            </a:r>
            <a:r>
              <a:rPr lang="en-US" sz="2400" b="1" dirty="0" smtClean="0">
                <a:solidFill>
                  <a:schemeClr val="tx1"/>
                </a:solidFill>
                <a:latin typeface="Andalus" panose="02020603050405020304" pitchFamily="18" charset="-78"/>
                <a:cs typeface="Andalus" panose="02020603050405020304" pitchFamily="18" charset="-78"/>
              </a:rPr>
              <a:t>ignoring the constitution of science within political desires, values and interests will somehow increase the reliability of accounts of nature and social life”</a:t>
            </a:r>
          </a:p>
          <a:p>
            <a:pPr algn="l" rtl="0"/>
            <a:endParaRPr lang="en-US" sz="2400" b="1" dirty="0" smtClean="0">
              <a:latin typeface="Andalus" panose="02020603050405020304" pitchFamily="18" charset="-78"/>
              <a:cs typeface="Andalus" panose="02020603050405020304" pitchFamily="18" charset="-78"/>
            </a:endParaRPr>
          </a:p>
          <a:p>
            <a:pPr algn="l" rtl="0"/>
            <a:r>
              <a:rPr lang="en-US" sz="2400" b="1" dirty="0" smtClean="0">
                <a:latin typeface="Andalus" panose="02020603050405020304" pitchFamily="18" charset="-78"/>
                <a:cs typeface="Andalus" panose="02020603050405020304" pitchFamily="18" charset="-78"/>
              </a:rPr>
              <a:t>Rose </a:t>
            </a:r>
            <a:r>
              <a:rPr lang="en-US" sz="2400" b="1" dirty="0">
                <a:latin typeface="Andalus" panose="02020603050405020304" pitchFamily="18" charset="-78"/>
                <a:cs typeface="Andalus" panose="02020603050405020304" pitchFamily="18" charset="-78"/>
              </a:rPr>
              <a:t>(1985:3) says: as a feminist, I found this standpoint increasingly incompatible with my commitment to the improvement of woman's position in science and society, and with my experience as a menstruating woman and female research. </a:t>
            </a:r>
          </a:p>
        </p:txBody>
      </p:sp>
      <p:pic>
        <p:nvPicPr>
          <p:cNvPr id="2050" name="Picture 2" descr="Why the world needs more women CE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789040"/>
            <a:ext cx="8064896" cy="3020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272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88640"/>
            <a:ext cx="7520940" cy="864096"/>
          </a:xfrm>
        </p:spPr>
        <p:style>
          <a:lnRef idx="1">
            <a:schemeClr val="accent2"/>
          </a:lnRef>
          <a:fillRef idx="3">
            <a:schemeClr val="accent2"/>
          </a:fillRef>
          <a:effectRef idx="2">
            <a:schemeClr val="accent2"/>
          </a:effectRef>
          <a:fontRef idx="minor">
            <a:schemeClr val="lt1"/>
          </a:fontRef>
        </p:style>
        <p:txBody>
          <a:bodyPr/>
          <a:lstStyle/>
          <a:p>
            <a:pPr algn="ctr"/>
            <a:r>
              <a:rPr lang="en-US" dirty="0"/>
              <a:t>Feminist post-</a:t>
            </a:r>
            <a:r>
              <a:rPr lang="en-US" dirty="0" err="1"/>
              <a:t>structuralist</a:t>
            </a:r>
            <a:r>
              <a:rPr lang="en-US" dirty="0"/>
              <a:t> discourse analysis (FPDA)</a:t>
            </a:r>
            <a:endParaRPr lang="ar-IQ" dirty="0"/>
          </a:p>
        </p:txBody>
      </p:sp>
      <p:sp>
        <p:nvSpPr>
          <p:cNvPr id="3" name="Content Placeholder 2"/>
          <p:cNvSpPr>
            <a:spLocks noGrp="1"/>
          </p:cNvSpPr>
          <p:nvPr>
            <p:ph idx="1"/>
          </p:nvPr>
        </p:nvSpPr>
        <p:spPr>
          <a:xfrm>
            <a:off x="822960" y="1100628"/>
            <a:ext cx="7520940" cy="3768532"/>
          </a:xfrm>
        </p:spPr>
        <p:style>
          <a:lnRef idx="1">
            <a:schemeClr val="accent3"/>
          </a:lnRef>
          <a:fillRef idx="2">
            <a:schemeClr val="accent3"/>
          </a:fillRef>
          <a:effectRef idx="1">
            <a:schemeClr val="accent3"/>
          </a:effectRef>
          <a:fontRef idx="minor">
            <a:schemeClr val="dk1"/>
          </a:fontRef>
        </p:style>
        <p:txBody>
          <a:bodyPr>
            <a:noAutofit/>
          </a:bodyPr>
          <a:lstStyle/>
          <a:p>
            <a:pPr algn="l" rtl="0"/>
            <a:r>
              <a:rPr lang="en-US" sz="2400" dirty="0" smtClean="0">
                <a:latin typeface="Aparajita" panose="020B0604020202020204" pitchFamily="34" charset="0"/>
                <a:cs typeface="Aparajita" panose="020B0604020202020204" pitchFamily="34" charset="0"/>
              </a:rPr>
              <a:t>      is </a:t>
            </a:r>
            <a:r>
              <a:rPr lang="en-US" sz="2400" dirty="0">
                <a:latin typeface="Aparajita" panose="020B0604020202020204" pitchFamily="34" charset="0"/>
                <a:cs typeface="Aparajita" panose="020B0604020202020204" pitchFamily="34" charset="0"/>
              </a:rPr>
              <a:t>a </a:t>
            </a:r>
            <a:r>
              <a:rPr lang="en-US" sz="2400" dirty="0" smtClean="0">
                <a:latin typeface="Aparajita" panose="020B0604020202020204" pitchFamily="34" charset="0"/>
                <a:cs typeface="Aparajita" panose="020B0604020202020204" pitchFamily="34" charset="0"/>
              </a:rPr>
              <a:t>method</a:t>
            </a:r>
            <a:r>
              <a:rPr lang="en-US" sz="24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of</a:t>
            </a:r>
            <a:r>
              <a:rPr lang="en-US" sz="2400" dirty="0">
                <a:latin typeface="Aparajita" panose="020B0604020202020204" pitchFamily="34" charset="0"/>
                <a:cs typeface="Aparajita" panose="020B0604020202020204" pitchFamily="34" charset="0"/>
              </a:rPr>
              <a:t> discourse </a:t>
            </a:r>
            <a:r>
              <a:rPr lang="en-US" sz="2400" dirty="0" smtClean="0">
                <a:latin typeface="Aparajita" panose="020B0604020202020204" pitchFamily="34" charset="0"/>
                <a:cs typeface="Aparajita" panose="020B0604020202020204" pitchFamily="34" charset="0"/>
              </a:rPr>
              <a:t>analysis</a:t>
            </a:r>
            <a:r>
              <a:rPr lang="en-US" sz="24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based </a:t>
            </a:r>
            <a:r>
              <a:rPr lang="en-US" sz="2400" dirty="0">
                <a:latin typeface="Aparajita" panose="020B0604020202020204" pitchFamily="34" charset="0"/>
                <a:cs typeface="Aparajita" panose="020B0604020202020204" pitchFamily="34" charset="0"/>
              </a:rPr>
              <a:t>on Chris </a:t>
            </a:r>
            <a:r>
              <a:rPr lang="en-US" sz="2400" dirty="0" err="1" smtClean="0">
                <a:latin typeface="Aparajita" panose="020B0604020202020204" pitchFamily="34" charset="0"/>
                <a:cs typeface="Aparajita" panose="020B0604020202020204" pitchFamily="34" charset="0"/>
              </a:rPr>
              <a:t>Weedon’s</a:t>
            </a:r>
            <a:r>
              <a:rPr lang="en-US" sz="2400" baseline="30000" dirty="0" smtClean="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theories of</a:t>
            </a:r>
            <a:r>
              <a:rPr lang="en-US" sz="24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feminist</a:t>
            </a:r>
            <a:r>
              <a:rPr lang="en-US" sz="24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post-structuralism</a:t>
            </a:r>
            <a:r>
              <a:rPr lang="en-US" sz="2400" dirty="0">
                <a:latin typeface="Aparajita" panose="020B0604020202020204" pitchFamily="34" charset="0"/>
                <a:cs typeface="Aparajita" panose="020B0604020202020204" pitchFamily="34" charset="0"/>
              </a:rPr>
              <a:t>, and developed as a method of analysis by Judith </a:t>
            </a:r>
            <a:r>
              <a:rPr lang="en-US" sz="2400" dirty="0" smtClean="0">
                <a:latin typeface="Aparajita" panose="020B0604020202020204" pitchFamily="34" charset="0"/>
                <a:cs typeface="Aparajita" panose="020B0604020202020204" pitchFamily="34" charset="0"/>
              </a:rPr>
              <a:t>Baxter</a:t>
            </a:r>
            <a:r>
              <a:rPr lang="en-US" sz="2400" baseline="300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in </a:t>
            </a:r>
            <a:r>
              <a:rPr lang="en-US" sz="2400" dirty="0">
                <a:latin typeface="Aparajita" panose="020B0604020202020204" pitchFamily="34" charset="0"/>
                <a:cs typeface="Aparajita" panose="020B0604020202020204" pitchFamily="34" charset="0"/>
              </a:rPr>
              <a:t>2003. FPDA is based on a combination of </a:t>
            </a:r>
            <a:r>
              <a:rPr lang="en-US" sz="2400" dirty="0" smtClean="0">
                <a:latin typeface="Aparajita" panose="020B0604020202020204" pitchFamily="34" charset="0"/>
                <a:cs typeface="Aparajita" panose="020B0604020202020204" pitchFamily="34" charset="0"/>
              </a:rPr>
              <a:t>feminism</a:t>
            </a:r>
            <a:r>
              <a:rPr lang="en-US" sz="24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and</a:t>
            </a:r>
            <a:r>
              <a:rPr lang="en-US" sz="24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post-structuralism</a:t>
            </a:r>
            <a:r>
              <a:rPr lang="en-US" sz="2400" dirty="0">
                <a:latin typeface="Aparajita" panose="020B0604020202020204" pitchFamily="34" charset="0"/>
                <a:cs typeface="Aparajita" panose="020B0604020202020204" pitchFamily="34" charset="0"/>
              </a:rPr>
              <a:t>-</a:t>
            </a:r>
            <a:r>
              <a:rPr lang="en-US" sz="2400" dirty="0" smtClean="0">
                <a:latin typeface="Aparajita" panose="020B0604020202020204" pitchFamily="34" charset="0"/>
                <a:cs typeface="Aparajita" panose="020B0604020202020204" pitchFamily="34" charset="0"/>
              </a:rPr>
              <a:t> </a:t>
            </a:r>
            <a:r>
              <a:rPr lang="en-US" sz="2400" dirty="0">
                <a:latin typeface="Aparajita" panose="020B0604020202020204" pitchFamily="34" charset="0"/>
                <a:cs typeface="Aparajita" panose="020B0604020202020204" pitchFamily="34" charset="0"/>
              </a:rPr>
              <a:t>While it is still evolving as a methodology, FPDA has been used by a range of international scholars of gender and language to </a:t>
            </a:r>
            <a:r>
              <a:rPr lang="en-US" sz="2400" dirty="0" smtClean="0">
                <a:latin typeface="Aparajita" panose="020B0604020202020204" pitchFamily="34" charset="0"/>
                <a:cs typeface="Aparajita" panose="020B0604020202020204" pitchFamily="34" charset="0"/>
              </a:rPr>
              <a:t>analyze </a:t>
            </a:r>
            <a:r>
              <a:rPr lang="en-US" sz="2400" dirty="0">
                <a:latin typeface="Aparajita" panose="020B0604020202020204" pitchFamily="34" charset="0"/>
                <a:cs typeface="Aparajita" panose="020B0604020202020204" pitchFamily="34" charset="0"/>
              </a:rPr>
              <a:t>texts such as: classroom discourse (</a:t>
            </a:r>
            <a:r>
              <a:rPr lang="en-US" sz="2400" dirty="0" err="1">
                <a:latin typeface="Aparajita" panose="020B0604020202020204" pitchFamily="34" charset="0"/>
                <a:cs typeface="Aparajita" panose="020B0604020202020204" pitchFamily="34" charset="0"/>
              </a:rPr>
              <a:t>Castañeda</a:t>
            </a:r>
            <a:r>
              <a:rPr lang="en-US" sz="2400" dirty="0">
                <a:latin typeface="Aparajita" panose="020B0604020202020204" pitchFamily="34" charset="0"/>
                <a:cs typeface="Aparajita" panose="020B0604020202020204" pitchFamily="34" charset="0"/>
              </a:rPr>
              <a:t>-Peña </a:t>
            </a:r>
            <a:r>
              <a:rPr lang="en-US" sz="2400" dirty="0" smtClean="0">
                <a:latin typeface="Aparajita" panose="020B0604020202020204" pitchFamily="34" charset="0"/>
                <a:cs typeface="Aparajita" panose="020B0604020202020204" pitchFamily="34" charset="0"/>
              </a:rPr>
              <a:t>2008;</a:t>
            </a:r>
            <a:r>
              <a:rPr lang="en-US" sz="2400" baseline="30000" dirty="0">
                <a:latin typeface="Aparajita" panose="020B0604020202020204" pitchFamily="34" charset="0"/>
                <a:cs typeface="Aparajita" panose="020B0604020202020204" pitchFamily="34" charset="0"/>
              </a:rPr>
              <a:t> </a:t>
            </a:r>
            <a:r>
              <a:rPr lang="en-US" sz="2400" dirty="0" err="1" smtClean="0">
                <a:latin typeface="Aparajita" panose="020B0604020202020204" pitchFamily="34" charset="0"/>
                <a:cs typeface="Aparajita" panose="020B0604020202020204" pitchFamily="34" charset="0"/>
              </a:rPr>
              <a:t>Sauntson</a:t>
            </a:r>
            <a:r>
              <a:rPr lang="en-US" sz="2400" dirty="0" smtClean="0">
                <a:latin typeface="Aparajita" panose="020B0604020202020204" pitchFamily="34" charset="0"/>
                <a:cs typeface="Aparajita" panose="020B0604020202020204" pitchFamily="34" charset="0"/>
              </a:rPr>
              <a:t> 2012), </a:t>
            </a:r>
            <a:r>
              <a:rPr lang="en-US" sz="2400" dirty="0">
                <a:latin typeface="Aparajita" panose="020B0604020202020204" pitchFamily="34" charset="0"/>
                <a:cs typeface="Aparajita" panose="020B0604020202020204" pitchFamily="34" charset="0"/>
              </a:rPr>
              <a:t>teenage girls' conversation (</a:t>
            </a:r>
            <a:r>
              <a:rPr lang="en-US" sz="2400" dirty="0" err="1">
                <a:latin typeface="Aparajita" panose="020B0604020202020204" pitchFamily="34" charset="0"/>
                <a:cs typeface="Aparajita" panose="020B0604020202020204" pitchFamily="34" charset="0"/>
              </a:rPr>
              <a:t>Kamada</a:t>
            </a:r>
            <a:r>
              <a:rPr lang="en-US" sz="2400" dirty="0">
                <a:latin typeface="Aparajita" panose="020B0604020202020204" pitchFamily="34" charset="0"/>
                <a:cs typeface="Aparajita" panose="020B0604020202020204" pitchFamily="34" charset="0"/>
              </a:rPr>
              <a:t> </a:t>
            </a:r>
            <a:r>
              <a:rPr lang="en-US" sz="2400" dirty="0" smtClean="0">
                <a:latin typeface="Aparajita" panose="020B0604020202020204" pitchFamily="34" charset="0"/>
                <a:cs typeface="Aparajita" panose="020B0604020202020204" pitchFamily="34" charset="0"/>
              </a:rPr>
              <a:t>2008;2010), </a:t>
            </a:r>
            <a:r>
              <a:rPr lang="en-US" sz="2400" dirty="0">
                <a:latin typeface="Aparajita" panose="020B0604020202020204" pitchFamily="34" charset="0"/>
                <a:cs typeface="Aparajita" panose="020B0604020202020204" pitchFamily="34" charset="0"/>
              </a:rPr>
              <a:t>and media representations of gender (Baker </a:t>
            </a:r>
            <a:r>
              <a:rPr lang="en-US" sz="2400" dirty="0" smtClean="0">
                <a:latin typeface="Aparajita" panose="020B0604020202020204" pitchFamily="34" charset="0"/>
                <a:cs typeface="Aparajita" panose="020B0604020202020204" pitchFamily="34" charset="0"/>
              </a:rPr>
              <a:t>2013</a:t>
            </a:r>
            <a:r>
              <a:rPr lang="en-US" sz="2400" baseline="30000" dirty="0">
                <a:latin typeface="Aparajita" panose="020B0604020202020204" pitchFamily="34" charset="0"/>
                <a:cs typeface="Aparajita" panose="020B0604020202020204" pitchFamily="34" charset="0"/>
              </a:rPr>
              <a:t>)</a:t>
            </a:r>
            <a:r>
              <a:rPr lang="en-US" sz="2400" dirty="0" smtClean="0">
                <a:latin typeface="Aparajita" panose="020B0604020202020204" pitchFamily="34" charset="0"/>
                <a:cs typeface="Aparajita" panose="020B0604020202020204" pitchFamily="34" charset="0"/>
              </a:rPr>
              <a:t>. </a:t>
            </a:r>
            <a:r>
              <a:rPr lang="en-US" sz="2400" dirty="0">
                <a:latin typeface="Aparajita" panose="020B0604020202020204" pitchFamily="34" charset="0"/>
                <a:cs typeface="Aparajita" panose="020B0604020202020204" pitchFamily="34" charset="0"/>
              </a:rPr>
              <a:t>FPDA is an approach to </a:t>
            </a:r>
            <a:r>
              <a:rPr lang="en-US" sz="2400" dirty="0" smtClean="0">
                <a:latin typeface="Aparajita" panose="020B0604020202020204" pitchFamily="34" charset="0"/>
                <a:cs typeface="Aparajita" panose="020B0604020202020204" pitchFamily="34" charset="0"/>
              </a:rPr>
              <a:t>analyzing </a:t>
            </a:r>
            <a:r>
              <a:rPr lang="en-US" sz="2400" dirty="0">
                <a:latin typeface="Aparajita" panose="020B0604020202020204" pitchFamily="34" charset="0"/>
                <a:cs typeface="Aparajita" panose="020B0604020202020204" pitchFamily="34" charset="0"/>
              </a:rPr>
              <a:t>the discourse of spoken interaction principally.</a:t>
            </a:r>
            <a:endParaRPr lang="ar-IQ" sz="2400" dirty="0">
              <a:latin typeface="Aparajita" panose="020B0604020202020204" pitchFamily="34" charset="0"/>
            </a:endParaRPr>
          </a:p>
        </p:txBody>
      </p:sp>
      <p:sp>
        <p:nvSpPr>
          <p:cNvPr id="4" name="Rectangle 3"/>
          <p:cNvSpPr/>
          <p:nvPr/>
        </p:nvSpPr>
        <p:spPr>
          <a:xfrm>
            <a:off x="971600" y="5229200"/>
            <a:ext cx="7272808"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en-US" sz="2400" b="1" dirty="0">
                <a:solidFill>
                  <a:schemeClr val="tx1"/>
                </a:solidFill>
                <a:latin typeface="Aparajita" panose="020B0604020202020204" pitchFamily="34" charset="0"/>
                <a:cs typeface="Aparajita" panose="020B0604020202020204" pitchFamily="34" charset="0"/>
              </a:rPr>
              <a:t>The </a:t>
            </a:r>
            <a:r>
              <a:rPr lang="en-US" sz="2400" b="1" dirty="0" err="1">
                <a:solidFill>
                  <a:schemeClr val="tx1"/>
                </a:solidFill>
                <a:latin typeface="Aparajita" panose="020B0604020202020204" pitchFamily="34" charset="0"/>
                <a:cs typeface="Aparajita" panose="020B0604020202020204" pitchFamily="34" charset="0"/>
              </a:rPr>
              <a:t>poststructualist</a:t>
            </a:r>
            <a:r>
              <a:rPr lang="en-US" sz="2400" b="1" dirty="0">
                <a:solidFill>
                  <a:schemeClr val="tx1"/>
                </a:solidFill>
                <a:latin typeface="Aparajita" panose="020B0604020202020204" pitchFamily="34" charset="0"/>
                <a:cs typeface="Aparajita" panose="020B0604020202020204" pitchFamily="34" charset="0"/>
              </a:rPr>
              <a:t> part of FPDA views language as social practice and considers that people's identities and relationships are 'performed' through spoken interaction.</a:t>
            </a:r>
            <a:endParaRPr lang="ar-IQ" sz="2400" b="1" dirty="0">
              <a:solidFill>
                <a:schemeClr val="tx1"/>
              </a:solidFill>
              <a:latin typeface="Aparajita" panose="020B0604020202020204" pitchFamily="34" charset="0"/>
            </a:endParaRPr>
          </a:p>
        </p:txBody>
      </p:sp>
    </p:spTree>
    <p:extLst>
      <p:ext uri="{BB962C8B-B14F-4D97-AF65-F5344CB8AC3E}">
        <p14:creationId xmlns:p14="http://schemas.microsoft.com/office/powerpoint/2010/main" val="2235899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2520280" cy="548640"/>
          </a:xfrm>
        </p:spPr>
        <p:style>
          <a:lnRef idx="1">
            <a:schemeClr val="accent4"/>
          </a:lnRef>
          <a:fillRef idx="2">
            <a:schemeClr val="accent4"/>
          </a:fillRef>
          <a:effectRef idx="1">
            <a:schemeClr val="accent4"/>
          </a:effectRef>
          <a:fontRef idx="minor">
            <a:schemeClr val="dk1"/>
          </a:fontRef>
        </p:style>
        <p:txBody>
          <a:bodyPr/>
          <a:lstStyle/>
          <a:p>
            <a:r>
              <a:rPr lang="en-US" dirty="0" smtClean="0"/>
              <a:t>Examples </a:t>
            </a:r>
            <a:endParaRPr lang="ar-IQ" dirty="0"/>
          </a:p>
        </p:txBody>
      </p:sp>
      <p:pic>
        <p:nvPicPr>
          <p:cNvPr id="3074" name="Picture 2" descr="C:\Users\UsEr\Desktop\1الدراسات العليا\الكورس الثاني\د احمد\المحاضرة الرابعة\المحاضرة الراابعة\sister_anita_1.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3808" y="-315416"/>
            <a:ext cx="8856984" cy="7173416"/>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a:xfrm>
            <a:off x="107504" y="925880"/>
            <a:ext cx="2736304" cy="576064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fontScale="85000" lnSpcReduction="20000"/>
          </a:bodyPr>
          <a:lstStyle>
            <a:lvl1pPr marL="342900" indent="-342900" algn="r" defTabSz="914400" rtl="1" eaLnBrk="1" latinLnBrk="0" hangingPunct="1">
              <a:spcBef>
                <a:spcPts val="800"/>
              </a:spcBef>
              <a:buFont typeface="Arial" pitchFamily="34" charset="0"/>
              <a:buNone/>
              <a:defRPr sz="1600" b="1" kern="1200">
                <a:solidFill>
                  <a:schemeClr val="dk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dk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dk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dk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dk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dk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dk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dk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dk1"/>
                </a:solidFill>
                <a:latin typeface="+mn-lt"/>
                <a:ea typeface="+mn-ea"/>
                <a:cs typeface="+mn-cs"/>
              </a:defRPr>
            </a:lvl9pPr>
          </a:lstStyle>
          <a:p>
            <a:pPr algn="l"/>
            <a:r>
              <a:rPr lang="en-US" sz="2400" dirty="0" smtClean="0">
                <a:latin typeface="Aparajita" panose="020B0604020202020204" pitchFamily="34" charset="0"/>
                <a:cs typeface="Aparajita" panose="020B0604020202020204" pitchFamily="34" charset="0"/>
              </a:rPr>
              <a:t>Man pointing his finger angrily at the woman telling her that </a:t>
            </a:r>
          </a:p>
          <a:p>
            <a:pPr algn="l" rtl="0"/>
            <a:r>
              <a:rPr lang="en-US" sz="2400" dirty="0" smtClean="0">
                <a:latin typeface="Aparajita" panose="020B0604020202020204" pitchFamily="34" charset="0"/>
                <a:cs typeface="Aparajita" panose="020B0604020202020204" pitchFamily="34" charset="0"/>
              </a:rPr>
              <a:t>“You feminists hate men! That is why you all want to get rid of all men!”</a:t>
            </a:r>
          </a:p>
          <a:p>
            <a:pPr algn="l" rtl="0"/>
            <a:r>
              <a:rPr lang="en-US" sz="2400" dirty="0" smtClean="0">
                <a:latin typeface="Aparajita" panose="020B0604020202020204" pitchFamily="34" charset="0"/>
                <a:cs typeface="Aparajita" panose="020B0604020202020204" pitchFamily="34" charset="0"/>
              </a:rPr>
              <a:t>This what people or men who are against feminism say </a:t>
            </a:r>
          </a:p>
          <a:p>
            <a:pPr algn="l" rtl="0"/>
            <a:r>
              <a:rPr lang="en-US" sz="2400" dirty="0" smtClean="0">
                <a:latin typeface="Aparajita" panose="020B0604020202020204" pitchFamily="34" charset="0"/>
                <a:cs typeface="Aparajita" panose="020B0604020202020204" pitchFamily="34" charset="0"/>
              </a:rPr>
              <a:t>And when she replays “Mm-hmmm. Very accurate, You're right.”</a:t>
            </a:r>
          </a:p>
          <a:p>
            <a:pPr algn="l" rtl="0"/>
            <a:r>
              <a:rPr lang="en-US" sz="2400" dirty="0" smtClean="0">
                <a:latin typeface="Aparajita" panose="020B0604020202020204" pitchFamily="34" charset="0"/>
                <a:cs typeface="Aparajita" panose="020B0604020202020204" pitchFamily="34" charset="0"/>
              </a:rPr>
              <a:t>Then he gives the exact meaning of “feminism”</a:t>
            </a:r>
          </a:p>
          <a:p>
            <a:pPr algn="l" rtl="0"/>
            <a:r>
              <a:rPr lang="en-US" sz="2400" dirty="0" smtClean="0">
                <a:latin typeface="Aparajita" panose="020B0604020202020204" pitchFamily="34" charset="0"/>
                <a:cs typeface="Aparajita" panose="020B0604020202020204" pitchFamily="34" charset="0"/>
              </a:rPr>
              <a:t>So they understand and know the meaning of feminism but they just act like  feminism is wrong and in their opinion it means that woman is against man.</a:t>
            </a:r>
            <a:endParaRPr lang="ar-IQ" sz="2400" dirty="0">
              <a:latin typeface="Aparajita" panose="020B0604020202020204" pitchFamily="34" charset="0"/>
            </a:endParaRPr>
          </a:p>
        </p:txBody>
      </p:sp>
    </p:spTree>
    <p:extLst>
      <p:ext uri="{BB962C8B-B14F-4D97-AF65-F5344CB8AC3E}">
        <p14:creationId xmlns:p14="http://schemas.microsoft.com/office/powerpoint/2010/main" val="1309506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1"/>
            <a:ext cx="2448272" cy="6480718"/>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2400" b="1" dirty="0" smtClean="0">
                <a:latin typeface="Aparajita" panose="020B0604020202020204" pitchFamily="34" charset="0"/>
                <a:cs typeface="Aparajita" panose="020B0604020202020204" pitchFamily="34" charset="0"/>
              </a:rPr>
              <a:t>The picture is showing that being a girl is not only about being beautiful but also about being smart and to have a role in the society (this would be the answer of the feminist baby as mentioned in the picture) </a:t>
            </a:r>
            <a:endParaRPr lang="ar-IQ" sz="2400" b="1" dirty="0">
              <a:latin typeface="Aparajita" panose="020B0604020202020204" pitchFamily="34" charset="0"/>
            </a:endParaRPr>
          </a:p>
        </p:txBody>
      </p:sp>
      <p:pic>
        <p:nvPicPr>
          <p:cNvPr id="4100" name="Picture 4" descr="https://img.buzzfeed.com/buzzfeed-static/static/2017-04/10/13/asset/buzzfeed-prod-fastlane-01/sub-buzz-7951-1491846602-3.jpg?downsize=700%3A%2A&amp;output-quality=auto&amp;output-format=auto&amp;output-quality=auto&amp;output-format=auto&amp;downsize=3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0"/>
            <a:ext cx="631316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59132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