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image/jpeg" PartName="/ppt/media/image11.jpeg"/>
  <Override ContentType="image/jpeg" PartName="/ppt/media/image2.jpeg"/>
  <Override ContentType="image/jpeg" PartName="/ppt/media/image9.jpeg"/>
  <Override ContentType="image/jpeg" PartName="/ppt/media/image5.jpeg"/>
  <Override ContentType="image/jpeg" PartName="/ppt/media/image7.jpeg"/>
  <Override ContentType="image/jpeg" PartName="/ppt/media/image14.jpeg"/>
  <Override ContentType="image/jpeg" PartName="/ppt/media/image4.jpeg"/>
  <Override ContentType="image/jpeg" PartName="/ppt/media/image1.jpeg"/>
  <Override ContentType="image/jpeg" PartName="/ppt/media/image12.jpeg"/>
  <Override ContentType="image/jpeg" PartName="/ppt/media/image10.jpeg"/>
  <Override ContentType="image/jpeg" PartName="/ppt/media/image6.jpeg"/>
  <Override ContentType="image/jpeg" PartName="/ppt/media/image13.jpeg"/>
  <Override ContentType="image/jpeg" PartName="/ppt/media/image15.jpeg"/>
  <Override ContentType="image/jpeg" PartName="/ppt/media/image8.jpeg"/>
  <Override ContentType="image/jpeg" PartName="/ppt/media/image3.jpeg"/>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3716000" cx="24384000"/>
  <p:notesSz cx="6858000" cy="9144000"/>
  <p:defaultTextStyle>
    <a:defPPr defTabSz="914400" hangingPunct="0" indent="0" latinLnBrk="1" lvl="0" marL="0" marR="0" rtl="0" algn="l" fontAlgn="auto">
      <a:lnSpc>
        <a:spcPct val="100000"/>
      </a:lnSpc>
      <a:spcBef>
        <a:spcPts val="0"/>
      </a:spcBef>
      <a:spcAft>
        <a:spcPts val="0"/>
      </a:spcAft>
      <a:buClrTx/>
      <a:buSzTx/>
      <a:buFontTx/>
      <a:buNone/>
      <a:tabLst/>
      <a:defRPr b="0" i="0" kumimoji="0" normalizeH="0" spc="0" sz="1800" u="none" cap="none" strike="noStrike">
        <a:ln>
          <a:noFill/>
        </a:ln>
        <a:solidFill>
          <a:srgbClr val="000000"/>
        </a:solidFill>
        <a:effectLst/>
      </a:defRPr>
    </a:defPPr>
    <a:lvl1pPr defTabSz="2438338" hangingPunct="0" indent="0" latinLnBrk="0" lvl="0"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1pPr>
    <a:lvl2pPr defTabSz="2438338" hangingPunct="0" indent="0" latinLnBrk="0" lvl="1"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2pPr>
    <a:lvl3pPr defTabSz="2438338" hangingPunct="0" indent="0" latinLnBrk="0" lvl="2"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3pPr>
    <a:lvl4pPr defTabSz="2438338" hangingPunct="0" indent="0" latinLnBrk="0" lvl="3"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4pPr>
    <a:lvl5pPr defTabSz="2438338" hangingPunct="0" indent="0" latinLnBrk="0" lvl="4"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5pPr>
    <a:lvl6pPr defTabSz="2438338" hangingPunct="0" indent="0" latinLnBrk="0" lvl="5"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6pPr>
    <a:lvl7pPr defTabSz="2438338" hangingPunct="0" indent="0" latinLnBrk="0" lvl="6"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7pPr>
    <a:lvl8pPr defTabSz="2438338" hangingPunct="0" indent="0" latinLnBrk="0" lvl="7"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8pPr>
    <a:lvl9pPr defTabSz="2438338" hangingPunct="0" indent="0" latinLnBrk="0" lvl="8" marL="0" marR="0" rtl="0" algn="l" fontAlgn="auto">
      <a:lnSpc>
        <a:spcPct val="90000"/>
      </a:lnSpc>
      <a:spcBef>
        <a:spcPts val="4500"/>
      </a:spcBef>
      <a:spcAft>
        <a:spcPts val="0"/>
      </a:spcAft>
      <a:buClrTx/>
      <a:buSzTx/>
      <a:buFontTx/>
      <a:buNone/>
      <a:tabLst/>
      <a:defRPr b="0" i="0" kumimoji="0" normalizeH="0" spc="0" sz="4800" u="none" cap="none" strike="noStrike">
        <a:ln>
          <a:noFill/>
        </a:ln>
        <a:solidFill>
          <a:srgbClr val="000000"/>
        </a:solidFill>
        <a:effectLst/>
        <a:latin typeface="+mn-lt"/>
        <a:ea typeface="+mn-ea"/>
        <a:cs typeface="+mn-cs"/>
        <a:sym typeface="Helvetica Neue"/>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13"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13"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13"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469900">
              <a:spcBef>
                <a:spcPts val="0"/>
              </a:spcBef>
              <a:buSzTx/>
              <a:buNone/>
              <a:defRPr spc="-170" sz="8500">
                <a:latin typeface="Helvetica Neue Medium"/>
                <a:ea typeface="Helvetica Neue Medium"/>
                <a:cs typeface="Helvetica Neue Medium"/>
                <a:sym typeface="Helvetica Neue Medium"/>
              </a:defRPr>
            </a:lvl2pPr>
            <a:lvl3pPr marL="638923" indent="-469900">
              <a:spcBef>
                <a:spcPts val="0"/>
              </a:spcBef>
              <a:buSzTx/>
              <a:buNone/>
              <a:defRPr spc="-170" sz="8500">
                <a:latin typeface="Helvetica Neue Medium"/>
                <a:ea typeface="Helvetica Neue Medium"/>
                <a:cs typeface="Helvetica Neue Medium"/>
                <a:sym typeface="Helvetica Neue Medium"/>
              </a:defRPr>
            </a:lvl3pPr>
            <a:lvl4pPr marL="638923" indent="-469900">
              <a:spcBef>
                <a:spcPts val="0"/>
              </a:spcBef>
              <a:buSzTx/>
              <a:buNone/>
              <a:defRPr spc="-170" sz="8500">
                <a:latin typeface="Helvetica Neue Medium"/>
                <a:ea typeface="Helvetica Neue Medium"/>
                <a:cs typeface="Helvetica Neue Medium"/>
                <a:sym typeface="Helvetica Neue Medium"/>
              </a:defRPr>
            </a:lvl4pPr>
            <a:lvl5pPr marL="638923" indent="-469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13"/>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14"/>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15"/>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13"/>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13"/>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14"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13"/>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13"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14"/>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0" defTabSz="825500">
              <a:lnSpc>
                <a:spcPct val="100000"/>
              </a:lnSpc>
              <a:spcBef>
                <a:spcPts val="1800"/>
              </a:spcBef>
              <a:buSzTx/>
              <a:buNone/>
              <a:defRPr spc="-55" sz="5500"/>
            </a:lvl2pPr>
            <a:lvl3pPr marL="0" indent="0" defTabSz="825500">
              <a:lnSpc>
                <a:spcPct val="100000"/>
              </a:lnSpc>
              <a:spcBef>
                <a:spcPts val="1800"/>
              </a:spcBef>
              <a:buSzTx/>
              <a:buNone/>
              <a:defRPr spc="-55" sz="5500"/>
            </a:lvl3pPr>
            <a:lvl4pPr marL="0" indent="0" defTabSz="825500">
              <a:lnSpc>
                <a:spcPct val="100000"/>
              </a:lnSpc>
              <a:spcBef>
                <a:spcPts val="1800"/>
              </a:spcBef>
              <a:buSzTx/>
              <a:buNone/>
              <a:defRPr spc="-55" sz="5500"/>
            </a:lvl4pPr>
            <a:lvl5pPr marL="0" indent="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Discourse and gender"/>
          <p:cNvSpPr txBox="1"/>
          <p:nvPr>
            <p:ph type="ctrTitle"/>
          </p:nvPr>
        </p:nvSpPr>
        <p:spPr>
          <a:xfrm>
            <a:off x="1206498" y="-1191848"/>
            <a:ext cx="21971004" cy="4648201"/>
          </a:xfrm>
          <a:prstGeom prst="rect">
            <a:avLst/>
          </a:prstGeom>
        </p:spPr>
        <p:txBody>
          <a:bodyPr anchor="ctr"/>
          <a:lstStyle>
            <a:lvl1pPr algn="ctr"/>
          </a:lstStyle>
          <a:p>
            <a:pPr/>
            <a:r>
              <a:t>Discourse and gender </a:t>
            </a:r>
          </a:p>
        </p:txBody>
      </p:sp>
      <p:sp>
        <p:nvSpPr>
          <p:cNvPr id="152" name="Prepared by…"/>
          <p:cNvSpPr txBox="1"/>
          <p:nvPr>
            <p:ph type="subTitle" sz="quarter" idx="1"/>
          </p:nvPr>
        </p:nvSpPr>
        <p:spPr>
          <a:xfrm>
            <a:off x="1206500" y="1965312"/>
            <a:ext cx="21971000" cy="2179666"/>
          </a:xfrm>
          <a:prstGeom prst="rect">
            <a:avLst/>
          </a:prstGeom>
        </p:spPr>
        <p:txBody>
          <a:bodyPr/>
          <a:lstStyle/>
          <a:p>
            <a:pPr algn="ctr"/>
            <a:r>
              <a:t>Prepared by </a:t>
            </a:r>
          </a:p>
          <a:p>
            <a:pPr algn="ctr"/>
            <a:r>
              <a:t>Ashraf Abdulrasool Alkaabi</a:t>
            </a:r>
          </a:p>
        </p:txBody>
      </p:sp>
      <p:pic>
        <p:nvPicPr>
          <p:cNvPr id="153" name="173A971F-9EDA-464B-9257-C5DFFF86802A-L0-001.png" descr="173A971F-9EDA-464B-9257-C5DFFF86802A-L0-001.png"/>
          <p:cNvPicPr>
            <a:picLocks noChangeAspect="1"/>
          </p:cNvPicPr>
          <p:nvPr/>
        </p:nvPicPr>
        <p:blipFill>
          <a:blip r:embed="rId2">
            <a:extLst/>
          </a:blip>
          <a:stretch>
            <a:fillRect/>
          </a:stretch>
        </p:blipFill>
        <p:spPr>
          <a:xfrm>
            <a:off x="4433947" y="2584379"/>
            <a:ext cx="14849061" cy="990748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ender is inescapably a biological construct. Each of us is born with his or her gender. “However, institutions still play an important part in establishing the nature of that gendered identity, even if they do not establish the identity itself."/>
          <p:cNvSpPr txBox="1"/>
          <p:nvPr>
            <p:ph type="subTitle" sz="half" idx="1"/>
          </p:nvPr>
        </p:nvSpPr>
        <p:spPr>
          <a:xfrm>
            <a:off x="1206500" y="8007949"/>
            <a:ext cx="21971000" cy="5070191"/>
          </a:xfrm>
          <a:prstGeom prst="rect">
            <a:avLst/>
          </a:prstGeom>
        </p:spPr>
        <p:txBody>
          <a:bodyPr/>
          <a:lstStyle>
            <a:lvl1pPr algn="just" defTabSz="457200">
              <a:defRPr sz="6000">
                <a:solidFill>
                  <a:srgbClr val="371A94"/>
                </a:solidFill>
              </a:defRPr>
            </a:lvl1pPr>
          </a:lstStyle>
          <a:p>
            <a:pPr/>
            <a:r>
              <a:t>Gender is inescapably a biological construct. Each of us is born with his or her gender. “However, institutions still play an important part in establishing the nature of that gendered identity, even if they do not establish the identity itself.</a:t>
            </a:r>
          </a:p>
        </p:txBody>
      </p:sp>
      <p:pic>
        <p:nvPicPr>
          <p:cNvPr id="182" name="D063C54B-4DCA-4BA2-AD5D-FA43E0525662-L0-001.jpeg" descr="D063C54B-4DCA-4BA2-AD5D-FA43E0525662-L0-001.jpeg"/>
          <p:cNvPicPr>
            <a:picLocks noChangeAspect="1"/>
          </p:cNvPicPr>
          <p:nvPr/>
        </p:nvPicPr>
        <p:blipFill>
          <a:blip r:embed="rId2">
            <a:extLst/>
          </a:blip>
          <a:stretch>
            <a:fillRect/>
          </a:stretch>
        </p:blipFill>
        <p:spPr>
          <a:xfrm>
            <a:off x="29338" y="37032"/>
            <a:ext cx="10160443" cy="7887044"/>
          </a:xfrm>
          <a:prstGeom prst="rect">
            <a:avLst/>
          </a:prstGeom>
          <a:ln w="12700">
            <a:miter lim="400000"/>
          </a:ln>
        </p:spPr>
      </p:pic>
      <p:pic>
        <p:nvPicPr>
          <p:cNvPr id="183" name="20C6CF28-DA6D-47BC-961E-CA03132C92C4-L0-001.jpeg" descr="20C6CF28-DA6D-47BC-961E-CA03132C92C4-L0-001.jpeg"/>
          <p:cNvPicPr>
            <a:picLocks noChangeAspect="1"/>
          </p:cNvPicPr>
          <p:nvPr/>
        </p:nvPicPr>
        <p:blipFill>
          <a:blip r:embed="rId3">
            <a:extLst/>
          </a:blip>
          <a:stretch>
            <a:fillRect/>
          </a:stretch>
        </p:blipFill>
        <p:spPr>
          <a:xfrm>
            <a:off x="14885068" y="101689"/>
            <a:ext cx="9249601" cy="775773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Identity is constructing discursively . This aspect of identity stresses that identity is not essential but constructed, modified and consolidated through discourse, the sort of language that used to construct some aspect of reality from a particular per"/>
          <p:cNvSpPr txBox="1"/>
          <p:nvPr>
            <p:ph type="ctrTitle"/>
          </p:nvPr>
        </p:nvSpPr>
        <p:spPr>
          <a:xfrm>
            <a:off x="1206498" y="-1270324"/>
            <a:ext cx="21971004" cy="4648201"/>
          </a:xfrm>
          <a:prstGeom prst="rect">
            <a:avLst/>
          </a:prstGeom>
        </p:spPr>
        <p:txBody>
          <a:bodyPr/>
          <a:lstStyle>
            <a:lvl1pPr algn="just" defTabSz="457200">
              <a:lnSpc>
                <a:spcPct val="100000"/>
              </a:lnSpc>
              <a:defRPr spc="0" sz="5000">
                <a:solidFill>
                  <a:srgbClr val="831100"/>
                </a:solidFill>
              </a:defRPr>
            </a:lvl1pPr>
          </a:lstStyle>
          <a:p>
            <a:pPr/>
            <a:r>
              <a:t>Identity is constructing discursively . This aspect of identity stresses that identity is not essential but constructed, modified and consolidated through discourse, the sort of language that used to construct some aspect of reality from a particular perspective </a:t>
            </a:r>
          </a:p>
        </p:txBody>
      </p:sp>
      <p:pic>
        <p:nvPicPr>
          <p:cNvPr id="186" name="721DE19B-29FE-4311-B79B-E29547E4D272-L0-001.png" descr="721DE19B-29FE-4311-B79B-E29547E4D272-L0-001.png"/>
          <p:cNvPicPr>
            <a:picLocks noChangeAspect="1"/>
          </p:cNvPicPr>
          <p:nvPr/>
        </p:nvPicPr>
        <p:blipFill>
          <a:blip r:embed="rId2">
            <a:extLst/>
          </a:blip>
          <a:stretch>
            <a:fillRect/>
          </a:stretch>
        </p:blipFill>
        <p:spPr>
          <a:xfrm>
            <a:off x="3547988" y="3660648"/>
            <a:ext cx="17288024" cy="958605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Difference models Stress on the differences between the language used in male and female discourse and hence used to construct female and male gender identity."/>
          <p:cNvSpPr txBox="1"/>
          <p:nvPr>
            <p:ph type="subTitle" sz="half" idx="1"/>
          </p:nvPr>
        </p:nvSpPr>
        <p:spPr>
          <a:xfrm>
            <a:off x="1206500" y="330399"/>
            <a:ext cx="21971000" cy="3683786"/>
          </a:xfrm>
          <a:prstGeom prst="rect">
            <a:avLst/>
          </a:prstGeom>
        </p:spPr>
        <p:txBody>
          <a:bodyPr/>
          <a:lstStyle>
            <a:lvl1pPr defTabSz="457200">
              <a:defRPr sz="6000">
                <a:solidFill>
                  <a:srgbClr val="444444"/>
                </a:solidFill>
              </a:defRPr>
            </a:lvl1pPr>
          </a:lstStyle>
          <a:p>
            <a:pPr/>
            <a:r>
              <a:t>Difference models Stress on the differences between the language used in male and female discourse and hence used to construct female and male gender identity.</a:t>
            </a:r>
          </a:p>
        </p:txBody>
      </p:sp>
      <p:pic>
        <p:nvPicPr>
          <p:cNvPr id="189" name="D2E7B0AF-478F-47C8-A528-32E0E3CDCD5C-L0-001.jpeg" descr="D2E7B0AF-478F-47C8-A528-32E0E3CDCD5C-L0-001.jpeg"/>
          <p:cNvPicPr>
            <a:picLocks noChangeAspect="1"/>
          </p:cNvPicPr>
          <p:nvPr/>
        </p:nvPicPr>
        <p:blipFill>
          <a:blip r:embed="rId2">
            <a:extLst/>
          </a:blip>
          <a:stretch>
            <a:fillRect/>
          </a:stretch>
        </p:blipFill>
        <p:spPr>
          <a:xfrm>
            <a:off x="1734105" y="3206376"/>
            <a:ext cx="20915790" cy="988597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Interesting research tackled by M. Goodwin (1980) stressed that groups of girls do not tend to be hierarchical; decisions are taken in common, they often use ‘we’ and epistemic modality. Boys are seen as socializing in gangs which are hierarchical in whi"/>
          <p:cNvSpPr txBox="1"/>
          <p:nvPr>
            <p:ph type="ctrTitle"/>
          </p:nvPr>
        </p:nvSpPr>
        <p:spPr>
          <a:xfrm>
            <a:off x="1206498" y="63765"/>
            <a:ext cx="21971004" cy="4648201"/>
          </a:xfrm>
          <a:prstGeom prst="rect">
            <a:avLst/>
          </a:prstGeom>
        </p:spPr>
        <p:txBody>
          <a:bodyPr/>
          <a:lstStyle>
            <a:lvl1pPr defTabSz="457200">
              <a:lnSpc>
                <a:spcPct val="100000"/>
              </a:lnSpc>
              <a:defRPr spc="0" sz="5500">
                <a:solidFill>
                  <a:srgbClr val="444444"/>
                </a:solidFill>
              </a:defRPr>
            </a:lvl1pPr>
          </a:lstStyle>
          <a:p>
            <a:pPr/>
            <a:r>
              <a:t>Interesting research tackled by M. Goodwin (1980) stressed that groups of girls do not tend to be hierarchical; decisions are taken in common, they often use ‘we’ and epistemic modality. Boys are seen as socializing in gangs which are hierarchical in which competition is present. </a:t>
            </a:r>
          </a:p>
        </p:txBody>
      </p:sp>
      <p:pic>
        <p:nvPicPr>
          <p:cNvPr id="192" name="6462D16E-6F9D-4971-BABC-64CC526C9D7A-L0-001.jpeg" descr="6462D16E-6F9D-4971-BABC-64CC526C9D7A-L0-001.jpeg"/>
          <p:cNvPicPr>
            <a:picLocks noChangeAspect="1"/>
          </p:cNvPicPr>
          <p:nvPr/>
        </p:nvPicPr>
        <p:blipFill>
          <a:blip r:embed="rId2">
            <a:extLst/>
          </a:blip>
          <a:stretch>
            <a:fillRect/>
          </a:stretch>
        </p:blipFill>
        <p:spPr>
          <a:xfrm>
            <a:off x="329293" y="4835776"/>
            <a:ext cx="11130048" cy="8347538"/>
          </a:xfrm>
          <a:prstGeom prst="rect">
            <a:avLst/>
          </a:prstGeom>
          <a:ln w="12700">
            <a:miter lim="400000"/>
          </a:ln>
        </p:spPr>
      </p:pic>
      <p:pic>
        <p:nvPicPr>
          <p:cNvPr id="193" name="718265C6-D59F-4964-8180-BCE6758E0858-L0-001.jpeg" descr="718265C6-D59F-4964-8180-BCE6758E0858-L0-001.jpeg"/>
          <p:cNvPicPr>
            <a:picLocks noChangeAspect="1"/>
          </p:cNvPicPr>
          <p:nvPr/>
        </p:nvPicPr>
        <p:blipFill>
          <a:blip r:embed="rId3">
            <a:extLst/>
          </a:blip>
          <a:stretch>
            <a:fillRect/>
          </a:stretch>
        </p:blipFill>
        <p:spPr>
          <a:xfrm>
            <a:off x="11773330" y="4892161"/>
            <a:ext cx="12352154" cy="823476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On the basis of Goodwin’s research , men and women socialize in different cultures and this division is expressed in different ways of interacting. Male interactions are characterized by displays of power , female communication by displays of solidarity."/>
          <p:cNvSpPr txBox="1"/>
          <p:nvPr>
            <p:ph type="ctrTitle"/>
          </p:nvPr>
        </p:nvSpPr>
        <p:spPr>
          <a:xfrm>
            <a:off x="1206498" y="377668"/>
            <a:ext cx="21971004" cy="4752836"/>
          </a:xfrm>
          <a:prstGeom prst="rect">
            <a:avLst/>
          </a:prstGeom>
        </p:spPr>
        <p:txBody>
          <a:bodyPr/>
          <a:lstStyle>
            <a:lvl1pPr defTabSz="452627">
              <a:lnSpc>
                <a:spcPct val="100000"/>
              </a:lnSpc>
              <a:defRPr spc="0" sz="5940">
                <a:solidFill>
                  <a:srgbClr val="444444"/>
                </a:solidFill>
              </a:defRPr>
            </a:lvl1pPr>
          </a:lstStyle>
          <a:p>
            <a:pPr/>
            <a:r>
              <a:t>On the basis of Goodwin’s research , men and women socialize in different cultures and this division is expressed in different ways of interacting. Male interactions are characterized by displays of power , female communication by displays of solidarity. </a:t>
            </a:r>
          </a:p>
        </p:txBody>
      </p:sp>
      <p:pic>
        <p:nvPicPr>
          <p:cNvPr id="196" name="7EDA016B-6421-44BA-AB95-CB13816C904A-L0-001.jpeg" descr="7EDA016B-6421-44BA-AB95-CB13816C904A-L0-001.jpeg"/>
          <p:cNvPicPr>
            <a:picLocks noChangeAspect="1"/>
          </p:cNvPicPr>
          <p:nvPr/>
        </p:nvPicPr>
        <p:blipFill>
          <a:blip r:embed="rId2">
            <a:extLst/>
          </a:blip>
          <a:stretch>
            <a:fillRect/>
          </a:stretch>
        </p:blipFill>
        <p:spPr>
          <a:xfrm>
            <a:off x="10643410" y="4179738"/>
            <a:ext cx="13508302" cy="9489582"/>
          </a:xfrm>
          <a:prstGeom prst="rect">
            <a:avLst/>
          </a:prstGeom>
          <a:ln w="12700">
            <a:miter lim="400000"/>
          </a:ln>
        </p:spPr>
      </p:pic>
      <p:pic>
        <p:nvPicPr>
          <p:cNvPr id="197" name="2DF3BAA0-E068-4143-B62B-27368AEB2AFF-L0-001.jpeg" descr="2DF3BAA0-E068-4143-B62B-27368AEB2AFF-L0-001.jpeg"/>
          <p:cNvPicPr>
            <a:picLocks noChangeAspect="1"/>
          </p:cNvPicPr>
          <p:nvPr/>
        </p:nvPicPr>
        <p:blipFill>
          <a:blip r:embed="rId3">
            <a:extLst/>
          </a:blip>
          <a:stretch>
            <a:fillRect/>
          </a:stretch>
        </p:blipFill>
        <p:spPr>
          <a:xfrm>
            <a:off x="1068598" y="5032904"/>
            <a:ext cx="8972521" cy="778325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Male discourse has the role of transmitting information in such a way as to communicate competence.  Men tend to listen less and are inclined to impose their opinion , showing that they are more competent in presenting an argument."/>
          <p:cNvSpPr txBox="1"/>
          <p:nvPr>
            <p:ph type="ctrTitle"/>
          </p:nvPr>
        </p:nvSpPr>
        <p:spPr>
          <a:xfrm>
            <a:off x="1206498" y="-485566"/>
            <a:ext cx="21971004" cy="4648201"/>
          </a:xfrm>
          <a:prstGeom prst="rect">
            <a:avLst/>
          </a:prstGeom>
        </p:spPr>
        <p:txBody>
          <a:bodyPr/>
          <a:lstStyle>
            <a:lvl1pPr defTabSz="420623">
              <a:lnSpc>
                <a:spcPct val="100000"/>
              </a:lnSpc>
              <a:defRPr spc="0" sz="5980">
                <a:solidFill>
                  <a:srgbClr val="444444"/>
                </a:solidFill>
              </a:defRPr>
            </a:lvl1pPr>
          </a:lstStyle>
          <a:p>
            <a:pPr/>
            <a:r>
              <a:t>Male discourse has the role of transmitting information in such a way as to communicate competence.  Men tend to listen less and are inclined to impose their opinion , showing that they are more competent in presenting an argument.</a:t>
            </a:r>
          </a:p>
        </p:txBody>
      </p:sp>
      <p:pic>
        <p:nvPicPr>
          <p:cNvPr id="200" name="1A1E72DA-046F-4192-835E-617BA759F0E1-L0-001.jpeg" descr="1A1E72DA-046F-4192-835E-617BA759F0E1-L0-001.jpeg"/>
          <p:cNvPicPr>
            <a:picLocks noChangeAspect="1"/>
          </p:cNvPicPr>
          <p:nvPr/>
        </p:nvPicPr>
        <p:blipFill>
          <a:blip r:embed="rId2">
            <a:extLst/>
          </a:blip>
          <a:stretch>
            <a:fillRect/>
          </a:stretch>
        </p:blipFill>
        <p:spPr>
          <a:xfrm>
            <a:off x="2817412" y="4145673"/>
            <a:ext cx="18749176" cy="952458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1C01DAD3-11CE-418B-9D71-E5B7C0A20BCF-L0-001.jpeg" descr="1C01DAD3-11CE-418B-9D71-E5B7C0A20BCF-L0-001.jpeg"/>
          <p:cNvPicPr>
            <a:picLocks noChangeAspect="1"/>
          </p:cNvPicPr>
          <p:nvPr/>
        </p:nvPicPr>
        <p:blipFill>
          <a:blip r:embed="rId2">
            <a:extLst/>
          </a:blip>
          <a:stretch>
            <a:fillRect/>
          </a:stretch>
        </p:blipFill>
        <p:spPr>
          <a:xfrm>
            <a:off x="1814883" y="1716363"/>
            <a:ext cx="20754234" cy="907997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Discourse and gender Gender is inescapably a biological construct. Each of us is born with his or her gender. “However, institutions still play an important part in establishing the nature of that gendered identity, even if they do not establish the iden"/>
          <p:cNvSpPr txBox="1"/>
          <p:nvPr>
            <p:ph type="ctrTitle"/>
          </p:nvPr>
        </p:nvSpPr>
        <p:spPr>
          <a:xfrm>
            <a:off x="827199" y="194558"/>
            <a:ext cx="22729602" cy="4648201"/>
          </a:xfrm>
          <a:prstGeom prst="rect">
            <a:avLst/>
          </a:prstGeom>
        </p:spPr>
        <p:txBody>
          <a:bodyPr anchor="t"/>
          <a:lstStyle>
            <a:lvl1pPr algn="just" defTabSz="457200">
              <a:lnSpc>
                <a:spcPct val="100000"/>
              </a:lnSpc>
              <a:defRPr spc="0" sz="5500">
                <a:solidFill>
                  <a:srgbClr val="444444"/>
                </a:solidFill>
              </a:defRPr>
            </a:lvl1pPr>
          </a:lstStyle>
          <a:p>
            <a:pPr/>
            <a:r>
              <a:t>Discourse and gender Gender is inescapably a biological construct. Each of us is born with his or her gender. “However, institutions still play an important part in establishing the nature of that gendered identity, even if they do not establish the identity itself.</a:t>
            </a:r>
          </a:p>
        </p:txBody>
      </p:sp>
      <p:pic>
        <p:nvPicPr>
          <p:cNvPr id="156" name="D59B0E32-935C-446F-A06E-10FA484A8E2E-L0-001.png" descr="D59B0E32-935C-446F-A06E-10FA484A8E2E-L0-001.png"/>
          <p:cNvPicPr>
            <a:picLocks noChangeAspect="1"/>
          </p:cNvPicPr>
          <p:nvPr/>
        </p:nvPicPr>
        <p:blipFill>
          <a:blip r:embed="rId2">
            <a:extLst/>
          </a:blip>
          <a:stretch>
            <a:fillRect/>
          </a:stretch>
        </p:blipFill>
        <p:spPr>
          <a:xfrm>
            <a:off x="895932" y="4249150"/>
            <a:ext cx="22592136" cy="903685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imone de Beauvoir famously said in her book ( the second sex )‘ one is not born, but rather becomes a woman’."/>
          <p:cNvSpPr txBox="1"/>
          <p:nvPr>
            <p:ph type="ctrTitle"/>
          </p:nvPr>
        </p:nvSpPr>
        <p:spPr>
          <a:xfrm>
            <a:off x="1206498" y="-1767337"/>
            <a:ext cx="21971004" cy="4648201"/>
          </a:xfrm>
          <a:prstGeom prst="rect">
            <a:avLst/>
          </a:prstGeom>
        </p:spPr>
        <p:txBody>
          <a:bodyPr/>
          <a:lstStyle>
            <a:lvl1pPr>
              <a:defRPr spc="-142" sz="7100"/>
            </a:lvl1pPr>
          </a:lstStyle>
          <a:p>
            <a:pPr/>
            <a:r>
              <a:t>Simone de Beauvoir famously said in her book ( the second sex )‘ one is not born, but rather becomes a woman’.</a:t>
            </a:r>
          </a:p>
        </p:txBody>
      </p:sp>
      <p:pic>
        <p:nvPicPr>
          <p:cNvPr id="159" name="032193FC-D323-4FBC-B397-57E10B2F7939-L0-001.jpeg" descr="032193FC-D323-4FBC-B397-57E10B2F7939-L0-001.jpeg"/>
          <p:cNvPicPr>
            <a:picLocks noChangeAspect="1"/>
          </p:cNvPicPr>
          <p:nvPr/>
        </p:nvPicPr>
        <p:blipFill>
          <a:blip r:embed="rId2">
            <a:extLst/>
          </a:blip>
          <a:stretch>
            <a:fillRect/>
          </a:stretch>
        </p:blipFill>
        <p:spPr>
          <a:xfrm>
            <a:off x="5325237" y="2224767"/>
            <a:ext cx="18154328" cy="1109756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Earlier works have talked about discourse and gender in terms of biological category of sex but the present research talks in relation to the socially constructed category of gender."/>
          <p:cNvSpPr txBox="1"/>
          <p:nvPr>
            <p:ph type="ctrTitle"/>
          </p:nvPr>
        </p:nvSpPr>
        <p:spPr>
          <a:xfrm>
            <a:off x="1206498" y="-485566"/>
            <a:ext cx="21971004" cy="4648201"/>
          </a:xfrm>
          <a:prstGeom prst="rect">
            <a:avLst/>
          </a:prstGeom>
        </p:spPr>
        <p:txBody>
          <a:bodyPr/>
          <a:lstStyle>
            <a:lvl1pPr defTabSz="1682453">
              <a:defRPr spc="-160" sz="8004"/>
            </a:lvl1pPr>
          </a:lstStyle>
          <a:p>
            <a:pPr/>
            <a:r>
              <a:t>Earlier works have talked about discourse and gender in terms of biological category of sex but the present research talks in relation to the socially constructed category of gender.</a:t>
            </a:r>
          </a:p>
        </p:txBody>
      </p:sp>
      <p:pic>
        <p:nvPicPr>
          <p:cNvPr id="162" name="699735B4-569E-4DE0-BAAB-626FE598B0F9-L0-001.jpeg" descr="699735B4-569E-4DE0-BAAB-626FE598B0F9-L0-001.jpeg"/>
          <p:cNvPicPr>
            <a:picLocks noChangeAspect="1"/>
          </p:cNvPicPr>
          <p:nvPr/>
        </p:nvPicPr>
        <p:blipFill>
          <a:blip r:embed="rId2">
            <a:extLst/>
          </a:blip>
          <a:stretch>
            <a:fillRect/>
          </a:stretch>
        </p:blipFill>
        <p:spPr>
          <a:xfrm>
            <a:off x="3502113" y="4248836"/>
            <a:ext cx="17379774" cy="903748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here are two main approaches that determine the relationship between discourse and gender:"/>
          <p:cNvSpPr txBox="1"/>
          <p:nvPr>
            <p:ph type="ctrTitle"/>
          </p:nvPr>
        </p:nvSpPr>
        <p:spPr>
          <a:xfrm>
            <a:off x="1206498" y="-2432480"/>
            <a:ext cx="21971004" cy="4648201"/>
          </a:xfrm>
          <a:prstGeom prst="rect">
            <a:avLst/>
          </a:prstGeom>
        </p:spPr>
        <p:txBody>
          <a:bodyPr/>
          <a:lstStyle>
            <a:lvl1pPr>
              <a:defRPr spc="-150" sz="7500"/>
            </a:lvl1pPr>
          </a:lstStyle>
          <a:p>
            <a:pPr/>
            <a:r>
              <a:t>There are two main approaches that determine the relationship between discourse and gender:</a:t>
            </a:r>
          </a:p>
        </p:txBody>
      </p:sp>
      <p:sp>
        <p:nvSpPr>
          <p:cNvPr id="165" name="Dominance Approach…"/>
          <p:cNvSpPr txBox="1"/>
          <p:nvPr>
            <p:ph type="subTitle" sz="half" idx="1"/>
          </p:nvPr>
        </p:nvSpPr>
        <p:spPr>
          <a:xfrm>
            <a:off x="1520403" y="1939153"/>
            <a:ext cx="21343194" cy="3566072"/>
          </a:xfrm>
          <a:prstGeom prst="rect">
            <a:avLst/>
          </a:prstGeom>
        </p:spPr>
        <p:txBody>
          <a:bodyPr/>
          <a:lstStyle/>
          <a:p>
            <a:pPr algn="ctr" defTabSz="454025"/>
            <a:r>
              <a:t>Dominance Approach</a:t>
            </a:r>
          </a:p>
          <a:p>
            <a:pPr defTabSz="454025"/>
            <a:r>
              <a:t>This approach maintains that there are clear differences in the use of language as a result of male dominance over the female.</a:t>
            </a:r>
          </a:p>
        </p:txBody>
      </p:sp>
      <p:pic>
        <p:nvPicPr>
          <p:cNvPr id="166" name="007098C6-8F9A-4B4F-8695-FA556CCC0236-L0-001.jpeg" descr="007098C6-8F9A-4B4F-8695-FA556CCC0236-L0-001.jpeg"/>
          <p:cNvPicPr>
            <a:picLocks noChangeAspect="1"/>
          </p:cNvPicPr>
          <p:nvPr/>
        </p:nvPicPr>
        <p:blipFill>
          <a:blip r:embed="rId2">
            <a:extLst/>
          </a:blip>
          <a:stretch>
            <a:fillRect/>
          </a:stretch>
        </p:blipFill>
        <p:spPr>
          <a:xfrm>
            <a:off x="6178233" y="4904678"/>
            <a:ext cx="10771921" cy="807894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cultural approach…"/>
          <p:cNvSpPr txBox="1"/>
          <p:nvPr>
            <p:ph type="ctrTitle"/>
          </p:nvPr>
        </p:nvSpPr>
        <p:spPr>
          <a:xfrm>
            <a:off x="1206498" y="11448"/>
            <a:ext cx="21971004" cy="4648201"/>
          </a:xfrm>
          <a:prstGeom prst="rect">
            <a:avLst/>
          </a:prstGeom>
        </p:spPr>
        <p:txBody>
          <a:bodyPr/>
          <a:lstStyle/>
          <a:p>
            <a:pPr algn="ctr" defTabSz="775969">
              <a:lnSpc>
                <a:spcPct val="100000"/>
              </a:lnSpc>
              <a:defRPr spc="0" sz="6580"/>
            </a:pPr>
            <a:r>
              <a:t>The cultural approach </a:t>
            </a:r>
          </a:p>
          <a:p>
            <a:pPr defTabSz="775969">
              <a:lnSpc>
                <a:spcPct val="100000"/>
              </a:lnSpc>
              <a:defRPr spc="0" sz="5640"/>
            </a:pPr>
            <a:r>
              <a:t>This approach believes that boys and girls live in different sub-cultures in the way that people from different social and ethnic backgrounds might be described as being part of different sub cultures.</a:t>
            </a:r>
          </a:p>
        </p:txBody>
      </p:sp>
      <p:pic>
        <p:nvPicPr>
          <p:cNvPr id="169" name="BA502B26-3EC7-4508-BB50-644E456670AB-L0-001.png" descr="BA502B26-3EC7-4508-BB50-644E456670AB-L0-001.png"/>
          <p:cNvPicPr>
            <a:picLocks noChangeAspect="1"/>
          </p:cNvPicPr>
          <p:nvPr/>
        </p:nvPicPr>
        <p:blipFill>
          <a:blip r:embed="rId2">
            <a:extLst/>
          </a:blip>
          <a:stretch>
            <a:fillRect/>
          </a:stretch>
        </p:blipFill>
        <p:spPr>
          <a:xfrm>
            <a:off x="7031431" y="3916956"/>
            <a:ext cx="10321137" cy="898799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he way she talks…"/>
          <p:cNvSpPr txBox="1"/>
          <p:nvPr>
            <p:ph type="body" idx="13"/>
          </p:nvPr>
        </p:nvSpPr>
        <p:spPr>
          <a:xfrm>
            <a:off x="835120" y="4953430"/>
            <a:ext cx="9571827" cy="5371686"/>
          </a:xfrm>
          <a:prstGeom prst="rect">
            <a:avLst/>
          </a:prstGeom>
          <a:extLst>
            <a:ext uri="{C572A759-6A51-4108-AA02-DFA0A04FC94B}">
              <ma14:wrappingTextBoxFlag xmlns:ma14="http://schemas.microsoft.com/office/mac/drawingml/2011/main" val="1"/>
            </a:ext>
          </a:extLst>
        </p:spPr>
        <p:txBody>
          <a:bodyPr/>
          <a:lstStyle/>
          <a:p>
            <a:pPr>
              <a:defRPr sz="7500"/>
            </a:pPr>
            <a:r>
              <a:t>The way she talks</a:t>
            </a:r>
          </a:p>
          <a:p>
            <a:pPr>
              <a:defRPr sz="7500"/>
            </a:pPr>
            <a:r>
              <a:t>The way she walks, smiles, dresses and combs her hair</a:t>
            </a:r>
          </a:p>
        </p:txBody>
      </p:sp>
      <p:sp>
        <p:nvSpPr>
          <p:cNvPr id="172" name="from the moment a female child is born and someone says ‘It’s a girl!’ that child learns how to do being a girl in the particular society and culture,"/>
          <p:cNvSpPr txBox="1"/>
          <p:nvPr>
            <p:ph type="ctrTitle"/>
          </p:nvPr>
        </p:nvSpPr>
        <p:spPr>
          <a:xfrm>
            <a:off x="1206496" y="-250138"/>
            <a:ext cx="21971004" cy="4648201"/>
          </a:xfrm>
          <a:prstGeom prst="rect">
            <a:avLst/>
          </a:prstGeom>
        </p:spPr>
        <p:txBody>
          <a:bodyPr/>
          <a:lstStyle>
            <a:lvl1pPr defTabSz="1804370">
              <a:defRPr spc="-171" sz="8584"/>
            </a:lvl1pPr>
          </a:lstStyle>
          <a:p>
            <a:pPr/>
            <a:r>
              <a:t>from the moment a female child is born and someone says ‘It’s a girl!’ that child learns how to do being a girl in the particular society and culture,</a:t>
            </a:r>
          </a:p>
        </p:txBody>
      </p:sp>
      <p:pic>
        <p:nvPicPr>
          <p:cNvPr id="173" name="491403BC-0EC4-4A69-9FC4-8ED132F43FCC-L0-001.jpeg" descr="491403BC-0EC4-4A69-9FC4-8ED132F43FCC-L0-001.jpeg"/>
          <p:cNvPicPr>
            <a:picLocks noChangeAspect="1"/>
          </p:cNvPicPr>
          <p:nvPr/>
        </p:nvPicPr>
        <p:blipFill>
          <a:blip r:embed="rId2">
            <a:extLst/>
          </a:blip>
          <a:stretch>
            <a:fillRect/>
          </a:stretch>
        </p:blipFill>
        <p:spPr>
          <a:xfrm>
            <a:off x="11907964" y="4370186"/>
            <a:ext cx="12453033" cy="933714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ender and Discourse  fall broadly into three types of approach:…"/>
          <p:cNvSpPr txBox="1"/>
          <p:nvPr>
            <p:ph type="ctrTitle"/>
          </p:nvPr>
        </p:nvSpPr>
        <p:spPr>
          <a:xfrm>
            <a:off x="1369990" y="131063"/>
            <a:ext cx="21644020" cy="4648201"/>
          </a:xfrm>
          <a:prstGeom prst="rect">
            <a:avLst/>
          </a:prstGeom>
        </p:spPr>
        <p:txBody>
          <a:bodyPr/>
          <a:lstStyle/>
          <a:p>
            <a:pPr defTabSz="420623">
              <a:lnSpc>
                <a:spcPct val="100000"/>
              </a:lnSpc>
              <a:defRPr spc="0" sz="4968">
                <a:solidFill>
                  <a:srgbClr val="444444"/>
                </a:solidFill>
              </a:defRPr>
            </a:pPr>
            <a:r>
              <a:t>Gender and Discourse  fall broadly into three types of approach: </a:t>
            </a:r>
          </a:p>
          <a:p>
            <a:pPr defTabSz="420623">
              <a:lnSpc>
                <a:spcPct val="100000"/>
              </a:lnSpc>
              <a:defRPr spc="0" sz="4968">
                <a:solidFill>
                  <a:srgbClr val="444444"/>
                </a:solidFill>
              </a:defRPr>
            </a:pPr>
            <a:r>
              <a:t>-The way language itself is gendered or has become gendered.</a:t>
            </a:r>
          </a:p>
          <a:p>
            <a:pPr defTabSz="420623">
              <a:lnSpc>
                <a:spcPct val="100000"/>
              </a:lnSpc>
              <a:defRPr spc="0" sz="4968">
                <a:solidFill>
                  <a:srgbClr val="444444"/>
                </a:solidFill>
              </a:defRPr>
            </a:pPr>
            <a:r>
              <a:t>-The way women and men, girls and boys are represented in discourse;</a:t>
            </a:r>
          </a:p>
          <a:p>
            <a:pPr defTabSz="420623">
              <a:lnSpc>
                <a:spcPct val="100000"/>
              </a:lnSpc>
              <a:defRPr spc="0" sz="4968">
                <a:solidFill>
                  <a:srgbClr val="444444"/>
                </a:solidFill>
              </a:defRPr>
            </a:pPr>
            <a:r>
              <a:t>-The way men and women interact in discourse and whether or not there are differences in their style of talk.</a:t>
            </a:r>
          </a:p>
        </p:txBody>
      </p:sp>
      <p:pic>
        <p:nvPicPr>
          <p:cNvPr id="176" name="A46EDF0E-F39F-4B0D-9196-0A06BAB2A4E8-L0-001.jpeg" descr="A46EDF0E-F39F-4B0D-9196-0A06BAB2A4E8-L0-001.jpeg"/>
          <p:cNvPicPr>
            <a:picLocks noChangeAspect="1"/>
          </p:cNvPicPr>
          <p:nvPr/>
        </p:nvPicPr>
        <p:blipFill>
          <a:blip r:embed="rId2">
            <a:extLst/>
          </a:blip>
          <a:stretch>
            <a:fillRect/>
          </a:stretch>
        </p:blipFill>
        <p:spPr>
          <a:xfrm>
            <a:off x="5275012" y="5024684"/>
            <a:ext cx="12174917" cy="811661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Gender, is not just a natural and inevitable consequence of one’s biological sex, It is, a part of the routine, ongoing work of everyday, mundane, social interaction."/>
          <p:cNvSpPr txBox="1"/>
          <p:nvPr>
            <p:ph type="ctrTitle"/>
          </p:nvPr>
        </p:nvSpPr>
        <p:spPr>
          <a:xfrm>
            <a:off x="1206498" y="116082"/>
            <a:ext cx="21971004" cy="4648201"/>
          </a:xfrm>
          <a:prstGeom prst="rect">
            <a:avLst/>
          </a:prstGeom>
        </p:spPr>
        <p:txBody>
          <a:bodyPr anchor="ctr"/>
          <a:lstStyle>
            <a:lvl1pPr defTabSz="1804370">
              <a:defRPr spc="-171" sz="8584"/>
            </a:lvl1pPr>
          </a:lstStyle>
          <a:p>
            <a:pPr/>
            <a:r>
              <a:t>Gender, is not just a natural and inevitable consequence of one’s biological sex, It is, a part of the routine, ongoing work of everyday, mundane, social interaction.</a:t>
            </a:r>
          </a:p>
        </p:txBody>
      </p:sp>
      <p:pic>
        <p:nvPicPr>
          <p:cNvPr id="179" name="0057BC88-8B50-42A8-A856-56550872A59F-L0-001.jpeg" descr="0057BC88-8B50-42A8-A856-56550872A59F-L0-001.jpeg"/>
          <p:cNvPicPr>
            <a:picLocks noChangeAspect="1"/>
          </p:cNvPicPr>
          <p:nvPr/>
        </p:nvPicPr>
        <p:blipFill>
          <a:blip r:embed="rId2">
            <a:extLst/>
          </a:blip>
          <a:stretch>
            <a:fillRect/>
          </a:stretch>
        </p:blipFill>
        <p:spPr>
          <a:xfrm>
            <a:off x="6085929" y="5094975"/>
            <a:ext cx="12212142" cy="85485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