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4.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 id="2147483651" r:id="rId5"/>
    <p:sldMasterId id="214748365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defaultTextStyle>
    <a:defPPr lvl="0">
      <a:defRPr lang="ko-KR"/>
    </a:defPPr>
    <a:lvl1pPr defTabSz="914400" eaLnBrk="1" hangingPunct="1" latinLnBrk="1" lvl="0" marL="0" rtl="0" algn="l">
      <a:defRPr kern="1200" sz="1800">
        <a:solidFill>
          <a:schemeClr val="tx1"/>
        </a:solidFill>
        <a:latin typeface="+mn-lt"/>
        <a:ea typeface="+mn-ea"/>
        <a:cs typeface="+mn-cs"/>
      </a:defRPr>
    </a:lvl1pPr>
    <a:lvl2pPr defTabSz="914400" eaLnBrk="1" hangingPunct="1" latinLnBrk="1" lvl="1" marL="457200" rtl="0" algn="l">
      <a:defRPr kern="1200" sz="1800">
        <a:solidFill>
          <a:schemeClr val="tx1"/>
        </a:solidFill>
        <a:latin typeface="+mn-lt"/>
        <a:ea typeface="+mn-ea"/>
        <a:cs typeface="+mn-cs"/>
      </a:defRPr>
    </a:lvl2pPr>
    <a:lvl3pPr defTabSz="914400" eaLnBrk="1" hangingPunct="1" latinLnBrk="1" lvl="2" marL="914400" rtl="0" algn="l">
      <a:defRPr kern="1200" sz="1800">
        <a:solidFill>
          <a:schemeClr val="tx1"/>
        </a:solidFill>
        <a:latin typeface="+mn-lt"/>
        <a:ea typeface="+mn-ea"/>
        <a:cs typeface="+mn-cs"/>
      </a:defRPr>
    </a:lvl3pPr>
    <a:lvl4pPr defTabSz="914400" eaLnBrk="1" hangingPunct="1" latinLnBrk="1" lvl="3" marL="1371600" rtl="0" algn="l">
      <a:defRPr kern="1200" sz="1800">
        <a:solidFill>
          <a:schemeClr val="tx1"/>
        </a:solidFill>
        <a:latin typeface="+mn-lt"/>
        <a:ea typeface="+mn-ea"/>
        <a:cs typeface="+mn-cs"/>
      </a:defRPr>
    </a:lvl4pPr>
    <a:lvl5pPr defTabSz="914400" eaLnBrk="1" hangingPunct="1" latinLnBrk="1" lvl="4" marL="1828800" rtl="0" algn="l">
      <a:defRPr kern="1200" sz="1800">
        <a:solidFill>
          <a:schemeClr val="tx1"/>
        </a:solidFill>
        <a:latin typeface="+mn-lt"/>
        <a:ea typeface="+mn-ea"/>
        <a:cs typeface="+mn-cs"/>
      </a:defRPr>
    </a:lvl5pPr>
    <a:lvl6pPr defTabSz="914400" eaLnBrk="1" hangingPunct="1" latinLnBrk="1" lvl="5" marL="2286000" rtl="0" algn="l">
      <a:defRPr kern="1200" sz="1800">
        <a:solidFill>
          <a:schemeClr val="tx1"/>
        </a:solidFill>
        <a:latin typeface="+mn-lt"/>
        <a:ea typeface="+mn-ea"/>
        <a:cs typeface="+mn-cs"/>
      </a:defRPr>
    </a:lvl6pPr>
    <a:lvl7pPr defTabSz="914400" eaLnBrk="1" hangingPunct="1" latinLnBrk="1" lvl="6" marL="2743200" rtl="0" algn="l">
      <a:defRPr kern="1200" sz="1800">
        <a:solidFill>
          <a:schemeClr val="tx1"/>
        </a:solidFill>
        <a:latin typeface="+mn-lt"/>
        <a:ea typeface="+mn-ea"/>
        <a:cs typeface="+mn-cs"/>
      </a:defRPr>
    </a:lvl7pPr>
    <a:lvl8pPr defTabSz="914400" eaLnBrk="1" hangingPunct="1" latinLnBrk="1" lvl="7" marL="3200400" rtl="0" algn="l">
      <a:defRPr kern="1200" sz="1800">
        <a:solidFill>
          <a:schemeClr val="tx1"/>
        </a:solidFill>
        <a:latin typeface="+mn-lt"/>
        <a:ea typeface="+mn-ea"/>
        <a:cs typeface="+mn-cs"/>
      </a:defRPr>
    </a:lvl8pPr>
    <a:lvl9pPr defTabSz="914400" eaLnBrk="1" hangingPunct="1" latinLnBrk="1" lvl="8" marL="3657600" rtl="0" algn="l">
      <a:defRPr kern="1200" sz="1800">
        <a:solidFill>
          <a:schemeClr val="tx1"/>
        </a:solidFill>
        <a:latin typeface="+mn-lt"/>
        <a:ea typeface="+mn-ea"/>
        <a:cs typeface="+mn-cs"/>
      </a:defRPr>
    </a:lvl9pPr>
  </p:defaultTextStyle>
  <p:extLst>
    <p:ext uri="{EFAFB233-063F-42B5-8137-9DF3F51BA10A}">
      <p15:sldGuideLst>
        <p15:guide id="1" orient="horz" pos="1847">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847"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03F161-EA16-4540-AD6C-54BDB9687A6A}" type="datetimeFigureOut">
              <a:rPr lang="ko-KR" altLang="en-US" smtClean="0"/>
              <a:t>2020-04-06</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AAE9C2-5881-4A10-94B1-2302DB8795F8}" type="slidenum">
              <a:rPr lang="ko-KR" altLang="en-US" smtClean="0"/>
              <a:t>‹#›</a:t>
            </a:fld>
            <a:endParaRPr lang="ko-KR" altLang="en-US"/>
          </a:p>
        </p:txBody>
      </p:sp>
    </p:spTree>
    <p:extLst>
      <p:ext uri="{BB962C8B-B14F-4D97-AF65-F5344CB8AC3E}">
        <p14:creationId xmlns:p14="http://schemas.microsoft.com/office/powerpoint/2010/main" val="50335972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BAAE9C2-5881-4A10-94B1-2302DB8795F8}" type="slidenum">
              <a:rPr lang="ko-KR" altLang="en-US" smtClean="0"/>
              <a:t>1</a:t>
            </a:fld>
            <a:endParaRPr lang="ko-KR" altLang="en-US"/>
          </a:p>
        </p:txBody>
      </p:sp>
    </p:spTree>
    <p:extLst>
      <p:ext uri="{BB962C8B-B14F-4D97-AF65-F5344CB8AC3E}">
        <p14:creationId xmlns:p14="http://schemas.microsoft.com/office/powerpoint/2010/main" val="305396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2BAAE9C2-5881-4A10-94B1-2302DB8795F8}" type="slidenum">
              <a:rPr lang="ko-KR" altLang="en-US" smtClean="0"/>
              <a:t>2</a:t>
            </a:fld>
            <a:endParaRPr lang="ko-KR" altLang="en-US"/>
          </a:p>
        </p:txBody>
      </p:sp>
    </p:spTree>
    <p:extLst>
      <p:ext uri="{BB962C8B-B14F-4D97-AF65-F5344CB8AC3E}">
        <p14:creationId xmlns:p14="http://schemas.microsoft.com/office/powerpoint/2010/main" val="2393016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8" name="Picture 2" descr="D:\KBM-정애\014-Fullppt\PNG이미지\paper-bul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27981" y="543613"/>
            <a:ext cx="1740110" cy="2592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9">
            <a:extLst>
              <a:ext uri="{FF2B5EF4-FFF2-40B4-BE49-F238E27FC236}">
                <a16:creationId xmlns:a16="http://schemas.microsoft.com/office/drawing/2014/main" id="{AC64DFBE-D021-44BF-84ED-0689DA97925D}"/>
              </a:ext>
            </a:extLst>
          </p:cNvPr>
          <p:cNvSpPr>
            <a:spLocks noGrp="1"/>
          </p:cNvSpPr>
          <p:nvPr>
            <p:ph type="body" sz="quarter" idx="11" hasCustomPrompt="1"/>
          </p:nvPr>
        </p:nvSpPr>
        <p:spPr>
          <a:xfrm>
            <a:off x="0" y="3969062"/>
            <a:ext cx="9143999" cy="432000"/>
          </a:xfrm>
          <a:prstGeom prst="rect">
            <a:avLst/>
          </a:prstGeom>
        </p:spPr>
        <p:txBody>
          <a:bodyPr lIns="108000" anchor="ctr"/>
          <a:lstStyle>
            <a:lvl1pPr marL="0" indent="0" algn="ctr">
              <a:buNone/>
              <a:defRPr sz="1200" b="1" baseline="0">
                <a:solidFill>
                  <a:schemeClr val="tx1">
                    <a:lumMod val="75000"/>
                    <a:lumOff val="25000"/>
                  </a:schemeClr>
                </a:solidFill>
                <a:effectLst/>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
        <p:nvSpPr>
          <p:cNvPr id="9" name="제목 1">
            <a:extLst>
              <a:ext uri="{FF2B5EF4-FFF2-40B4-BE49-F238E27FC236}">
                <a16:creationId xmlns:a16="http://schemas.microsoft.com/office/drawing/2014/main" id="{68088BE3-25C4-4317-8E12-7D1A9D0903F6}"/>
              </a:ext>
            </a:extLst>
          </p:cNvPr>
          <p:cNvSpPr>
            <a:spLocks noGrp="1"/>
          </p:cNvSpPr>
          <p:nvPr>
            <p:ph type="title" hasCustomPrompt="1"/>
          </p:nvPr>
        </p:nvSpPr>
        <p:spPr>
          <a:xfrm>
            <a:off x="0" y="3417417"/>
            <a:ext cx="9143998" cy="540000"/>
          </a:xfrm>
          <a:prstGeom prst="rect">
            <a:avLst/>
          </a:prstGeom>
        </p:spPr>
        <p:txBody>
          <a:bodyPr anchor="ctr">
            <a:noAutofit/>
          </a:bodyPr>
          <a:lstStyle>
            <a:lvl1pPr algn="ctr">
              <a:defRPr sz="3600" b="1" baseline="0">
                <a:solidFill>
                  <a:schemeClr val="tx1">
                    <a:lumMod val="75000"/>
                    <a:lumOff val="25000"/>
                  </a:schemeClr>
                </a:solidFill>
                <a:effectLst/>
                <a:latin typeface="+mj-lt"/>
                <a:cs typeface="Arial" pitchFamily="34" charset="0"/>
              </a:defRPr>
            </a:lvl1pPr>
          </a:lstStyle>
          <a:p>
            <a:r>
              <a:rPr lang="en-US" altLang="ko-KR" dirty="0"/>
              <a:t>FREE PPT TEMPLATES</a:t>
            </a:r>
            <a:endParaRPr lang="ko-KR" altLang="en-US" dirty="0"/>
          </a:p>
        </p:txBody>
      </p:sp>
    </p:spTree>
    <p:extLst>
      <p:ext uri="{BB962C8B-B14F-4D97-AF65-F5344CB8AC3E}">
        <p14:creationId xmlns:p14="http://schemas.microsoft.com/office/powerpoint/2010/main" val="93764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8" name="Rectangle 7"/>
          <p:cNvSpPr/>
          <p:nvPr userDrawn="1"/>
        </p:nvSpPr>
        <p:spPr>
          <a:xfrm>
            <a:off x="2411760" y="3939902"/>
            <a:ext cx="2160240" cy="1203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4572000" y="0"/>
            <a:ext cx="2160240" cy="12035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Picture Placeholder 2"/>
          <p:cNvSpPr>
            <a:spLocks noGrp="1"/>
          </p:cNvSpPr>
          <p:nvPr>
            <p:ph type="pic" idx="1" hasCustomPrompt="1"/>
          </p:nvPr>
        </p:nvSpPr>
        <p:spPr>
          <a:xfrm>
            <a:off x="2411760" y="0"/>
            <a:ext cx="2160000" cy="39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4572240" y="1183500"/>
            <a:ext cx="2160000" cy="39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2871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11" name="Rectangle 10"/>
          <p:cNvSpPr/>
          <p:nvPr userDrawn="1"/>
        </p:nvSpPr>
        <p:spPr>
          <a:xfrm>
            <a:off x="1" y="0"/>
            <a:ext cx="9108504" cy="864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b="1" dirty="0">
              <a:latin typeface="Arial" pitchFamily="34" charset="0"/>
              <a:cs typeface="Arial" pitchFamily="34" charset="0"/>
            </a:endParaRPr>
          </a:p>
        </p:txBody>
      </p:sp>
      <p:sp>
        <p:nvSpPr>
          <p:cNvPr id="12" name="Title 1"/>
          <p:cNvSpPr>
            <a:spLocks noGrp="1"/>
          </p:cNvSpPr>
          <p:nvPr>
            <p:ph type="title" hasCustomPrompt="1"/>
          </p:nvPr>
        </p:nvSpPr>
        <p:spPr>
          <a:xfrm>
            <a:off x="0" y="25735"/>
            <a:ext cx="9144000"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026"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552" y="1311484"/>
            <a:ext cx="3394308" cy="3384376"/>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675616" y="1443924"/>
            <a:ext cx="3104295" cy="2135938"/>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pic>
        <p:nvPicPr>
          <p:cNvPr id="7" name="Picture 2" descr="D:\KBM-정애\014-Fullppt\PNG이미지\paper-bul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2681" y="105782"/>
            <a:ext cx="477240" cy="71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780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40" name="Rectangle 39"/>
          <p:cNvSpPr/>
          <p:nvPr userDrawn="1"/>
        </p:nvSpPr>
        <p:spPr>
          <a:xfrm>
            <a:off x="0" y="2890433"/>
            <a:ext cx="9144000" cy="22530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5" name="Group 14"/>
          <p:cNvGrpSpPr/>
          <p:nvPr userDrawn="1"/>
        </p:nvGrpSpPr>
        <p:grpSpPr>
          <a:xfrm>
            <a:off x="920696" y="1552933"/>
            <a:ext cx="1298551" cy="2242953"/>
            <a:chOff x="2627784" y="1825002"/>
            <a:chExt cx="1198166" cy="2069560"/>
          </a:xfrm>
        </p:grpSpPr>
        <p:sp>
          <p:nvSpPr>
            <p:cNvPr id="9" name="Rounded Rectangle 8"/>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Group 10"/>
            <p:cNvGrpSpPr/>
            <p:nvPr/>
          </p:nvGrpSpPr>
          <p:grpSpPr>
            <a:xfrm>
              <a:off x="3168829" y="3704452"/>
              <a:ext cx="116076" cy="127684"/>
              <a:chOff x="2453209" y="5151638"/>
              <a:chExt cx="191820" cy="211002"/>
            </a:xfrm>
          </p:grpSpPr>
          <p:sp>
            <p:nvSpPr>
              <p:cNvPr id="13" name="Oval 12"/>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ounded Rectangle 13"/>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7" name="Picture Placeholder 2"/>
          <p:cNvSpPr>
            <a:spLocks noGrp="1"/>
          </p:cNvSpPr>
          <p:nvPr userDrawn="1">
            <p:ph type="pic" idx="1" hasCustomPrompt="1"/>
          </p:nvPr>
        </p:nvSpPr>
        <p:spPr>
          <a:xfrm>
            <a:off x="994588" y="1742834"/>
            <a:ext cx="1143174" cy="18025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16" name="Group 15"/>
          <p:cNvGrpSpPr/>
          <p:nvPr userDrawn="1"/>
        </p:nvGrpSpPr>
        <p:grpSpPr>
          <a:xfrm>
            <a:off x="2910527" y="2088604"/>
            <a:ext cx="1298551" cy="2242953"/>
            <a:chOff x="2627784" y="1825002"/>
            <a:chExt cx="1198166" cy="2069560"/>
          </a:xfrm>
        </p:grpSpPr>
        <p:sp>
          <p:nvSpPr>
            <p:cNvPr id="17" name="Rounded Rectangle 16"/>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17"/>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 name="Group 18"/>
            <p:cNvGrpSpPr/>
            <p:nvPr/>
          </p:nvGrpSpPr>
          <p:grpSpPr>
            <a:xfrm>
              <a:off x="3168829" y="3704452"/>
              <a:ext cx="116076" cy="127684"/>
              <a:chOff x="2453209" y="5151638"/>
              <a:chExt cx="191820" cy="211002"/>
            </a:xfrm>
          </p:grpSpPr>
          <p:sp>
            <p:nvSpPr>
              <p:cNvPr id="20" name="Oval 19"/>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ounded Rectangle 20"/>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2" name="Picture Placeholder 2"/>
          <p:cNvSpPr>
            <a:spLocks noGrp="1"/>
          </p:cNvSpPr>
          <p:nvPr>
            <p:ph type="pic" idx="10" hasCustomPrompt="1"/>
          </p:nvPr>
        </p:nvSpPr>
        <p:spPr>
          <a:xfrm>
            <a:off x="2984419" y="2291784"/>
            <a:ext cx="1143174" cy="18025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23" name="Group 22"/>
          <p:cNvGrpSpPr/>
          <p:nvPr userDrawn="1"/>
        </p:nvGrpSpPr>
        <p:grpSpPr>
          <a:xfrm>
            <a:off x="4900358" y="1383368"/>
            <a:ext cx="1298551" cy="2242953"/>
            <a:chOff x="2627784" y="1825002"/>
            <a:chExt cx="1198166" cy="2069560"/>
          </a:xfrm>
        </p:grpSpPr>
        <p:sp>
          <p:nvSpPr>
            <p:cNvPr id="24" name="Rounded Rectangle 23"/>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ectangle 24"/>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6" name="Group 25"/>
            <p:cNvGrpSpPr/>
            <p:nvPr/>
          </p:nvGrpSpPr>
          <p:grpSpPr>
            <a:xfrm>
              <a:off x="3168829" y="3704452"/>
              <a:ext cx="116076" cy="127684"/>
              <a:chOff x="2453209" y="5151638"/>
              <a:chExt cx="191820" cy="211002"/>
            </a:xfrm>
          </p:grpSpPr>
          <p:sp>
            <p:nvSpPr>
              <p:cNvPr id="27" name="Oval 26"/>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ounded Rectangle 27"/>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9" name="Picture Placeholder 2"/>
          <p:cNvSpPr>
            <a:spLocks noGrp="1"/>
          </p:cNvSpPr>
          <p:nvPr>
            <p:ph type="pic" idx="11" hasCustomPrompt="1"/>
          </p:nvPr>
        </p:nvSpPr>
        <p:spPr>
          <a:xfrm>
            <a:off x="4974250" y="1586548"/>
            <a:ext cx="1143174" cy="18025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30" name="Group 29"/>
          <p:cNvGrpSpPr/>
          <p:nvPr userDrawn="1"/>
        </p:nvGrpSpPr>
        <p:grpSpPr>
          <a:xfrm>
            <a:off x="6890188" y="2345021"/>
            <a:ext cx="1298551" cy="2242953"/>
            <a:chOff x="2627784" y="1825002"/>
            <a:chExt cx="1198166" cy="2069560"/>
          </a:xfrm>
        </p:grpSpPr>
        <p:sp>
          <p:nvSpPr>
            <p:cNvPr id="31" name="Rounded Rectangle 30"/>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ectangle 31"/>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3" name="Group 32"/>
            <p:cNvGrpSpPr/>
            <p:nvPr/>
          </p:nvGrpSpPr>
          <p:grpSpPr>
            <a:xfrm>
              <a:off x="3168829" y="3704452"/>
              <a:ext cx="116076" cy="127684"/>
              <a:chOff x="2453209" y="5151638"/>
              <a:chExt cx="191820" cy="211002"/>
            </a:xfrm>
          </p:grpSpPr>
          <p:sp>
            <p:nvSpPr>
              <p:cNvPr id="34" name="Oval 33"/>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Rounded Rectangle 34"/>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36" name="Picture Placeholder 2"/>
          <p:cNvSpPr>
            <a:spLocks noGrp="1"/>
          </p:cNvSpPr>
          <p:nvPr>
            <p:ph type="pic" idx="12" hasCustomPrompt="1"/>
          </p:nvPr>
        </p:nvSpPr>
        <p:spPr>
          <a:xfrm>
            <a:off x="6964080" y="2548201"/>
            <a:ext cx="1143174" cy="18025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7" name="Rectangle 36"/>
          <p:cNvSpPr/>
          <p:nvPr userDrawn="1"/>
        </p:nvSpPr>
        <p:spPr>
          <a:xfrm>
            <a:off x="1" y="0"/>
            <a:ext cx="9108504" cy="864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b="1" dirty="0">
              <a:latin typeface="Arial" pitchFamily="34" charset="0"/>
              <a:cs typeface="Arial" pitchFamily="34" charset="0"/>
            </a:endParaRPr>
          </a:p>
        </p:txBody>
      </p:sp>
      <p:sp>
        <p:nvSpPr>
          <p:cNvPr id="38" name="Title 1"/>
          <p:cNvSpPr>
            <a:spLocks noGrp="1"/>
          </p:cNvSpPr>
          <p:nvPr>
            <p:ph type="title" hasCustomPrompt="1"/>
          </p:nvPr>
        </p:nvSpPr>
        <p:spPr>
          <a:xfrm>
            <a:off x="0" y="25735"/>
            <a:ext cx="9144000"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41"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2681" y="105782"/>
            <a:ext cx="477240" cy="71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19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sp>
        <p:nvSpPr>
          <p:cNvPr id="15" name="Rounded Rectangle 14"/>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mn-lt"/>
            </a:endParaRPr>
          </a:p>
        </p:txBody>
      </p:sp>
      <p:sp>
        <p:nvSpPr>
          <p:cNvPr id="16" name="Half Frame 15"/>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mn-lt"/>
            </a:endParaRPr>
          </a:p>
        </p:txBody>
      </p:sp>
    </p:spTree>
    <p:extLst>
      <p:ext uri="{BB962C8B-B14F-4D97-AF65-F5344CB8AC3E}">
        <p14:creationId xmlns:p14="http://schemas.microsoft.com/office/powerpoint/2010/main" val="1520292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046842" y="807554"/>
            <a:ext cx="7050317" cy="3528392"/>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1403648" y="1131590"/>
            <a:ext cx="6336704" cy="288032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solidFill>
                <a:schemeClr val="tx1">
                  <a:lumMod val="75000"/>
                  <a:lumOff val="25000"/>
                </a:schemeClr>
              </a:solidFill>
            </a:endParaRPr>
          </a:p>
        </p:txBody>
      </p:sp>
      <p:sp>
        <p:nvSpPr>
          <p:cNvPr id="7" name="제목 1"/>
          <p:cNvSpPr>
            <a:spLocks noGrp="1"/>
          </p:cNvSpPr>
          <p:nvPr>
            <p:ph type="title" hasCustomPrompt="1"/>
          </p:nvPr>
        </p:nvSpPr>
        <p:spPr>
          <a:xfrm>
            <a:off x="1043608" y="2924944"/>
            <a:ext cx="7056784" cy="533308"/>
          </a:xfrm>
          <a:prstGeom prst="rect">
            <a:avLst/>
          </a:prstGeom>
        </p:spPr>
        <p:txBody>
          <a:bodyPr anchor="ctr">
            <a:noAutofit/>
          </a:bodyPr>
          <a:lstStyle>
            <a:lvl1pPr algn="ctr">
              <a:defRPr sz="3600" b="1" baseline="0">
                <a:solidFill>
                  <a:schemeClr val="tx1">
                    <a:lumMod val="75000"/>
                    <a:lumOff val="25000"/>
                  </a:schemeClr>
                </a:solidFill>
                <a:effectLst/>
                <a:latin typeface="Arial" pitchFamily="34" charset="0"/>
                <a:cs typeface="Arial" pitchFamily="34" charset="0"/>
              </a:defRPr>
            </a:lvl1pPr>
          </a:lstStyle>
          <a:p>
            <a:r>
              <a:rPr lang="en-US" altLang="ko-KR" dirty="0"/>
              <a:t>Thank you</a:t>
            </a:r>
            <a:endParaRPr lang="ko-KR" altLang="en-US" dirty="0"/>
          </a:p>
        </p:txBody>
      </p:sp>
      <p:sp>
        <p:nvSpPr>
          <p:cNvPr id="8" name="Text Placeholder 9"/>
          <p:cNvSpPr>
            <a:spLocks noGrp="1"/>
          </p:cNvSpPr>
          <p:nvPr>
            <p:ph type="body" sz="quarter" idx="11" hasCustomPrompt="1"/>
          </p:nvPr>
        </p:nvSpPr>
        <p:spPr>
          <a:xfrm>
            <a:off x="1043608" y="3513851"/>
            <a:ext cx="7056784" cy="263475"/>
          </a:xfrm>
          <a:prstGeom prst="rect">
            <a:avLst/>
          </a:prstGeom>
        </p:spPr>
        <p:txBody>
          <a:bodyPr lIns="108000" anchor="ctr"/>
          <a:lstStyle>
            <a:lvl1pPr marL="0" indent="0" algn="ctr">
              <a:buNone/>
              <a:defRPr sz="1400" baseline="0">
                <a:solidFill>
                  <a:schemeClr val="tx1">
                    <a:lumMod val="75000"/>
                    <a:lumOff val="25000"/>
                  </a:schemeClr>
                </a:solidFill>
                <a:effectLst/>
                <a:latin typeface="Arial" pitchFamily="34" charset="0"/>
                <a:cs typeface="Arial" pitchFamily="34" charset="0"/>
              </a:defRPr>
            </a:lvl1pPr>
          </a:lstStyle>
          <a:p>
            <a:pPr lvl="0"/>
            <a:r>
              <a:rPr lang="en-US" altLang="ko-KR" dirty="0"/>
              <a:t>This text can be replaced with your own text</a:t>
            </a:r>
            <a:endParaRPr lang="ko-KR" altLang="en-US" dirty="0"/>
          </a:p>
        </p:txBody>
      </p:sp>
      <p:pic>
        <p:nvPicPr>
          <p:cNvPr id="3"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56915" y="1318423"/>
            <a:ext cx="985234" cy="146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69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2699792" y="1851670"/>
            <a:ext cx="6444208" cy="1440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Rectangle 5"/>
          <p:cNvSpPr/>
          <p:nvPr userDrawn="1"/>
        </p:nvSpPr>
        <p:spPr>
          <a:xfrm>
            <a:off x="0" y="0"/>
            <a:ext cx="1619671" cy="5143500"/>
          </a:xfrm>
          <a:prstGeom prst="rect">
            <a:avLst/>
          </a:prstGeom>
          <a:gradFill>
            <a:gsLst>
              <a:gs pos="42000">
                <a:srgbClr val="F6F6F6">
                  <a:lumMod val="97000"/>
                </a:srgbClr>
              </a:gs>
              <a:gs pos="0">
                <a:schemeClr val="bg1">
                  <a:lumMod val="92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9" name="Straight Arrow Connector 8"/>
          <p:cNvCxnSpPr>
            <a:stCxn id="7" idx="2"/>
          </p:cNvCxnSpPr>
          <p:nvPr userDrawn="1"/>
        </p:nvCxnSpPr>
        <p:spPr>
          <a:xfrm>
            <a:off x="711746" y="4952174"/>
            <a:ext cx="8432254" cy="0"/>
          </a:xfrm>
          <a:prstGeom prst="straightConnector1">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2" name="제목 1"/>
          <p:cNvSpPr>
            <a:spLocks noGrp="1"/>
          </p:cNvSpPr>
          <p:nvPr>
            <p:ph type="title" hasCustomPrompt="1"/>
          </p:nvPr>
        </p:nvSpPr>
        <p:spPr>
          <a:xfrm>
            <a:off x="3131840" y="2233427"/>
            <a:ext cx="5472608" cy="399981"/>
          </a:xfrm>
          <a:prstGeom prst="rect">
            <a:avLst/>
          </a:prstGeom>
        </p:spPr>
        <p:txBody>
          <a:bodyPr anchor="ctr">
            <a:noAutofit/>
          </a:bodyPr>
          <a:lstStyle>
            <a:lvl1pPr algn="l">
              <a:defRPr sz="3600" b="1" baseline="0">
                <a:solidFill>
                  <a:schemeClr val="bg1"/>
                </a:solidFill>
                <a:effectLst/>
                <a:latin typeface="+mj-lt"/>
                <a:cs typeface="Arial" pitchFamily="34" charset="0"/>
              </a:defRPr>
            </a:lvl1pPr>
          </a:lstStyle>
          <a:p>
            <a:r>
              <a:rPr lang="en-US" altLang="ko-KR" dirty="0"/>
              <a:t>SECTION BREAK</a:t>
            </a:r>
            <a:endParaRPr lang="ko-KR" altLang="en-US" dirty="0"/>
          </a:p>
        </p:txBody>
      </p:sp>
      <p:sp>
        <p:nvSpPr>
          <p:cNvPr id="3" name="Text Placeholder 9"/>
          <p:cNvSpPr>
            <a:spLocks noGrp="1"/>
          </p:cNvSpPr>
          <p:nvPr>
            <p:ph type="body" sz="quarter" idx="10" hasCustomPrompt="1"/>
          </p:nvPr>
        </p:nvSpPr>
        <p:spPr>
          <a:xfrm>
            <a:off x="3131840" y="2683835"/>
            <a:ext cx="5472608" cy="197606"/>
          </a:xfrm>
          <a:prstGeom prst="rect">
            <a:avLst/>
          </a:prstGeom>
        </p:spPr>
        <p:txBody>
          <a:bodyPr lIns="108000" anchor="ctr"/>
          <a:lstStyle>
            <a:lvl1pPr marL="0" indent="0" algn="l">
              <a:buNone/>
              <a:defRPr sz="1200" baseline="0">
                <a:solidFill>
                  <a:schemeClr val="bg1"/>
                </a:solidFill>
                <a:effectLst/>
                <a:latin typeface="+mn-lt"/>
                <a:cs typeface="Arial" pitchFamily="34" charset="0"/>
              </a:defRPr>
            </a:lvl1pPr>
          </a:lstStyle>
          <a:p>
            <a:pPr lvl="0"/>
            <a:r>
              <a:rPr lang="en-US" altLang="ko-KR" dirty="0"/>
              <a:t>Add text</a:t>
            </a:r>
            <a:endParaRPr lang="ko-KR" altLang="en-US" dirty="0"/>
          </a:p>
        </p:txBody>
      </p:sp>
      <p:pic>
        <p:nvPicPr>
          <p:cNvPr id="7"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8020" y="3332174"/>
            <a:ext cx="1087451" cy="1620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userDrawn="1"/>
        </p:nvCxnSpPr>
        <p:spPr>
          <a:xfrm>
            <a:off x="0" y="195486"/>
            <a:ext cx="9143999" cy="0"/>
          </a:xfrm>
          <a:prstGeom prst="straightConnector1">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72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Rectangle 3"/>
          <p:cNvSpPr/>
          <p:nvPr userDrawn="1"/>
        </p:nvSpPr>
        <p:spPr>
          <a:xfrm>
            <a:off x="-1" y="3003550"/>
            <a:ext cx="9144001" cy="2139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Picture Placeholder 2"/>
          <p:cNvSpPr>
            <a:spLocks noGrp="1"/>
          </p:cNvSpPr>
          <p:nvPr>
            <p:ph type="pic" idx="1" hasCustomPrompt="1"/>
          </p:nvPr>
        </p:nvSpPr>
        <p:spPr>
          <a:xfrm>
            <a:off x="755576" y="2157550"/>
            <a:ext cx="1692000" cy="1692000"/>
          </a:xfrm>
          <a:prstGeom prst="ellipse">
            <a:avLst/>
          </a:prstGeom>
          <a:solidFill>
            <a:schemeClr val="bg1">
              <a:lumMod val="95000"/>
            </a:schemeClr>
          </a:solidFill>
          <a:ln w="50800">
            <a:solidFill>
              <a:schemeClr val="accent1"/>
            </a:solidFill>
          </a:ln>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itle 1"/>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6" name="Text Placeholder 9">
            <a:extLst>
              <a:ext uri="{FF2B5EF4-FFF2-40B4-BE49-F238E27FC236}">
                <a16:creationId xmlns:a16="http://schemas.microsoft.com/office/drawing/2014/main" id="{AAFCF31D-C6CE-4C4C-AE5A-2A4429FEF277}"/>
              </a:ext>
            </a:extLst>
          </p:cNvPr>
          <p:cNvSpPr>
            <a:spLocks noGrp="1"/>
          </p:cNvSpPr>
          <p:nvPr>
            <p:ph type="body" sz="quarter" idx="12"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dirty="0"/>
              <a:t>This text con be replaced with your own text</a:t>
            </a:r>
            <a:endParaRPr lang="ko-KR" altLang="en-US" dirty="0"/>
          </a:p>
        </p:txBody>
      </p:sp>
    </p:spTree>
    <p:extLst>
      <p:ext uri="{BB962C8B-B14F-4D97-AF65-F5344CB8AC3E}">
        <p14:creationId xmlns:p14="http://schemas.microsoft.com/office/powerpoint/2010/main" val="1811251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1" y="0"/>
            <a:ext cx="9108504" cy="864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b="1" dirty="0">
              <a:latin typeface="Arial" pitchFamily="34" charset="0"/>
              <a:cs typeface="Arial" pitchFamily="34" charset="0"/>
            </a:endParaRPr>
          </a:p>
        </p:txBody>
      </p:sp>
      <p:sp>
        <p:nvSpPr>
          <p:cNvPr id="10" name="Title 1"/>
          <p:cNvSpPr>
            <a:spLocks noGrp="1"/>
          </p:cNvSpPr>
          <p:nvPr>
            <p:ph type="title" hasCustomPrompt="1"/>
          </p:nvPr>
        </p:nvSpPr>
        <p:spPr>
          <a:xfrm>
            <a:off x="0" y="25735"/>
            <a:ext cx="9144000"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2681" y="105782"/>
            <a:ext cx="477240" cy="71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69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619671" cy="5143500"/>
          </a:xfrm>
          <a:prstGeom prst="rect">
            <a:avLst/>
          </a:prstGeom>
          <a:gradFill>
            <a:gsLst>
              <a:gs pos="42000">
                <a:srgbClr val="F6F6F6">
                  <a:lumMod val="97000"/>
                </a:srgbClr>
              </a:gs>
              <a:gs pos="0">
                <a:schemeClr val="bg1">
                  <a:lumMod val="92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itle 1"/>
          <p:cNvSpPr>
            <a:spLocks noGrp="1"/>
          </p:cNvSpPr>
          <p:nvPr>
            <p:ph type="title" hasCustomPrompt="1"/>
          </p:nvPr>
        </p:nvSpPr>
        <p:spPr>
          <a:xfrm>
            <a:off x="1584000" y="25735"/>
            <a:ext cx="7560000" cy="77653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pic>
        <p:nvPicPr>
          <p:cNvPr id="8"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8020" y="3332174"/>
            <a:ext cx="1087451" cy="1620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userDrawn="1"/>
        </p:nvCxnSpPr>
        <p:spPr>
          <a:xfrm>
            <a:off x="711746" y="4952174"/>
            <a:ext cx="8432254" cy="0"/>
          </a:xfrm>
          <a:prstGeom prst="straightConnector1">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14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776326" y="1262118"/>
            <a:ext cx="1584176" cy="1980000"/>
          </a:xfrm>
          <a:prstGeom prst="rect">
            <a:avLst/>
          </a:prstGeom>
          <a:solidFill>
            <a:schemeClr val="bg1">
              <a:lumMod val="95000"/>
            </a:schemeClr>
          </a:solidFill>
          <a:ln w="50800">
            <a:solidFill>
              <a:schemeClr val="accent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1" y="0"/>
            <a:ext cx="9108504" cy="828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b="1" dirty="0">
              <a:solidFill>
                <a:schemeClr val="tx1">
                  <a:lumMod val="75000"/>
                  <a:lumOff val="25000"/>
                </a:schemeClr>
              </a:solidFill>
              <a:latin typeface="+mj-lt"/>
              <a:cs typeface="Arial" pitchFamily="34" charset="0"/>
            </a:endParaRPr>
          </a:p>
        </p:txBody>
      </p:sp>
      <p:sp>
        <p:nvSpPr>
          <p:cNvPr id="7" name="Title 1"/>
          <p:cNvSpPr>
            <a:spLocks noGrp="1"/>
          </p:cNvSpPr>
          <p:nvPr>
            <p:ph type="title" hasCustomPrompt="1"/>
          </p:nvPr>
        </p:nvSpPr>
        <p:spPr>
          <a:xfrm>
            <a:off x="0" y="25735"/>
            <a:ext cx="9144000"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9" name="Picture Placeholder 2"/>
          <p:cNvSpPr>
            <a:spLocks noGrp="1"/>
          </p:cNvSpPr>
          <p:nvPr>
            <p:ph type="pic" idx="10" hasCustomPrompt="1"/>
          </p:nvPr>
        </p:nvSpPr>
        <p:spPr>
          <a:xfrm>
            <a:off x="2179884" y="1352118"/>
            <a:ext cx="1440160" cy="1800000"/>
          </a:xfrm>
          <a:prstGeom prst="rect">
            <a:avLst/>
          </a:prstGeom>
          <a:solidFill>
            <a:schemeClr val="bg1">
              <a:lumMod val="95000"/>
            </a:schemeClr>
          </a:solidFill>
          <a:ln w="5080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1" hasCustomPrompt="1"/>
          </p:nvPr>
        </p:nvSpPr>
        <p:spPr>
          <a:xfrm>
            <a:off x="723433" y="1437715"/>
            <a:ext cx="1296144" cy="1619999"/>
          </a:xfrm>
          <a:prstGeom prst="rect">
            <a:avLst/>
          </a:prstGeom>
          <a:solidFill>
            <a:schemeClr val="bg1">
              <a:lumMod val="95000"/>
            </a:schemeClr>
          </a:solidFill>
          <a:ln w="50800">
            <a:solidFill>
              <a:schemeClr val="accent3"/>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2" hasCustomPrompt="1"/>
          </p:nvPr>
        </p:nvSpPr>
        <p:spPr>
          <a:xfrm>
            <a:off x="5516784" y="1352118"/>
            <a:ext cx="1440160" cy="1800000"/>
          </a:xfrm>
          <a:prstGeom prst="rect">
            <a:avLst/>
          </a:prstGeom>
          <a:solidFill>
            <a:schemeClr val="bg1">
              <a:lumMod val="95000"/>
            </a:schemeClr>
          </a:solidFill>
          <a:ln w="5080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3" hasCustomPrompt="1"/>
          </p:nvPr>
        </p:nvSpPr>
        <p:spPr>
          <a:xfrm>
            <a:off x="7113226" y="1442119"/>
            <a:ext cx="1296144" cy="1619999"/>
          </a:xfrm>
          <a:prstGeom prst="rect">
            <a:avLst/>
          </a:prstGeom>
          <a:solidFill>
            <a:schemeClr val="bg1">
              <a:lumMod val="95000"/>
            </a:schemeClr>
          </a:solidFill>
          <a:ln w="50800">
            <a:solidFill>
              <a:schemeClr val="accent3"/>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pic>
        <p:nvPicPr>
          <p:cNvPr id="12"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2681" y="105782"/>
            <a:ext cx="477240" cy="71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67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180000" y="179550"/>
            <a:ext cx="8784000" cy="4784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3844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7" name="Rectangle 6"/>
          <p:cNvSpPr/>
          <p:nvPr userDrawn="1"/>
        </p:nvSpPr>
        <p:spPr>
          <a:xfrm>
            <a:off x="720000" y="442505"/>
            <a:ext cx="7704000" cy="4281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Picture Placeholder 2"/>
          <p:cNvSpPr>
            <a:spLocks noGrp="1"/>
          </p:cNvSpPr>
          <p:nvPr>
            <p:ph type="pic" idx="1" hasCustomPrompt="1"/>
          </p:nvPr>
        </p:nvSpPr>
        <p:spPr>
          <a:xfrm>
            <a:off x="3275856" y="0"/>
            <a:ext cx="2592288"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2423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7" name="그림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80" y="1635646"/>
            <a:ext cx="4217146" cy="2310733"/>
          </a:xfrm>
          <a:prstGeom prst="rect">
            <a:avLst/>
          </a:prstGeom>
        </p:spPr>
      </p:pic>
      <p:sp>
        <p:nvSpPr>
          <p:cNvPr id="9" name="Picture Placeholder 2"/>
          <p:cNvSpPr>
            <a:spLocks noGrp="1"/>
          </p:cNvSpPr>
          <p:nvPr>
            <p:ph type="pic" idx="1" hasCustomPrompt="1"/>
          </p:nvPr>
        </p:nvSpPr>
        <p:spPr>
          <a:xfrm>
            <a:off x="1442653" y="1739259"/>
            <a:ext cx="2772000" cy="194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Rectangle 9"/>
          <p:cNvSpPr/>
          <p:nvPr userDrawn="1"/>
        </p:nvSpPr>
        <p:spPr>
          <a:xfrm>
            <a:off x="1" y="0"/>
            <a:ext cx="9108504" cy="864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b="1" dirty="0">
              <a:latin typeface="Arial" pitchFamily="34" charset="0"/>
              <a:cs typeface="Arial" pitchFamily="34" charset="0"/>
            </a:endParaRPr>
          </a:p>
        </p:txBody>
      </p:sp>
      <p:sp>
        <p:nvSpPr>
          <p:cNvPr id="11" name="Title 1"/>
          <p:cNvSpPr>
            <a:spLocks noGrp="1"/>
          </p:cNvSpPr>
          <p:nvPr>
            <p:ph type="title" hasCustomPrompt="1"/>
          </p:nvPr>
        </p:nvSpPr>
        <p:spPr>
          <a:xfrm>
            <a:off x="0" y="25735"/>
            <a:ext cx="9144000"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8" name="Picture 2" descr="D:\KBM-정애\014-Fullppt\PNG이미지\paper-bul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2681" y="105782"/>
            <a:ext cx="477240" cy="71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72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2555776" y="1263998"/>
            <a:ext cx="2772000" cy="345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Rectangle 6"/>
          <p:cNvSpPr/>
          <p:nvPr userDrawn="1"/>
        </p:nvSpPr>
        <p:spPr>
          <a:xfrm>
            <a:off x="733752" y="1263998"/>
            <a:ext cx="1835776" cy="1728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733752" y="2991806"/>
            <a:ext cx="1835776" cy="17281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1" y="0"/>
            <a:ext cx="9108504" cy="864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b="1" dirty="0">
              <a:latin typeface="Arial" pitchFamily="34" charset="0"/>
              <a:cs typeface="Arial" pitchFamily="34" charset="0"/>
            </a:endParaRPr>
          </a:p>
        </p:txBody>
      </p:sp>
      <p:sp>
        <p:nvSpPr>
          <p:cNvPr id="10" name="Title 1"/>
          <p:cNvSpPr>
            <a:spLocks noGrp="1"/>
          </p:cNvSpPr>
          <p:nvPr>
            <p:ph type="title" hasCustomPrompt="1"/>
          </p:nvPr>
        </p:nvSpPr>
        <p:spPr>
          <a:xfrm>
            <a:off x="0" y="25735"/>
            <a:ext cx="9144000"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3"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2681" y="105782"/>
            <a:ext cx="477240" cy="71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815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358372"/>
      </p:ext>
    </p:extLst>
  </p:cSld>
  <p:clrMap bg1="lt1" tx1="dk1" bg2="lt2" tx2="dk2" accent1="accent1" accent2="accent2" accent3="accent3" accent4="accent4" accent5="accent5" accent6="accent6" hlink="hlink" folHlink="folHlink"/>
  <p:sldLayoutIdLst>
    <p:sldLayoutId id="2147483679" r:id="rId1"/>
    <p:sldLayoutId id="2147483668"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37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70" r:id="rId4"/>
    <p:sldLayoutId id="2147483674" r:id="rId5"/>
    <p:sldLayoutId id="2147483673" r:id="rId6"/>
    <p:sldLayoutId id="2147483672" r:id="rId7"/>
    <p:sldLayoutId id="2147483675" r:id="rId8"/>
    <p:sldLayoutId id="2147483677" r:id="rId9"/>
    <p:sldLayoutId id="2147483676" r:id="rId10"/>
    <p:sldLayoutId id="2147483682" r:id="rId11"/>
    <p:sldLayoutId id="2147483683"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786486"/>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p:cNvPr>
          <p:cNvSpPr txBox="1"/>
          <p:nvPr/>
        </p:nvSpPr>
        <p:spPr>
          <a:xfrm>
            <a:off x="-18256" y="4825165"/>
            <a:ext cx="9180512" cy="215444"/>
          </a:xfrm>
          <a:prstGeom prst="rect">
            <a:avLst/>
          </a:prstGeom>
          <a:noFill/>
        </p:spPr>
        <p:txBody>
          <a:bodyPr wrap="square" rtlCol="0">
            <a:spAutoFit/>
          </a:bodyPr>
          <a:lstStyle/>
          <a:p>
            <a:pPr algn="ctr"/>
            <a:endParaRPr lang="ko-KR" altLang="en-US" sz="800" dirty="0">
              <a:solidFill>
                <a:schemeClr val="bg1"/>
              </a:solidFill>
              <a:cs typeface="Arial" pitchFamily="34" charset="0"/>
            </a:endParaRPr>
          </a:p>
        </p:txBody>
      </p:sp>
      <p:sp>
        <p:nvSpPr>
          <p:cNvPr id="9" name="Text Placeholder 8"/>
          <p:cNvSpPr>
            <a:spLocks noGrp="1"/>
          </p:cNvSpPr>
          <p:nvPr>
            <p:ph type="body" sz="quarter" idx="11"/>
          </p:nvPr>
        </p:nvSpPr>
        <p:spPr>
          <a:prstGeom prst="rect">
            <a:avLst/>
          </a:prstGeom>
          <a:solidFill>
            <a:schemeClr val="accent1">
              <a:lumMod val="20000"/>
              <a:lumOff val="80000"/>
            </a:schemeClr>
          </a:solidFill>
        </p:spPr>
        <p:txBody>
          <a:bodyPr/>
          <a:lstStyle/>
          <a:p>
            <a:pPr algn="ctr" fontAlgn="auto">
              <a:spcBef>
                <a:spcPts val="0"/>
              </a:spcBef>
              <a:spcAft>
                <a:spcPts val="0"/>
              </a:spcAft>
              <a:defRPr/>
            </a:pPr>
            <a:r>
              <a:rPr lang="en-US" altLang="ko-KR" sz="1800" b="1" dirty="0" smtClean="0">
                <a:latin typeface="Times New Roman" panose="02020603050405020304" pitchFamily="18" charset="0"/>
                <a:cs typeface="Times New Roman" panose="02020603050405020304" pitchFamily="18" charset="0"/>
              </a:rPr>
              <a:t>By:     Farah </a:t>
            </a:r>
            <a:r>
              <a:rPr lang="en-US" altLang="ko-KR" sz="1800" dirty="0" err="1">
                <a:latin typeface="Times New Roman" panose="02020603050405020304" pitchFamily="18" charset="0"/>
                <a:cs typeface="Times New Roman" panose="02020603050405020304" pitchFamily="18" charset="0"/>
              </a:rPr>
              <a:t>R</a:t>
            </a:r>
            <a:r>
              <a:rPr lang="en-US" altLang="ko-KR" sz="1800" b="1" dirty="0" err="1" smtClean="0">
                <a:latin typeface="Times New Roman" panose="02020603050405020304" pitchFamily="18" charset="0"/>
                <a:cs typeface="Times New Roman" panose="02020603050405020304" pitchFamily="18" charset="0"/>
              </a:rPr>
              <a:t>aad</a:t>
            </a:r>
            <a:r>
              <a:rPr lang="en-US" altLang="ko-KR" sz="1800" b="1" dirty="0" smtClean="0">
                <a:latin typeface="Times New Roman" panose="02020603050405020304" pitchFamily="18" charset="0"/>
                <a:cs typeface="Times New Roman" panose="02020603050405020304" pitchFamily="18" charset="0"/>
              </a:rPr>
              <a:t> Al-</a:t>
            </a:r>
            <a:r>
              <a:rPr lang="en-US" altLang="ko-KR" sz="1800" b="1" dirty="0" err="1" smtClean="0">
                <a:latin typeface="Times New Roman" panose="02020603050405020304" pitchFamily="18" charset="0"/>
                <a:cs typeface="Times New Roman" panose="02020603050405020304" pitchFamily="18" charset="0"/>
              </a:rPr>
              <a:t>Mawla</a:t>
            </a:r>
            <a:endParaRPr lang="en-US" altLang="ko-KR" sz="1800" b="1" dirty="0">
              <a:latin typeface="Times New Roman" panose="02020603050405020304" pitchFamily="18" charset="0"/>
              <a:cs typeface="Times New Roman" panose="02020603050405020304" pitchFamily="18" charset="0"/>
            </a:endParaRPr>
          </a:p>
        </p:txBody>
      </p:sp>
      <p:sp>
        <p:nvSpPr>
          <p:cNvPr id="8" name="Title 7"/>
          <p:cNvSpPr>
            <a:spLocks noGrp="1"/>
          </p:cNvSpPr>
          <p:nvPr>
            <p:ph type="title"/>
          </p:nvPr>
        </p:nvSpPr>
        <p:spPr>
          <a:prstGeom prst="rect">
            <a:avLst/>
          </a:prstGeom>
          <a:solidFill>
            <a:schemeClr val="accent1"/>
          </a:solidFill>
        </p:spPr>
        <p:txBody>
          <a:bodyPr/>
          <a:lstStyle/>
          <a:p>
            <a:r>
              <a:rPr lang="en-US" altLang="ko-KR" sz="3200" dirty="0" smtClean="0">
                <a:ea typeface="맑은 고딕" pitchFamily="50" charset="-127"/>
              </a:rPr>
              <a:t>Media discourse</a:t>
            </a:r>
            <a:endParaRPr lang="ko-KR" altLang="en-US" sz="3200" dirty="0"/>
          </a:p>
        </p:txBody>
      </p:sp>
    </p:spTree>
    <p:extLst>
      <p:ext uri="{BB962C8B-B14F-4D97-AF65-F5344CB8AC3E}">
        <p14:creationId xmlns:p14="http://schemas.microsoft.com/office/powerpoint/2010/main" val="2802877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r>
            <a:br>
              <a:rPr lang="en-US" dirty="0" smtClean="0"/>
            </a:br>
            <a:r>
              <a:rPr lang="en-US" sz="2000" dirty="0" smtClean="0"/>
              <a:t>Genre </a:t>
            </a:r>
            <a:r>
              <a:rPr lang="en-US" sz="2000" dirty="0"/>
              <a:t>in E</a:t>
            </a:r>
            <a:r>
              <a:rPr lang="en-US" sz="2000" dirty="0" smtClean="0"/>
              <a:t>lectronic </a:t>
            </a:r>
            <a:r>
              <a:rPr lang="en-US" sz="2000" dirty="0"/>
              <a:t>media discourse</a:t>
            </a:r>
            <a:r>
              <a:rPr lang="en-US" dirty="0"/>
              <a:t/>
            </a:r>
            <a:br>
              <a:rPr lang="en-US" dirty="0"/>
            </a:br>
            <a:endParaRPr lang="ar-IQ" dirty="0"/>
          </a:p>
        </p:txBody>
      </p:sp>
      <p:sp>
        <p:nvSpPr>
          <p:cNvPr id="3" name="مستطيل 2"/>
          <p:cNvSpPr/>
          <p:nvPr/>
        </p:nvSpPr>
        <p:spPr>
          <a:xfrm>
            <a:off x="323528" y="1275606"/>
            <a:ext cx="4572000" cy="2031325"/>
          </a:xfrm>
          <a:prstGeom prst="rect">
            <a:avLst/>
          </a:prstGeom>
        </p:spPr>
        <p:txBody>
          <a:bodyPr>
            <a:spAutoFit/>
          </a:bodyPr>
          <a:lstStyle/>
          <a:p>
            <a:r>
              <a:rPr lang="en-US" dirty="0" smtClean="0"/>
              <a:t>• Drama</a:t>
            </a:r>
          </a:p>
          <a:p>
            <a:endParaRPr lang="en-US" dirty="0" smtClean="0"/>
          </a:p>
          <a:p>
            <a:r>
              <a:rPr lang="en-US" dirty="0" smtClean="0"/>
              <a:t>• </a:t>
            </a:r>
            <a:r>
              <a:rPr lang="en-US" dirty="0"/>
              <a:t>Talk </a:t>
            </a:r>
            <a:r>
              <a:rPr lang="en-US" dirty="0" smtClean="0"/>
              <a:t>shows</a:t>
            </a:r>
          </a:p>
          <a:p>
            <a:endParaRPr lang="en-US" dirty="0" smtClean="0"/>
          </a:p>
          <a:p>
            <a:r>
              <a:rPr lang="en-US" dirty="0" smtClean="0"/>
              <a:t>• Songs</a:t>
            </a:r>
          </a:p>
          <a:p>
            <a:r>
              <a:rPr lang="en-US" dirty="0" smtClean="0"/>
              <a:t> </a:t>
            </a:r>
          </a:p>
          <a:p>
            <a:r>
              <a:rPr lang="en-US" dirty="0" smtClean="0"/>
              <a:t>• </a:t>
            </a:r>
            <a:r>
              <a:rPr lang="en-US" dirty="0"/>
              <a:t>news</a:t>
            </a:r>
          </a:p>
        </p:txBody>
      </p:sp>
      <p:pic>
        <p:nvPicPr>
          <p:cNvPr id="4" name="صورة 3"/>
          <p:cNvPicPr>
            <a:picLocks noChangeAspect="1"/>
          </p:cNvPicPr>
          <p:nvPr/>
        </p:nvPicPr>
        <p:blipFill>
          <a:blip r:embed="rId2"/>
          <a:stretch>
            <a:fillRect/>
          </a:stretch>
        </p:blipFill>
        <p:spPr>
          <a:xfrm>
            <a:off x="3635896" y="915566"/>
            <a:ext cx="4943475" cy="3305175"/>
          </a:xfrm>
          <a:prstGeom prst="rect">
            <a:avLst/>
          </a:prstGeom>
        </p:spPr>
      </p:pic>
    </p:spTree>
    <p:extLst>
      <p:ext uri="{BB962C8B-B14F-4D97-AF65-F5344CB8AC3E}">
        <p14:creationId xmlns:p14="http://schemas.microsoft.com/office/powerpoint/2010/main" val="371142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2400" dirty="0" smtClean="0"/>
              <a:t>DRAMA</a:t>
            </a:r>
            <a:endParaRPr lang="ar-IQ" sz="2400" dirty="0"/>
          </a:p>
        </p:txBody>
      </p:sp>
      <p:pic>
        <p:nvPicPr>
          <p:cNvPr id="3" name="صورة 2"/>
          <p:cNvPicPr>
            <a:picLocks noChangeAspect="1"/>
          </p:cNvPicPr>
          <p:nvPr/>
        </p:nvPicPr>
        <p:blipFill>
          <a:blip r:embed="rId2"/>
          <a:stretch>
            <a:fillRect/>
          </a:stretch>
        </p:blipFill>
        <p:spPr>
          <a:xfrm>
            <a:off x="4788024" y="876135"/>
            <a:ext cx="4126773" cy="2664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ستطيل 3"/>
          <p:cNvSpPr/>
          <p:nvPr/>
        </p:nvSpPr>
        <p:spPr>
          <a:xfrm>
            <a:off x="-25379" y="915566"/>
            <a:ext cx="4572000" cy="2308324"/>
          </a:xfrm>
          <a:prstGeom prst="rect">
            <a:avLst/>
          </a:prstGeom>
        </p:spPr>
        <p:txBody>
          <a:bodyPr>
            <a:spAutoFit/>
          </a:bodyPr>
          <a:lstStyle/>
          <a:p>
            <a:r>
              <a:rPr lang="en-US" dirty="0"/>
              <a:t> • Depiction of society</a:t>
            </a:r>
          </a:p>
          <a:p>
            <a:r>
              <a:rPr lang="en-US" dirty="0"/>
              <a:t> • Represent whatever audience wants </a:t>
            </a:r>
            <a:r>
              <a:rPr lang="en-US" dirty="0" smtClean="0"/>
              <a:t>to</a:t>
            </a:r>
          </a:p>
          <a:p>
            <a:r>
              <a:rPr lang="en-US" dirty="0"/>
              <a:t> </a:t>
            </a:r>
            <a:r>
              <a:rPr lang="en-US" dirty="0" smtClean="0"/>
              <a:t>  </a:t>
            </a:r>
            <a:r>
              <a:rPr lang="en-US" dirty="0"/>
              <a:t>hear and watch</a:t>
            </a:r>
          </a:p>
          <a:p>
            <a:r>
              <a:rPr lang="en-US" dirty="0"/>
              <a:t> • Likeness differ on the basis of gender, </a:t>
            </a:r>
            <a:endParaRPr lang="en-US" dirty="0" smtClean="0"/>
          </a:p>
          <a:p>
            <a:r>
              <a:rPr lang="en-US" dirty="0"/>
              <a:t> </a:t>
            </a:r>
            <a:r>
              <a:rPr lang="en-US" dirty="0" smtClean="0"/>
              <a:t>  age </a:t>
            </a:r>
            <a:r>
              <a:rPr lang="en-US" dirty="0"/>
              <a:t>and </a:t>
            </a:r>
            <a:r>
              <a:rPr lang="en-US" dirty="0" smtClean="0"/>
              <a:t>social </a:t>
            </a:r>
            <a:r>
              <a:rPr lang="en-US" dirty="0"/>
              <a:t>class. </a:t>
            </a:r>
            <a:endParaRPr lang="en-US" dirty="0" smtClean="0"/>
          </a:p>
          <a:p>
            <a:r>
              <a:rPr lang="en-US" dirty="0" smtClean="0"/>
              <a:t> •</a:t>
            </a:r>
            <a:r>
              <a:rPr lang="en-US" dirty="0" smtClean="0">
                <a:solidFill>
                  <a:schemeClr val="accent4">
                    <a:lumMod val="50000"/>
                  </a:schemeClr>
                </a:solidFill>
              </a:rPr>
              <a:t>Females</a:t>
            </a:r>
            <a:r>
              <a:rPr lang="en-US" dirty="0" smtClean="0"/>
              <a:t> </a:t>
            </a:r>
            <a:r>
              <a:rPr lang="en-US" dirty="0"/>
              <a:t>– musicals, love story/romance</a:t>
            </a:r>
          </a:p>
          <a:p>
            <a:r>
              <a:rPr lang="en-US" dirty="0"/>
              <a:t> • </a:t>
            </a:r>
            <a:r>
              <a:rPr lang="en-US" dirty="0">
                <a:solidFill>
                  <a:schemeClr val="accent4">
                    <a:lumMod val="50000"/>
                  </a:schemeClr>
                </a:solidFill>
              </a:rPr>
              <a:t>Kids</a:t>
            </a:r>
            <a:r>
              <a:rPr lang="en-US" dirty="0"/>
              <a:t>– Animations, animals </a:t>
            </a:r>
            <a:r>
              <a:rPr lang="en-US" dirty="0" err="1"/>
              <a:t>etc</a:t>
            </a:r>
            <a:r>
              <a:rPr lang="en-US" dirty="0"/>
              <a:t> </a:t>
            </a:r>
          </a:p>
          <a:p>
            <a:r>
              <a:rPr lang="en-US" dirty="0" smtClean="0"/>
              <a:t> • </a:t>
            </a:r>
            <a:r>
              <a:rPr lang="en-US" dirty="0">
                <a:solidFill>
                  <a:schemeClr val="accent4">
                    <a:lumMod val="50000"/>
                  </a:schemeClr>
                </a:solidFill>
              </a:rPr>
              <a:t>MALES</a:t>
            </a:r>
            <a:r>
              <a:rPr lang="en-US" dirty="0"/>
              <a:t>- action/adventure, gangster, war</a:t>
            </a:r>
          </a:p>
        </p:txBody>
      </p:sp>
      <p:sp>
        <p:nvSpPr>
          <p:cNvPr id="6" name="مستطيل مستدير الزوايا 5"/>
          <p:cNvSpPr/>
          <p:nvPr/>
        </p:nvSpPr>
        <p:spPr>
          <a:xfrm>
            <a:off x="62246" y="3223890"/>
            <a:ext cx="2304256" cy="432048"/>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THEMES</a:t>
            </a:r>
            <a:endParaRPr lang="ar-IQ" dirty="0"/>
          </a:p>
        </p:txBody>
      </p:sp>
      <p:pic>
        <p:nvPicPr>
          <p:cNvPr id="7" name="صورة 6"/>
          <p:cNvPicPr>
            <a:picLocks noChangeAspect="1"/>
          </p:cNvPicPr>
          <p:nvPr/>
        </p:nvPicPr>
        <p:blipFill>
          <a:blip r:embed="rId3"/>
          <a:stretch>
            <a:fillRect/>
          </a:stretch>
        </p:blipFill>
        <p:spPr>
          <a:xfrm>
            <a:off x="105890" y="3826650"/>
            <a:ext cx="4682134" cy="1316850"/>
          </a:xfrm>
          <a:prstGeom prst="rect">
            <a:avLst/>
          </a:prstGeom>
        </p:spPr>
      </p:pic>
    </p:spTree>
    <p:extLst>
      <p:ext uri="{BB962C8B-B14F-4D97-AF65-F5344CB8AC3E}">
        <p14:creationId xmlns:p14="http://schemas.microsoft.com/office/powerpoint/2010/main" val="199403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6660233" y="3408334"/>
            <a:ext cx="1749138" cy="507832"/>
            <a:chOff x="3330843" y="3315606"/>
            <a:chExt cx="1976707" cy="507832"/>
          </a:xfrm>
        </p:grpSpPr>
        <p:sp>
          <p:nvSpPr>
            <p:cNvPr id="56" name="Text Placeholder 18"/>
            <p:cNvSpPr txBox="1">
              <a:spLocks/>
            </p:cNvSpPr>
            <p:nvPr/>
          </p:nvSpPr>
          <p:spPr>
            <a:xfrm>
              <a:off x="3723373" y="3573858"/>
              <a:ext cx="1584177"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200" dirty="0">
                <a:solidFill>
                  <a:schemeClr val="accent3"/>
                </a:solidFill>
                <a:cs typeface="Arial" pitchFamily="34" charset="0"/>
              </a:endParaRPr>
            </a:p>
          </p:txBody>
        </p:sp>
        <p:sp>
          <p:nvSpPr>
            <p:cNvPr id="57" name="TextBox 56"/>
            <p:cNvSpPr txBox="1"/>
            <p:nvPr/>
          </p:nvSpPr>
          <p:spPr>
            <a:xfrm>
              <a:off x="3330843" y="3315606"/>
              <a:ext cx="1584177" cy="276999"/>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grpSp>
      <p:grpSp>
        <p:nvGrpSpPr>
          <p:cNvPr id="58" name="Group 57"/>
          <p:cNvGrpSpPr/>
          <p:nvPr/>
        </p:nvGrpSpPr>
        <p:grpSpPr>
          <a:xfrm>
            <a:off x="107504" y="1347614"/>
            <a:ext cx="2627785" cy="2668364"/>
            <a:chOff x="3152190" y="1342528"/>
            <a:chExt cx="2969669" cy="2668364"/>
          </a:xfrm>
        </p:grpSpPr>
        <p:sp>
          <p:nvSpPr>
            <p:cNvPr id="59" name="Text Placeholder 17"/>
            <p:cNvSpPr txBox="1">
              <a:spLocks/>
            </p:cNvSpPr>
            <p:nvPr/>
          </p:nvSpPr>
          <p:spPr>
            <a:xfrm>
              <a:off x="3303729" y="1342528"/>
              <a:ext cx="2808061"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smtClean="0">
                  <a:solidFill>
                    <a:schemeClr val="tx1">
                      <a:lumMod val="75000"/>
                      <a:lumOff val="25000"/>
                    </a:schemeClr>
                  </a:solidFill>
                  <a:cs typeface="Arial" pitchFamily="34" charset="0"/>
                </a:rPr>
                <a:t>Talks shows deal </a:t>
              </a:r>
              <a:r>
                <a:rPr lang="en-US" altLang="ko-KR" sz="1600" b="1" dirty="0">
                  <a:solidFill>
                    <a:schemeClr val="tx1">
                      <a:lumMod val="75000"/>
                      <a:lumOff val="25000"/>
                    </a:schemeClr>
                  </a:solidFill>
                  <a:cs typeface="Arial" pitchFamily="34" charset="0"/>
                </a:rPr>
                <a:t>with </a:t>
              </a:r>
              <a:r>
                <a:rPr lang="en-US" altLang="ko-KR" sz="1600" dirty="0">
                  <a:solidFill>
                    <a:schemeClr val="tx1">
                      <a:lumMod val="75000"/>
                      <a:lumOff val="25000"/>
                    </a:schemeClr>
                  </a:solidFill>
                  <a:cs typeface="Arial" pitchFamily="34" charset="0"/>
                </a:rPr>
                <a:t>:</a:t>
              </a:r>
            </a:p>
            <a:p>
              <a:pPr marL="0" indent="0" algn="ctr">
                <a:buNone/>
              </a:pPr>
              <a:endParaRPr lang="en-US" sz="1400" b="1" dirty="0">
                <a:solidFill>
                  <a:schemeClr val="tx1">
                    <a:lumMod val="75000"/>
                    <a:lumOff val="25000"/>
                  </a:schemeClr>
                </a:solidFill>
                <a:cs typeface="Arial" pitchFamily="34" charset="0"/>
              </a:endParaRPr>
            </a:p>
          </p:txBody>
        </p:sp>
        <p:sp>
          <p:nvSpPr>
            <p:cNvPr id="61" name="TextBox 60"/>
            <p:cNvSpPr txBox="1"/>
            <p:nvPr/>
          </p:nvSpPr>
          <p:spPr>
            <a:xfrm>
              <a:off x="3152190" y="1702568"/>
              <a:ext cx="2969669" cy="2308324"/>
            </a:xfrm>
            <a:prstGeom prst="rect">
              <a:avLst/>
            </a:prstGeom>
            <a:noFill/>
          </p:spPr>
          <p:txBody>
            <a:bodyPr wrap="square" rtlCol="0">
              <a:spAutoFit/>
            </a:bodyPr>
            <a:lstStyle/>
            <a:p>
              <a:pPr algn="ctr"/>
              <a:r>
                <a:rPr lang="en-US" altLang="ko-KR" dirty="0" smtClean="0">
                  <a:solidFill>
                    <a:schemeClr val="tx1">
                      <a:lumMod val="75000"/>
                      <a:lumOff val="25000"/>
                    </a:schemeClr>
                  </a:solidFill>
                  <a:cs typeface="Arial" pitchFamily="34" charset="0"/>
                </a:rPr>
                <a:t> </a:t>
              </a:r>
              <a:r>
                <a:rPr lang="en-US" altLang="ko-KR" dirty="0">
                  <a:solidFill>
                    <a:schemeClr val="tx1">
                      <a:lumMod val="75000"/>
                      <a:lumOff val="25000"/>
                    </a:schemeClr>
                  </a:solidFill>
                  <a:cs typeface="Arial" pitchFamily="34" charset="0"/>
                </a:rPr>
                <a:t>Political mostly </a:t>
              </a:r>
              <a:r>
                <a:rPr lang="en-US" altLang="ko-KR" dirty="0" smtClean="0">
                  <a:solidFill>
                    <a:schemeClr val="tx1">
                      <a:lumMod val="75000"/>
                      <a:lumOff val="25000"/>
                    </a:schemeClr>
                  </a:solidFill>
                  <a:cs typeface="Arial" pitchFamily="34" charset="0"/>
                </a:rPr>
                <a:t>.</a:t>
              </a:r>
            </a:p>
            <a:p>
              <a:pPr algn="ctr"/>
              <a:r>
                <a:rPr lang="en-US" altLang="ko-KR" dirty="0" smtClean="0">
                  <a:solidFill>
                    <a:schemeClr val="tx1">
                      <a:lumMod val="75000"/>
                      <a:lumOff val="25000"/>
                    </a:schemeClr>
                  </a:solidFill>
                  <a:cs typeface="Arial" pitchFamily="34" charset="0"/>
                </a:rPr>
                <a:t>  </a:t>
              </a:r>
              <a:r>
                <a:rPr lang="en-US" altLang="ko-KR" dirty="0">
                  <a:solidFill>
                    <a:schemeClr val="tx1">
                      <a:lumMod val="75000"/>
                      <a:lumOff val="25000"/>
                    </a:schemeClr>
                  </a:solidFill>
                  <a:cs typeface="Arial" pitchFamily="34" charset="0"/>
                </a:rPr>
                <a:t>Violence .</a:t>
              </a:r>
            </a:p>
            <a:p>
              <a:pPr algn="ctr"/>
              <a:r>
                <a:rPr lang="en-US" altLang="ko-KR" dirty="0">
                  <a:solidFill>
                    <a:schemeClr val="tx1">
                      <a:lumMod val="75000"/>
                      <a:lumOff val="25000"/>
                    </a:schemeClr>
                  </a:solidFill>
                  <a:cs typeface="Arial" pitchFamily="34" charset="0"/>
                </a:rPr>
                <a:t>  Police , military .</a:t>
              </a:r>
            </a:p>
            <a:p>
              <a:pPr algn="ctr"/>
              <a:r>
                <a:rPr lang="en-US" altLang="ko-KR" dirty="0">
                  <a:solidFill>
                    <a:schemeClr val="tx1">
                      <a:lumMod val="75000"/>
                      <a:lumOff val="25000"/>
                    </a:schemeClr>
                  </a:solidFill>
                  <a:cs typeface="Arial" pitchFamily="34" charset="0"/>
                </a:rPr>
                <a:t>  Social affairs .</a:t>
              </a:r>
            </a:p>
            <a:p>
              <a:pPr algn="ctr"/>
              <a:r>
                <a:rPr lang="en-US" altLang="ko-KR" dirty="0">
                  <a:solidFill>
                    <a:schemeClr val="tx1">
                      <a:lumMod val="75000"/>
                      <a:lumOff val="25000"/>
                    </a:schemeClr>
                  </a:solidFill>
                  <a:cs typeface="Arial" pitchFamily="34" charset="0"/>
                </a:rPr>
                <a:t>  Corruption.</a:t>
              </a:r>
            </a:p>
            <a:p>
              <a:pPr algn="ctr"/>
              <a:r>
                <a:rPr lang="en-US" altLang="ko-KR" dirty="0">
                  <a:solidFill>
                    <a:schemeClr val="tx1">
                      <a:lumMod val="75000"/>
                      <a:lumOff val="25000"/>
                    </a:schemeClr>
                  </a:solidFill>
                  <a:cs typeface="Arial" pitchFamily="34" charset="0"/>
                </a:rPr>
                <a:t>  Religion .</a:t>
              </a:r>
            </a:p>
            <a:p>
              <a:pPr algn="ctr"/>
              <a:r>
                <a:rPr lang="en-US" altLang="ko-KR" dirty="0">
                  <a:solidFill>
                    <a:schemeClr val="tx1">
                      <a:lumMod val="75000"/>
                      <a:lumOff val="25000"/>
                    </a:schemeClr>
                  </a:solidFill>
                  <a:cs typeface="Arial" pitchFamily="34" charset="0"/>
                </a:rPr>
                <a:t>  Wars.</a:t>
              </a:r>
            </a:p>
            <a:p>
              <a:pPr algn="ctr"/>
              <a:r>
                <a:rPr lang="en-US" altLang="ko-KR" dirty="0" smtClean="0">
                  <a:solidFill>
                    <a:schemeClr val="tx1">
                      <a:lumMod val="75000"/>
                      <a:lumOff val="25000"/>
                    </a:schemeClr>
                  </a:solidFill>
                  <a:cs typeface="Arial" pitchFamily="34" charset="0"/>
                </a:rPr>
                <a:t> </a:t>
              </a:r>
              <a:endParaRPr lang="ko-KR" altLang="en-US" dirty="0">
                <a:solidFill>
                  <a:schemeClr val="tx1">
                    <a:lumMod val="75000"/>
                    <a:lumOff val="25000"/>
                  </a:schemeClr>
                </a:solidFill>
                <a:cs typeface="Arial" pitchFamily="34" charset="0"/>
              </a:endParaRPr>
            </a:p>
          </p:txBody>
        </p:sp>
      </p:grpSp>
      <p:pic>
        <p:nvPicPr>
          <p:cNvPr id="18" name="صورة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915566"/>
            <a:ext cx="4896582" cy="33384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9" name="مستطيل 18"/>
          <p:cNvSpPr/>
          <p:nvPr/>
        </p:nvSpPr>
        <p:spPr>
          <a:xfrm>
            <a:off x="323528" y="267494"/>
            <a:ext cx="1617943" cy="400110"/>
          </a:xfrm>
          <a:prstGeom prst="rect">
            <a:avLst/>
          </a:prstGeom>
        </p:spPr>
        <p:txBody>
          <a:bodyPr wrap="none">
            <a:spAutoFit/>
          </a:bodyPr>
          <a:lstStyle/>
          <a:p>
            <a:r>
              <a:rPr lang="en-US" sz="2000" b="1" dirty="0"/>
              <a:t>Talks show </a:t>
            </a:r>
            <a:endParaRPr lang="ar-IQ" sz="2000" b="1" dirty="0"/>
          </a:p>
        </p:txBody>
      </p:sp>
    </p:spTree>
    <p:extLst>
      <p:ext uri="{BB962C8B-B14F-4D97-AF65-F5344CB8AC3E}">
        <p14:creationId xmlns:p14="http://schemas.microsoft.com/office/powerpoint/2010/main" val="1519771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223" y="339502"/>
            <a:ext cx="9144000" cy="776530"/>
          </a:xfrm>
        </p:spPr>
        <p:txBody>
          <a:bodyPr/>
          <a:lstStyle/>
          <a:p>
            <a:r>
              <a:rPr lang="en-US" dirty="0" smtClean="0"/>
              <a:t>News</a:t>
            </a:r>
            <a:r>
              <a:rPr lang="en-US" dirty="0"/>
              <a:t/>
            </a:r>
            <a:br>
              <a:rPr lang="en-US" dirty="0"/>
            </a:br>
            <a:endParaRPr lang="ar-IQ" dirty="0"/>
          </a:p>
        </p:txBody>
      </p:sp>
      <p:sp>
        <p:nvSpPr>
          <p:cNvPr id="10" name="مستطيل 9"/>
          <p:cNvSpPr/>
          <p:nvPr/>
        </p:nvSpPr>
        <p:spPr>
          <a:xfrm>
            <a:off x="-7794" y="1111263"/>
            <a:ext cx="4572000" cy="2585323"/>
          </a:xfrm>
          <a:prstGeom prst="rect">
            <a:avLst/>
          </a:prstGeom>
        </p:spPr>
        <p:txBody>
          <a:bodyPr>
            <a:spAutoFit/>
          </a:bodyPr>
          <a:lstStyle/>
          <a:p>
            <a:r>
              <a:rPr lang="en-US" dirty="0"/>
              <a:t>• The topics of news on TV channels </a:t>
            </a:r>
            <a:r>
              <a:rPr lang="en-US" dirty="0" smtClean="0"/>
              <a:t>are</a:t>
            </a:r>
          </a:p>
          <a:p>
            <a:r>
              <a:rPr lang="en-US" dirty="0" smtClean="0"/>
              <a:t> </a:t>
            </a:r>
            <a:r>
              <a:rPr lang="en-US" dirty="0"/>
              <a:t>mostly deals </a:t>
            </a:r>
            <a:r>
              <a:rPr lang="en-US" dirty="0" smtClean="0"/>
              <a:t>with:</a:t>
            </a:r>
          </a:p>
          <a:p>
            <a:endParaRPr lang="en-US" dirty="0" smtClean="0"/>
          </a:p>
          <a:p>
            <a:r>
              <a:rPr lang="en-US" dirty="0" smtClean="0"/>
              <a:t> </a:t>
            </a:r>
            <a:r>
              <a:rPr lang="en-US" dirty="0"/>
              <a:t>1. inner city </a:t>
            </a:r>
            <a:r>
              <a:rPr lang="en-US" dirty="0" smtClean="0"/>
              <a:t>news</a:t>
            </a:r>
          </a:p>
          <a:p>
            <a:r>
              <a:rPr lang="en-US" dirty="0" smtClean="0"/>
              <a:t> </a:t>
            </a:r>
            <a:r>
              <a:rPr lang="en-US" dirty="0"/>
              <a:t>2. gang </a:t>
            </a:r>
            <a:r>
              <a:rPr lang="en-US" dirty="0" smtClean="0"/>
              <a:t>culture</a:t>
            </a:r>
          </a:p>
          <a:p>
            <a:r>
              <a:rPr lang="en-US" dirty="0" smtClean="0"/>
              <a:t> </a:t>
            </a:r>
            <a:r>
              <a:rPr lang="en-US" dirty="0"/>
              <a:t>3. </a:t>
            </a:r>
            <a:r>
              <a:rPr lang="en-US" dirty="0" smtClean="0"/>
              <a:t>drugs</a:t>
            </a:r>
          </a:p>
          <a:p>
            <a:r>
              <a:rPr lang="en-US" dirty="0" smtClean="0"/>
              <a:t> </a:t>
            </a:r>
            <a:r>
              <a:rPr lang="en-US" dirty="0"/>
              <a:t>4. </a:t>
            </a:r>
            <a:r>
              <a:rPr lang="en-US" dirty="0" smtClean="0"/>
              <a:t>guns</a:t>
            </a:r>
          </a:p>
          <a:p>
            <a:r>
              <a:rPr lang="en-US" dirty="0" smtClean="0"/>
              <a:t> </a:t>
            </a:r>
            <a:r>
              <a:rPr lang="en-US" dirty="0"/>
              <a:t>5. </a:t>
            </a:r>
            <a:r>
              <a:rPr lang="en-US" dirty="0" smtClean="0"/>
              <a:t>violence</a:t>
            </a:r>
          </a:p>
          <a:p>
            <a:r>
              <a:rPr lang="en-US" dirty="0" smtClean="0"/>
              <a:t> </a:t>
            </a:r>
            <a:r>
              <a:rPr lang="en-US" dirty="0"/>
              <a:t>6. political affairs and international news</a:t>
            </a:r>
            <a:endParaRPr lang="ar-IQ" dirty="0"/>
          </a:p>
        </p:txBody>
      </p:sp>
      <p:sp>
        <p:nvSpPr>
          <p:cNvPr id="11" name="مستطيل 10"/>
          <p:cNvSpPr/>
          <p:nvPr/>
        </p:nvSpPr>
        <p:spPr>
          <a:xfrm>
            <a:off x="28482" y="4011910"/>
            <a:ext cx="4240678" cy="738664"/>
          </a:xfrm>
          <a:prstGeom prst="rect">
            <a:avLst/>
          </a:prstGeom>
        </p:spPr>
        <p:txBody>
          <a:bodyPr wrap="square">
            <a:spAutoFit/>
          </a:bodyPr>
          <a:lstStyle/>
          <a:p>
            <a:pPr marL="285750" indent="-285750">
              <a:buFont typeface="Arial" panose="020B0604020202020204" pitchFamily="34" charset="0"/>
              <a:buChar char="•"/>
            </a:pPr>
            <a:r>
              <a:rPr lang="en-US" sz="1400" dirty="0" smtClean="0"/>
              <a:t>The </a:t>
            </a:r>
            <a:r>
              <a:rPr lang="en-US" sz="1400" dirty="0"/>
              <a:t>headlines of news are burning and </a:t>
            </a:r>
            <a:r>
              <a:rPr lang="en-US" sz="1400" dirty="0" smtClean="0"/>
              <a:t>anchor     </a:t>
            </a:r>
            <a:r>
              <a:rPr lang="en-US" sz="1400" dirty="0"/>
              <a:t>speak in a very satirical tone. </a:t>
            </a:r>
            <a:endParaRPr lang="en-US" sz="1400" dirty="0" smtClean="0"/>
          </a:p>
          <a:p>
            <a:pPr marL="285750" indent="-285750">
              <a:buFont typeface="Arial" panose="020B0604020202020204" pitchFamily="34" charset="0"/>
              <a:buChar char="•"/>
            </a:pPr>
            <a:r>
              <a:rPr lang="en-US" sz="1400" dirty="0" smtClean="0"/>
              <a:t>Titles </a:t>
            </a:r>
            <a:r>
              <a:rPr lang="en-US" sz="1400" dirty="0"/>
              <a:t>stand alone; no explanation is given</a:t>
            </a:r>
            <a:endParaRPr lang="ar-IQ" sz="1400" dirty="0"/>
          </a:p>
        </p:txBody>
      </p:sp>
      <p:cxnSp>
        <p:nvCxnSpPr>
          <p:cNvPr id="13" name="رابط مستقيم 12"/>
          <p:cNvCxnSpPr/>
          <p:nvPr/>
        </p:nvCxnSpPr>
        <p:spPr>
          <a:xfrm>
            <a:off x="323528" y="3795886"/>
            <a:ext cx="2808312"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صورة 13"/>
          <p:cNvPicPr>
            <a:picLocks noChangeAspect="1"/>
          </p:cNvPicPr>
          <p:nvPr/>
        </p:nvPicPr>
        <p:blipFill>
          <a:blip r:embed="rId2"/>
          <a:stretch>
            <a:fillRect/>
          </a:stretch>
        </p:blipFill>
        <p:spPr>
          <a:xfrm>
            <a:off x="4269160" y="897839"/>
            <a:ext cx="4703496" cy="3570508"/>
          </a:xfrm>
          <a:prstGeom prst="rect">
            <a:avLst/>
          </a:prstGeom>
        </p:spPr>
      </p:pic>
      <p:pic>
        <p:nvPicPr>
          <p:cNvPr id="15" name="صورة 14"/>
          <p:cNvPicPr>
            <a:picLocks noChangeAspect="1"/>
          </p:cNvPicPr>
          <p:nvPr/>
        </p:nvPicPr>
        <p:blipFill>
          <a:blip r:embed="rId3"/>
          <a:stretch>
            <a:fillRect/>
          </a:stretch>
        </p:blipFill>
        <p:spPr>
          <a:xfrm>
            <a:off x="4993080" y="1199780"/>
            <a:ext cx="3255656" cy="2796827"/>
          </a:xfrm>
          <a:prstGeom prst="rect">
            <a:avLst/>
          </a:prstGeom>
          <a:ln>
            <a:noFill/>
          </a:ln>
          <a:effectLst>
            <a:softEdge rad="112500"/>
          </a:effectLst>
        </p:spPr>
      </p:pic>
    </p:spTree>
    <p:extLst>
      <p:ext uri="{BB962C8B-B14F-4D97-AF65-F5344CB8AC3E}">
        <p14:creationId xmlns:p14="http://schemas.microsoft.com/office/powerpoint/2010/main" val="2180659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dirty="0" smtClean="0"/>
              <a:t>MUSIC</a:t>
            </a:r>
            <a:endParaRPr lang="ar-IQ" sz="3200" dirty="0"/>
          </a:p>
        </p:txBody>
      </p:sp>
      <p:pic>
        <p:nvPicPr>
          <p:cNvPr id="3" name="صورة 2"/>
          <p:cNvPicPr>
            <a:picLocks noChangeAspect="1"/>
          </p:cNvPicPr>
          <p:nvPr/>
        </p:nvPicPr>
        <p:blipFill>
          <a:blip r:embed="rId2"/>
          <a:stretch>
            <a:fillRect/>
          </a:stretch>
        </p:blipFill>
        <p:spPr>
          <a:xfrm>
            <a:off x="4283968" y="1059582"/>
            <a:ext cx="4080934" cy="3562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ستطيل 4"/>
          <p:cNvSpPr/>
          <p:nvPr/>
        </p:nvSpPr>
        <p:spPr>
          <a:xfrm>
            <a:off x="-900608" y="1203598"/>
            <a:ext cx="4572000" cy="2031325"/>
          </a:xfrm>
          <a:prstGeom prst="rect">
            <a:avLst/>
          </a:prstGeom>
        </p:spPr>
        <p:txBody>
          <a:bodyPr>
            <a:spAutoFit/>
          </a:bodyPr>
          <a:lstStyle/>
          <a:p>
            <a:pPr algn="ctr"/>
            <a:r>
              <a:rPr lang="en-US" altLang="ko-KR" dirty="0">
                <a:solidFill>
                  <a:schemeClr val="tx1">
                    <a:lumMod val="75000"/>
                    <a:lumOff val="25000"/>
                  </a:schemeClr>
                </a:solidFill>
                <a:cs typeface="Arial" pitchFamily="34" charset="0"/>
              </a:rPr>
              <a:t> the theme of  music are</a:t>
            </a:r>
          </a:p>
          <a:p>
            <a:pPr marL="285750" indent="-285750" algn="ctr">
              <a:buFont typeface="Wingdings" panose="05000000000000000000" pitchFamily="2" charset="2"/>
              <a:buChar char="v"/>
            </a:pPr>
            <a:endParaRPr lang="en-US" dirty="0" smtClean="0"/>
          </a:p>
          <a:p>
            <a:pPr marL="285750" indent="-285750" algn="ctr">
              <a:buFont typeface="Wingdings" panose="05000000000000000000" pitchFamily="2" charset="2"/>
              <a:buChar char="v"/>
            </a:pPr>
            <a:r>
              <a:rPr lang="en-US" dirty="0" smtClean="0"/>
              <a:t>Love</a:t>
            </a:r>
          </a:p>
          <a:p>
            <a:pPr marL="285750" indent="-285750" algn="ctr">
              <a:buFont typeface="Wingdings" panose="05000000000000000000" pitchFamily="2" charset="2"/>
              <a:buChar char="v"/>
            </a:pPr>
            <a:r>
              <a:rPr lang="en-US" dirty="0" smtClean="0"/>
              <a:t>marriage </a:t>
            </a:r>
            <a:endParaRPr lang="en-US" dirty="0"/>
          </a:p>
          <a:p>
            <a:pPr marL="285750" indent="-285750" algn="ctr">
              <a:buFont typeface="Wingdings" panose="05000000000000000000" pitchFamily="2" charset="2"/>
              <a:buChar char="v"/>
            </a:pPr>
            <a:r>
              <a:rPr lang="en-US" dirty="0" smtClean="0"/>
              <a:t>pleasure</a:t>
            </a:r>
            <a:endParaRPr lang="en-US" dirty="0"/>
          </a:p>
          <a:p>
            <a:pPr marL="285750" indent="-285750" algn="ctr">
              <a:buFont typeface="Wingdings" panose="05000000000000000000" pitchFamily="2" charset="2"/>
              <a:buChar char="v"/>
            </a:pPr>
            <a:r>
              <a:rPr lang="en-US" dirty="0" smtClean="0"/>
              <a:t>fun</a:t>
            </a:r>
            <a:endParaRPr lang="en-US" dirty="0"/>
          </a:p>
          <a:p>
            <a:pPr algn="ctr"/>
            <a:endParaRPr lang="ar-IQ" dirty="0"/>
          </a:p>
        </p:txBody>
      </p:sp>
    </p:spTree>
    <p:extLst>
      <p:ext uri="{BB962C8B-B14F-4D97-AF65-F5344CB8AC3E}">
        <p14:creationId xmlns:p14="http://schemas.microsoft.com/office/powerpoint/2010/main" val="174549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2400" dirty="0" smtClean="0"/>
              <a:t>  Print Media</a:t>
            </a:r>
            <a:endParaRPr lang="ar-IQ" dirty="0"/>
          </a:p>
        </p:txBody>
      </p:sp>
      <p:sp>
        <p:nvSpPr>
          <p:cNvPr id="3" name="مستطيل 2"/>
          <p:cNvSpPr/>
          <p:nvPr/>
        </p:nvSpPr>
        <p:spPr>
          <a:xfrm>
            <a:off x="107504" y="1203598"/>
            <a:ext cx="4896544" cy="1754326"/>
          </a:xfrm>
          <a:prstGeom prst="rect">
            <a:avLst/>
          </a:prstGeom>
        </p:spPr>
        <p:txBody>
          <a:bodyPr wrap="square">
            <a:spAutoFit/>
          </a:bodyPr>
          <a:lstStyle/>
          <a:p>
            <a:r>
              <a:rPr lang="en-US" dirty="0" smtClean="0"/>
              <a:t> </a:t>
            </a:r>
            <a:r>
              <a:rPr lang="en-US" dirty="0"/>
              <a:t>Print Media Deals Same as like Electronic media but the Level of newspaper authenticity is higher than the electronic media Because is in written and it couldn't be changed as early </a:t>
            </a:r>
            <a:endParaRPr lang="en-US" dirty="0" smtClean="0"/>
          </a:p>
          <a:p>
            <a:r>
              <a:rPr lang="en-US" dirty="0" smtClean="0"/>
              <a:t>as </a:t>
            </a:r>
            <a:r>
              <a:rPr lang="en-US" dirty="0"/>
              <a:t>electronic media could changed </a:t>
            </a:r>
            <a:r>
              <a:rPr lang="en-US" dirty="0" smtClean="0"/>
              <a:t>their</a:t>
            </a:r>
          </a:p>
          <a:p>
            <a:r>
              <a:rPr lang="en-US" dirty="0" smtClean="0"/>
              <a:t> </a:t>
            </a:r>
            <a:r>
              <a:rPr lang="en-US" dirty="0"/>
              <a:t>statements if tis wrong.</a:t>
            </a:r>
            <a:endParaRPr lang="ar-IQ" dirty="0"/>
          </a:p>
        </p:txBody>
      </p:sp>
      <p:pic>
        <p:nvPicPr>
          <p:cNvPr id="4" name="صورة 3"/>
          <p:cNvPicPr>
            <a:picLocks noChangeAspect="1"/>
          </p:cNvPicPr>
          <p:nvPr/>
        </p:nvPicPr>
        <p:blipFill>
          <a:blip r:embed="rId2"/>
          <a:stretch>
            <a:fillRect/>
          </a:stretch>
        </p:blipFill>
        <p:spPr>
          <a:xfrm>
            <a:off x="5076056" y="915566"/>
            <a:ext cx="3806668"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01559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altLang="ko-KR" dirty="0">
                <a:latin typeface="+mj-lt"/>
              </a:rPr>
              <a:t>Thank you</a:t>
            </a:r>
            <a:endParaRPr lang="ko-KR" altLang="en-US" dirty="0">
              <a:latin typeface="+mj-lt"/>
            </a:endParaRPr>
          </a:p>
        </p:txBody>
      </p:sp>
    </p:spTree>
    <p:extLst>
      <p:ext uri="{BB962C8B-B14F-4D97-AF65-F5344CB8AC3E}">
        <p14:creationId xmlns:p14="http://schemas.microsoft.com/office/powerpoint/2010/main" val="5482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stretch>
            <a:fillRect/>
          </a:stretch>
        </p:blipFill>
        <p:spPr>
          <a:xfrm>
            <a:off x="1054906" y="390027"/>
            <a:ext cx="7477534" cy="1605659"/>
          </a:xfrm>
          <a:prstGeom prst="rect">
            <a:avLst/>
          </a:prstGeom>
        </p:spPr>
      </p:pic>
      <p:sp>
        <p:nvSpPr>
          <p:cNvPr id="7" name="Title 6"/>
          <p:cNvSpPr>
            <a:spLocks noGrp="1"/>
          </p:cNvSpPr>
          <p:nvPr>
            <p:ph type="title"/>
          </p:nvPr>
        </p:nvSpPr>
        <p:spPr>
          <a:xfrm>
            <a:off x="1054906" y="65991"/>
            <a:ext cx="7704016" cy="648072"/>
          </a:xfrm>
        </p:spPr>
        <p:txBody>
          <a:bodyPr/>
          <a:lstStyle/>
          <a:p>
            <a:r>
              <a:rPr lang="en-US" altLang="ko-KR" smtClean="0">
                <a:solidFill>
                  <a:srgbClr val="0DD2D9"/>
                </a:solidFill>
              </a:rPr>
              <a:t/>
            </a:r>
            <a:br>
              <a:rPr lang="en-US" altLang="ko-KR" smtClean="0">
                <a:solidFill>
                  <a:srgbClr val="0DD2D9"/>
                </a:solidFill>
              </a:rPr>
            </a:br>
            <a:r>
              <a:rPr lang="en-US" altLang="ko-KR" smtClean="0">
                <a:solidFill>
                  <a:srgbClr val="0DD2D9"/>
                </a:solidFill>
              </a:rPr>
              <a:t/>
            </a:r>
            <a:br>
              <a:rPr lang="en-US" altLang="ko-KR" smtClean="0">
                <a:solidFill>
                  <a:srgbClr val="0DD2D9"/>
                </a:solidFill>
              </a:rPr>
            </a:br>
            <a:r>
              <a:rPr lang="en-US" altLang="ko-KR" smtClean="0">
                <a:solidFill>
                  <a:srgbClr val="0DD2D9"/>
                </a:solidFill>
              </a:rPr>
              <a:t> </a:t>
            </a:r>
            <a:r>
              <a:rPr lang="en-US" altLang="ko-KR" smtClean="0">
                <a:solidFill>
                  <a:schemeClr val="accent1"/>
                </a:solidFill>
              </a:rPr>
              <a:t> </a:t>
            </a:r>
            <a:r>
              <a:rPr lang="en-US" altLang="ko-KR" sz="1800" smtClean="0">
                <a:solidFill>
                  <a:schemeClr val="bg1"/>
                </a:solidFill>
                <a:latin typeface="Times New Roman" panose="02020603050405020304" pitchFamily="18" charset="0"/>
                <a:cs typeface="Times New Roman" panose="02020603050405020304" pitchFamily="18" charset="0"/>
              </a:rPr>
              <a:t>Media Discourse: Media discourse refers to interactions that take place through a broadcast platform, whether spoken or written, in which the discourse is oriented to a non-present reader, listener or viewer.</a:t>
            </a:r>
            <a:endParaRPr lang="ko-KR" altLang="en-US" sz="1800" dirty="0">
              <a:solidFill>
                <a:schemeClr val="bg1"/>
              </a:solidFill>
            </a:endParaRPr>
          </a:p>
        </p:txBody>
      </p:sp>
      <p:grpSp>
        <p:nvGrpSpPr>
          <p:cNvPr id="81" name="Group 80"/>
          <p:cNvGrpSpPr/>
          <p:nvPr/>
        </p:nvGrpSpPr>
        <p:grpSpPr>
          <a:xfrm>
            <a:off x="1979712" y="3159245"/>
            <a:ext cx="538036" cy="538036"/>
            <a:chOff x="4298598" y="3049560"/>
            <a:chExt cx="538036" cy="538036"/>
          </a:xfrm>
        </p:grpSpPr>
        <p:sp>
          <p:nvSpPr>
            <p:cNvPr id="72" name="Oval 71"/>
            <p:cNvSpPr/>
            <p:nvPr/>
          </p:nvSpPr>
          <p:spPr>
            <a:xfrm>
              <a:off x="4298598" y="3049560"/>
              <a:ext cx="538036" cy="538036"/>
            </a:xfrm>
            <a:prstGeom prst="ellipse">
              <a:avLst/>
            </a:prstGeom>
            <a:gradFill flip="none" rotWithShape="1">
              <a:gsLst>
                <a:gs pos="0">
                  <a:schemeClr val="bg1">
                    <a:lumMod val="87000"/>
                  </a:schemeClr>
                </a:gs>
                <a:gs pos="100000">
                  <a:schemeClr val="bg1"/>
                </a:gs>
              </a:gsLst>
              <a:lin ang="0" scaled="1"/>
              <a:tileRect/>
            </a:grad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76" name="TextBox 75"/>
            <p:cNvSpPr txBox="1"/>
            <p:nvPr/>
          </p:nvSpPr>
          <p:spPr>
            <a:xfrm>
              <a:off x="4387596" y="3133912"/>
              <a:ext cx="360040" cy="369332"/>
            </a:xfrm>
            <a:prstGeom prst="rect">
              <a:avLst/>
            </a:prstGeom>
            <a:noFill/>
          </p:spPr>
          <p:txBody>
            <a:bodyPr wrap="square" rtlCol="0" anchor="ctr">
              <a:spAutoFit/>
            </a:bodyPr>
            <a:lstStyle/>
            <a:p>
              <a:pPr algn="ctr"/>
              <a:endParaRPr lang="ko-KR" altLang="en-US" b="1" dirty="0">
                <a:latin typeface="Arial" pitchFamily="34" charset="0"/>
                <a:cs typeface="Arial" pitchFamily="34" charset="0"/>
              </a:endParaRPr>
            </a:p>
          </p:txBody>
        </p:sp>
      </p:grpSp>
      <p:grpSp>
        <p:nvGrpSpPr>
          <p:cNvPr id="82" name="Group 81"/>
          <p:cNvGrpSpPr/>
          <p:nvPr/>
        </p:nvGrpSpPr>
        <p:grpSpPr>
          <a:xfrm>
            <a:off x="1979712" y="3949767"/>
            <a:ext cx="538036" cy="538036"/>
            <a:chOff x="4298598" y="3857396"/>
            <a:chExt cx="538036" cy="538036"/>
          </a:xfrm>
        </p:grpSpPr>
        <p:sp>
          <p:nvSpPr>
            <p:cNvPr id="73" name="Oval 72"/>
            <p:cNvSpPr/>
            <p:nvPr/>
          </p:nvSpPr>
          <p:spPr>
            <a:xfrm>
              <a:off x="4298598" y="3857396"/>
              <a:ext cx="538036" cy="538036"/>
            </a:xfrm>
            <a:prstGeom prst="ellipse">
              <a:avLst/>
            </a:prstGeom>
            <a:gradFill flip="none" rotWithShape="1">
              <a:gsLst>
                <a:gs pos="0">
                  <a:schemeClr val="bg1">
                    <a:lumMod val="87000"/>
                  </a:schemeClr>
                </a:gs>
                <a:gs pos="100000">
                  <a:schemeClr val="bg1"/>
                </a:gs>
              </a:gsLst>
              <a:lin ang="0" scaled="1"/>
              <a:tileRect/>
            </a:gra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77" name="TextBox 76"/>
            <p:cNvSpPr txBox="1"/>
            <p:nvPr/>
          </p:nvSpPr>
          <p:spPr>
            <a:xfrm>
              <a:off x="4387596" y="3941748"/>
              <a:ext cx="360040" cy="369332"/>
            </a:xfrm>
            <a:prstGeom prst="rect">
              <a:avLst/>
            </a:prstGeom>
            <a:noFill/>
          </p:spPr>
          <p:txBody>
            <a:bodyPr wrap="square" rtlCol="0" anchor="ctr">
              <a:spAutoFit/>
            </a:bodyPr>
            <a:lstStyle/>
            <a:p>
              <a:pPr algn="ctr"/>
              <a:endParaRPr lang="ko-KR" altLang="en-US" b="1" dirty="0">
                <a:latin typeface="Arial" pitchFamily="34" charset="0"/>
                <a:cs typeface="Arial" pitchFamily="34" charset="0"/>
              </a:endParaRPr>
            </a:p>
          </p:txBody>
        </p:sp>
      </p:grpSp>
      <p:sp>
        <p:nvSpPr>
          <p:cNvPr id="87" name="Text Placeholder 4"/>
          <p:cNvSpPr txBox="1">
            <a:spLocks/>
          </p:cNvSpPr>
          <p:nvPr/>
        </p:nvSpPr>
        <p:spPr>
          <a:xfrm>
            <a:off x="1619672" y="699542"/>
            <a:ext cx="7524328" cy="2634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ko-KR" altLang="en-US" sz="1200" dirty="0">
              <a:latin typeface="Arial" pitchFamily="34" charset="0"/>
              <a:cs typeface="Arial" pitchFamily="34" charset="0"/>
            </a:endParaRPr>
          </a:p>
        </p:txBody>
      </p:sp>
      <p:sp>
        <p:nvSpPr>
          <p:cNvPr id="4" name="مستطيل مستدير الزوايا 3"/>
          <p:cNvSpPr/>
          <p:nvPr/>
        </p:nvSpPr>
        <p:spPr>
          <a:xfrm>
            <a:off x="1979712" y="2262066"/>
            <a:ext cx="3047734" cy="42219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Two primary types </a:t>
            </a:r>
            <a:r>
              <a:rPr lang="en-US" dirty="0" smtClean="0"/>
              <a:t>:</a:t>
            </a:r>
          </a:p>
        </p:txBody>
      </p:sp>
      <p:sp>
        <p:nvSpPr>
          <p:cNvPr id="10" name="مستطيل مستدير الزوايا 9"/>
          <p:cNvSpPr/>
          <p:nvPr/>
        </p:nvSpPr>
        <p:spPr>
          <a:xfrm>
            <a:off x="2935174" y="3201421"/>
            <a:ext cx="5669273" cy="45368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Written: of written texts include newspapers and magazines </a:t>
            </a:r>
            <a:endParaRPr lang="ar-IQ" sz="1600" dirty="0"/>
          </a:p>
        </p:txBody>
      </p:sp>
      <p:sp>
        <p:nvSpPr>
          <p:cNvPr id="11" name="مستطيل مستدير الزوايا 10"/>
          <p:cNvSpPr/>
          <p:nvPr/>
        </p:nvSpPr>
        <p:spPr>
          <a:xfrm>
            <a:off x="2843808" y="3930017"/>
            <a:ext cx="5915114" cy="51394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Spoken: Radio and television, News broadcasts, Drama</a:t>
            </a:r>
          </a:p>
        </p:txBody>
      </p:sp>
    </p:spTree>
    <p:extLst>
      <p:ext uri="{BB962C8B-B14F-4D97-AF65-F5344CB8AC3E}">
        <p14:creationId xmlns:p14="http://schemas.microsoft.com/office/powerpoint/2010/main" val="891274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2491026" y="123478"/>
            <a:ext cx="2016224" cy="57606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ar-IQ"/>
          </a:p>
        </p:txBody>
      </p:sp>
      <p:sp>
        <p:nvSpPr>
          <p:cNvPr id="2" name="عنوان 1"/>
          <p:cNvSpPr>
            <a:spLocks noGrp="1"/>
          </p:cNvSpPr>
          <p:nvPr>
            <p:ph type="title"/>
          </p:nvPr>
        </p:nvSpPr>
        <p:spPr>
          <a:xfrm>
            <a:off x="2051720" y="-92546"/>
            <a:ext cx="6768752" cy="2880320"/>
          </a:xfrm>
        </p:spPr>
        <p:txBody>
          <a:bodyPr/>
          <a:lstStyle/>
          <a:p>
            <a:r>
              <a:rPr lang="en-US" sz="1200" dirty="0" smtClean="0"/>
              <a:t/>
            </a:r>
            <a:br>
              <a:rPr lang="en-US" sz="1200" dirty="0" smtClean="0"/>
            </a:br>
            <a:r>
              <a:rPr lang="en-US" sz="1400" dirty="0" smtClean="0"/>
              <a:t/>
            </a:r>
            <a:br>
              <a:rPr lang="en-US" sz="1400" dirty="0" smtClean="0"/>
            </a:br>
            <a:r>
              <a:rPr lang="en-US" sz="1400" dirty="0" smtClean="0"/>
              <a:t> </a:t>
            </a:r>
            <a:r>
              <a:rPr lang="en-US" sz="1400" dirty="0"/>
              <a:t>• </a:t>
            </a:r>
            <a:r>
              <a:rPr lang="en-US" sz="1400" dirty="0">
                <a:solidFill>
                  <a:srgbClr val="0070C0"/>
                </a:solidFill>
              </a:rPr>
              <a:t>Immediacy</a:t>
            </a:r>
            <a:r>
              <a:rPr lang="en-US" sz="1400" dirty="0" smtClean="0"/>
              <a:t>: </a:t>
            </a:r>
            <a:r>
              <a:rPr lang="en-US" sz="1400" dirty="0"/>
              <a:t>Specific actions and </a:t>
            </a:r>
            <a:r>
              <a:rPr lang="en-US" sz="1400" dirty="0" smtClean="0"/>
              <a:t>events</a:t>
            </a:r>
            <a:br>
              <a:rPr lang="en-US" sz="1400" dirty="0" smtClean="0"/>
            </a:br>
            <a:r>
              <a:rPr lang="en-US" sz="1400" dirty="0" smtClean="0"/>
              <a:t> • </a:t>
            </a:r>
            <a:r>
              <a:rPr lang="en-US" sz="1400" dirty="0">
                <a:solidFill>
                  <a:srgbClr val="0070C0"/>
                </a:solidFill>
              </a:rPr>
              <a:t>Drama</a:t>
            </a:r>
            <a:r>
              <a:rPr lang="en-US" sz="1400" dirty="0"/>
              <a:t>: Violence, crisis or conflict, extremist </a:t>
            </a:r>
            <a:r>
              <a:rPr lang="en-US" sz="1400" dirty="0" err="1" smtClean="0"/>
              <a:t>beha</a:t>
            </a:r>
            <a:r>
              <a:rPr lang="en-US" sz="1400" dirty="0" smtClean="0"/>
              <a:t>  </a:t>
            </a:r>
            <a:r>
              <a:rPr lang="en-US" sz="1400" dirty="0" err="1" smtClean="0"/>
              <a:t>viors</a:t>
            </a:r>
            <a:r>
              <a:rPr lang="en-US" sz="1400" dirty="0"/>
              <a:t>, outrageous </a:t>
            </a:r>
            <a:r>
              <a:rPr lang="en-US" sz="1400" dirty="0" smtClean="0"/>
              <a:t>acts</a:t>
            </a:r>
            <a:br>
              <a:rPr lang="en-US" sz="1400" dirty="0" smtClean="0"/>
            </a:br>
            <a:r>
              <a:rPr lang="en-US" sz="1400" dirty="0" smtClean="0"/>
              <a:t> </a:t>
            </a:r>
            <a:r>
              <a:rPr lang="en-US" sz="1400" dirty="0"/>
              <a:t>• </a:t>
            </a:r>
            <a:r>
              <a:rPr lang="en-US" sz="1400" dirty="0">
                <a:solidFill>
                  <a:srgbClr val="0070C0"/>
                </a:solidFill>
              </a:rPr>
              <a:t>Simplicity</a:t>
            </a:r>
            <a:r>
              <a:rPr lang="en-US" sz="1400" dirty="0"/>
              <a:t>: Clear-cut opinions, images, major personalities, two-sided </a:t>
            </a:r>
            <a:r>
              <a:rPr lang="en-US" sz="1400" dirty="0" smtClean="0"/>
              <a:t/>
            </a:r>
            <a:br>
              <a:rPr lang="en-US" sz="1400" dirty="0" smtClean="0"/>
            </a:br>
            <a:r>
              <a:rPr lang="en-US" sz="1400" dirty="0" smtClean="0"/>
              <a:t>conflicts.</a:t>
            </a:r>
            <a:br>
              <a:rPr lang="en-US" sz="1400" dirty="0" smtClean="0"/>
            </a:br>
            <a:r>
              <a:rPr lang="en-US" sz="1400" dirty="0" smtClean="0"/>
              <a:t> </a:t>
            </a:r>
            <a:r>
              <a:rPr lang="en-US" sz="1400" dirty="0"/>
              <a:t>• </a:t>
            </a:r>
            <a:r>
              <a:rPr lang="en-US" sz="1400" dirty="0">
                <a:solidFill>
                  <a:srgbClr val="0070C0"/>
                </a:solidFill>
              </a:rPr>
              <a:t>Ethnocentrism</a:t>
            </a:r>
            <a:r>
              <a:rPr lang="en-US" sz="1400" dirty="0"/>
              <a:t>: ‘Our’ beliefs, myths and symbols, ‘Our’ suffering</a:t>
            </a:r>
            <a:r>
              <a:rPr lang="en-US" sz="1400" dirty="0" smtClean="0"/>
              <a:t>,</a:t>
            </a:r>
            <a:br>
              <a:rPr lang="en-US" sz="1400" dirty="0" smtClean="0"/>
            </a:br>
            <a:r>
              <a:rPr lang="en-US" sz="1400" dirty="0" smtClean="0"/>
              <a:t> </a:t>
            </a:r>
            <a:r>
              <a:rPr lang="en-US" sz="1400" dirty="0"/>
              <a:t>the brutality of some ‘</a:t>
            </a:r>
            <a:r>
              <a:rPr lang="en-US" sz="1400" dirty="0" err="1"/>
              <a:t>Oth</a:t>
            </a:r>
            <a:r>
              <a:rPr lang="en-US" sz="1400" dirty="0"/>
              <a:t>.</a:t>
            </a:r>
            <a:endParaRPr lang="ar-IQ" sz="1400" dirty="0"/>
          </a:p>
        </p:txBody>
      </p:sp>
      <p:sp>
        <p:nvSpPr>
          <p:cNvPr id="3" name="مستطيل 2"/>
          <p:cNvSpPr/>
          <p:nvPr/>
        </p:nvSpPr>
        <p:spPr>
          <a:xfrm>
            <a:off x="2843808" y="226844"/>
            <a:ext cx="1569660" cy="369332"/>
          </a:xfrm>
          <a:prstGeom prst="rect">
            <a:avLst/>
          </a:prstGeom>
        </p:spPr>
        <p:txBody>
          <a:bodyPr wrap="none">
            <a:spAutoFit/>
          </a:bodyPr>
          <a:lstStyle/>
          <a:p>
            <a:r>
              <a:rPr lang="en-US" dirty="0"/>
              <a:t>Media Focus:</a:t>
            </a:r>
            <a:endParaRPr lang="ar-IQ" dirty="0"/>
          </a:p>
        </p:txBody>
      </p:sp>
      <p:sp>
        <p:nvSpPr>
          <p:cNvPr id="5" name="شكل بيضاوي 4"/>
          <p:cNvSpPr/>
          <p:nvPr/>
        </p:nvSpPr>
        <p:spPr>
          <a:xfrm>
            <a:off x="2491026" y="2396376"/>
            <a:ext cx="1792942" cy="49476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3B3835"/>
                </a:solidFill>
                <a:latin typeface="Helvetica Neue"/>
              </a:rPr>
              <a:t>In NEWS: </a:t>
            </a:r>
            <a:endParaRPr lang="ar-IQ" dirty="0"/>
          </a:p>
        </p:txBody>
      </p:sp>
      <p:sp>
        <p:nvSpPr>
          <p:cNvPr id="6" name="مستطيل 5"/>
          <p:cNvSpPr/>
          <p:nvPr/>
        </p:nvSpPr>
        <p:spPr>
          <a:xfrm>
            <a:off x="2491026" y="2892977"/>
            <a:ext cx="4572000" cy="1877437"/>
          </a:xfrm>
          <a:prstGeom prst="rect">
            <a:avLst/>
          </a:prstGeom>
        </p:spPr>
        <p:txBody>
          <a:bodyPr>
            <a:spAutoFit/>
          </a:bodyPr>
          <a:lstStyle/>
          <a:p>
            <a:r>
              <a:rPr lang="en-US" dirty="0" smtClean="0">
                <a:solidFill>
                  <a:srgbClr val="3B3835"/>
                </a:solidFill>
                <a:latin typeface="Helvetica Neue"/>
              </a:rPr>
              <a:t>• </a:t>
            </a:r>
            <a:r>
              <a:rPr lang="en-US" sz="1400" dirty="0">
                <a:solidFill>
                  <a:srgbClr val="3B3835"/>
                </a:solidFill>
                <a:latin typeface="Helvetica Neue"/>
              </a:rPr>
              <a:t>Government </a:t>
            </a:r>
            <a:r>
              <a:rPr lang="en-US" sz="1400" dirty="0" smtClean="0">
                <a:solidFill>
                  <a:srgbClr val="3B3835"/>
                </a:solidFill>
                <a:latin typeface="Helvetica Neue"/>
              </a:rPr>
              <a:t>conflicts</a:t>
            </a:r>
          </a:p>
          <a:p>
            <a:r>
              <a:rPr lang="en-US" sz="1400" dirty="0" smtClean="0">
                <a:solidFill>
                  <a:srgbClr val="3B3835"/>
                </a:solidFill>
                <a:latin typeface="Helvetica Neue"/>
              </a:rPr>
              <a:t> </a:t>
            </a:r>
            <a:r>
              <a:rPr lang="en-US" sz="1400" dirty="0">
                <a:solidFill>
                  <a:srgbClr val="3B3835"/>
                </a:solidFill>
                <a:latin typeface="Helvetica Neue"/>
              </a:rPr>
              <a:t>• </a:t>
            </a:r>
            <a:r>
              <a:rPr lang="en-US" sz="1400" dirty="0" smtClean="0">
                <a:solidFill>
                  <a:srgbClr val="3B3835"/>
                </a:solidFill>
                <a:latin typeface="Helvetica Neue"/>
              </a:rPr>
              <a:t>Disagreements</a:t>
            </a:r>
          </a:p>
          <a:p>
            <a:r>
              <a:rPr lang="en-US" sz="1400" dirty="0" smtClean="0">
                <a:solidFill>
                  <a:srgbClr val="3B3835"/>
                </a:solidFill>
                <a:latin typeface="Helvetica Neue"/>
              </a:rPr>
              <a:t> </a:t>
            </a:r>
            <a:r>
              <a:rPr lang="en-US" sz="1400" dirty="0">
                <a:solidFill>
                  <a:srgbClr val="3B3835"/>
                </a:solidFill>
                <a:latin typeface="Helvetica Neue"/>
              </a:rPr>
              <a:t>• </a:t>
            </a:r>
            <a:r>
              <a:rPr lang="en-US" sz="1400" dirty="0" smtClean="0">
                <a:solidFill>
                  <a:srgbClr val="3B3835"/>
                </a:solidFill>
                <a:latin typeface="Helvetica Neue"/>
              </a:rPr>
              <a:t>Decisions</a:t>
            </a:r>
          </a:p>
          <a:p>
            <a:r>
              <a:rPr lang="en-US" sz="1400" dirty="0" smtClean="0">
                <a:solidFill>
                  <a:srgbClr val="3B3835"/>
                </a:solidFill>
                <a:latin typeface="Helvetica Neue"/>
              </a:rPr>
              <a:t> • Proposals</a:t>
            </a:r>
          </a:p>
          <a:p>
            <a:r>
              <a:rPr lang="en-US" sz="1400" dirty="0" smtClean="0">
                <a:solidFill>
                  <a:srgbClr val="3B3835"/>
                </a:solidFill>
                <a:latin typeface="Helvetica Neue"/>
              </a:rPr>
              <a:t> </a:t>
            </a:r>
            <a:r>
              <a:rPr lang="en-US" sz="1400" dirty="0">
                <a:solidFill>
                  <a:srgbClr val="3B3835"/>
                </a:solidFill>
                <a:latin typeface="Helvetica Neue"/>
              </a:rPr>
              <a:t>• </a:t>
            </a:r>
            <a:r>
              <a:rPr lang="en-US" sz="1400" dirty="0" smtClean="0">
                <a:solidFill>
                  <a:srgbClr val="3B3835"/>
                </a:solidFill>
                <a:latin typeface="Helvetica Neue"/>
              </a:rPr>
              <a:t>Functions</a:t>
            </a:r>
          </a:p>
          <a:p>
            <a:r>
              <a:rPr lang="en-US" sz="1400" dirty="0" smtClean="0">
                <a:solidFill>
                  <a:srgbClr val="3B3835"/>
                </a:solidFill>
                <a:latin typeface="Helvetica Neue"/>
              </a:rPr>
              <a:t> </a:t>
            </a:r>
            <a:r>
              <a:rPr lang="en-US" sz="1400" dirty="0">
                <a:solidFill>
                  <a:srgbClr val="3B3835"/>
                </a:solidFill>
                <a:latin typeface="Helvetica Neue"/>
              </a:rPr>
              <a:t>• Protests </a:t>
            </a:r>
            <a:endParaRPr lang="en-US" sz="1400" dirty="0" smtClean="0">
              <a:solidFill>
                <a:srgbClr val="3B3835"/>
              </a:solidFill>
              <a:latin typeface="Helvetica Neue"/>
            </a:endParaRPr>
          </a:p>
          <a:p>
            <a:r>
              <a:rPr lang="en-US" sz="1400" dirty="0" smtClean="0">
                <a:solidFill>
                  <a:srgbClr val="3B3835"/>
                </a:solidFill>
                <a:latin typeface="Helvetica Neue"/>
              </a:rPr>
              <a:t> • </a:t>
            </a:r>
            <a:r>
              <a:rPr lang="en-US" sz="1400" dirty="0">
                <a:solidFill>
                  <a:srgbClr val="3B3835"/>
                </a:solidFill>
                <a:latin typeface="Helvetica Neue"/>
              </a:rPr>
              <a:t>Crimes, </a:t>
            </a:r>
            <a:r>
              <a:rPr lang="en-US" sz="1400" dirty="0" smtClean="0">
                <a:solidFill>
                  <a:srgbClr val="3B3835"/>
                </a:solidFill>
                <a:latin typeface="Helvetica Neue"/>
              </a:rPr>
              <a:t>scandals</a:t>
            </a:r>
          </a:p>
          <a:p>
            <a:r>
              <a:rPr lang="en-US" sz="1400" dirty="0" smtClean="0">
                <a:solidFill>
                  <a:srgbClr val="3B3835"/>
                </a:solidFill>
                <a:latin typeface="Helvetica Neue"/>
              </a:rPr>
              <a:t> </a:t>
            </a:r>
            <a:r>
              <a:rPr lang="en-US" sz="1400" dirty="0">
                <a:solidFill>
                  <a:srgbClr val="3B3835"/>
                </a:solidFill>
                <a:latin typeface="Helvetica Neue"/>
              </a:rPr>
              <a:t>• Investigations and disasters.</a:t>
            </a:r>
            <a:endParaRPr lang="ar-IQ" sz="1400" dirty="0"/>
          </a:p>
        </p:txBody>
      </p:sp>
    </p:spTree>
    <p:extLst>
      <p:ext uri="{BB962C8B-B14F-4D97-AF65-F5344CB8AC3E}">
        <p14:creationId xmlns:p14="http://schemas.microsoft.com/office/powerpoint/2010/main" val="2158011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1907704" y="555526"/>
            <a:ext cx="2736304" cy="7920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ar-IQ"/>
          </a:p>
        </p:txBody>
      </p:sp>
      <p:sp>
        <p:nvSpPr>
          <p:cNvPr id="2" name="عنوان 1"/>
          <p:cNvSpPr>
            <a:spLocks noGrp="1"/>
          </p:cNvSpPr>
          <p:nvPr>
            <p:ph type="title"/>
          </p:nvPr>
        </p:nvSpPr>
        <p:spPr>
          <a:xfrm>
            <a:off x="2195736" y="555526"/>
            <a:ext cx="7560000" cy="776530"/>
          </a:xfrm>
        </p:spPr>
        <p:txBody>
          <a:bodyPr/>
          <a:lstStyle/>
          <a:p>
            <a:r>
              <a:rPr lang="en-US" sz="2000" dirty="0"/>
              <a:t>In newspaper: </a:t>
            </a:r>
            <a:endParaRPr lang="ar-IQ" sz="1400" dirty="0"/>
          </a:p>
        </p:txBody>
      </p:sp>
      <p:sp>
        <p:nvSpPr>
          <p:cNvPr id="3" name="مستطيل 2"/>
          <p:cNvSpPr/>
          <p:nvPr/>
        </p:nvSpPr>
        <p:spPr>
          <a:xfrm>
            <a:off x="1763688" y="1779662"/>
            <a:ext cx="5328592" cy="1477328"/>
          </a:xfrm>
          <a:prstGeom prst="rect">
            <a:avLst/>
          </a:prstGeom>
          <a:ln>
            <a:noFill/>
          </a:ln>
        </p:spPr>
        <p:txBody>
          <a:bodyPr wrap="square">
            <a:spAutoFit/>
          </a:bodyPr>
          <a:lstStyle/>
          <a:p>
            <a:r>
              <a:rPr lang="en-US" dirty="0" smtClean="0"/>
              <a:t>• </a:t>
            </a:r>
            <a:r>
              <a:rPr lang="en-US" dirty="0"/>
              <a:t>Based on the editor’s own experiences, </a:t>
            </a:r>
            <a:endParaRPr lang="en-US" dirty="0" smtClean="0"/>
          </a:p>
          <a:p>
            <a:r>
              <a:rPr lang="en-US" dirty="0" smtClean="0"/>
              <a:t>    attitudes</a:t>
            </a:r>
            <a:r>
              <a:rPr lang="en-US" dirty="0"/>
              <a:t>, and </a:t>
            </a:r>
            <a:r>
              <a:rPr lang="en-US" dirty="0" smtClean="0"/>
              <a:t>expectations.</a:t>
            </a:r>
          </a:p>
          <a:p>
            <a:r>
              <a:rPr lang="en-US" dirty="0" smtClean="0"/>
              <a:t> </a:t>
            </a:r>
            <a:r>
              <a:rPr lang="en-US" dirty="0"/>
              <a:t>• Journalists sometimes follow their </a:t>
            </a:r>
            <a:r>
              <a:rPr lang="en-US" dirty="0" smtClean="0"/>
              <a:t>personal</a:t>
            </a:r>
          </a:p>
          <a:p>
            <a:r>
              <a:rPr lang="en-US" dirty="0" smtClean="0"/>
              <a:t>    agenda </a:t>
            </a:r>
            <a:r>
              <a:rPr lang="en-US" dirty="0"/>
              <a:t>that influences on the content</a:t>
            </a:r>
            <a:r>
              <a:rPr lang="en-US" dirty="0" smtClean="0"/>
              <a:t>.</a:t>
            </a:r>
          </a:p>
          <a:p>
            <a:r>
              <a:rPr lang="en-US" dirty="0" smtClean="0"/>
              <a:t> </a:t>
            </a:r>
            <a:r>
              <a:rPr lang="en-US" dirty="0"/>
              <a:t>• The selection or rejection of stories.</a:t>
            </a:r>
            <a:endParaRPr lang="ar-IQ" dirty="0"/>
          </a:p>
        </p:txBody>
      </p:sp>
    </p:spTree>
    <p:extLst>
      <p:ext uri="{BB962C8B-B14F-4D97-AF65-F5344CB8AC3E}">
        <p14:creationId xmlns:p14="http://schemas.microsoft.com/office/powerpoint/2010/main" val="3160506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835696" y="1203598"/>
            <a:ext cx="6696744" cy="316835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3" name="مستطيل 2"/>
          <p:cNvSpPr/>
          <p:nvPr/>
        </p:nvSpPr>
        <p:spPr>
          <a:xfrm>
            <a:off x="1835696" y="1203598"/>
            <a:ext cx="6678488" cy="3139321"/>
          </a:xfrm>
          <a:prstGeom prst="rect">
            <a:avLst/>
          </a:prstGeom>
          <a:solidFill>
            <a:schemeClr val="tx1">
              <a:lumMod val="65000"/>
              <a:lumOff val="35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b="1" dirty="0" smtClean="0">
                <a:solidFill>
                  <a:schemeClr val="accent6">
                    <a:lumMod val="20000"/>
                    <a:lumOff val="80000"/>
                  </a:schemeClr>
                </a:solidFill>
                <a:latin typeface="Helvetica Neue"/>
              </a:rPr>
              <a:t>Micro </a:t>
            </a:r>
            <a:r>
              <a:rPr lang="en-US" b="1" dirty="0">
                <a:solidFill>
                  <a:schemeClr val="accent6">
                    <a:lumMod val="20000"/>
                    <a:lumOff val="80000"/>
                  </a:schemeClr>
                </a:solidFill>
                <a:latin typeface="Helvetica Neue"/>
              </a:rPr>
              <a:t>Level Influences</a:t>
            </a:r>
            <a:r>
              <a:rPr lang="en-US" b="1" dirty="0" smtClean="0">
                <a:solidFill>
                  <a:schemeClr val="accent6">
                    <a:lumMod val="20000"/>
                    <a:lumOff val="80000"/>
                  </a:schemeClr>
                </a:solidFill>
                <a:latin typeface="Helvetica Neue"/>
              </a:rPr>
              <a:t>:</a:t>
            </a:r>
          </a:p>
          <a:p>
            <a:r>
              <a:rPr lang="en-US" dirty="0" smtClean="0">
                <a:solidFill>
                  <a:schemeClr val="bg1"/>
                </a:solidFill>
                <a:latin typeface="Helvetica Neue"/>
              </a:rPr>
              <a:t> </a:t>
            </a:r>
            <a:r>
              <a:rPr lang="en-US" dirty="0">
                <a:solidFill>
                  <a:schemeClr val="bg1"/>
                </a:solidFill>
                <a:latin typeface="Helvetica Neue"/>
              </a:rPr>
              <a:t>• Personal characteristics, professional background, personal attitudes and professional role, conception of media workers are micro level influences that affect upon media content.</a:t>
            </a:r>
          </a:p>
          <a:p>
            <a:endParaRPr lang="en-US" dirty="0" smtClean="0">
              <a:solidFill>
                <a:schemeClr val="bg1"/>
              </a:solidFill>
              <a:latin typeface="Helvetica Neue"/>
            </a:endParaRPr>
          </a:p>
          <a:p>
            <a:r>
              <a:rPr lang="en-US" dirty="0">
                <a:solidFill>
                  <a:schemeClr val="bg1"/>
                </a:solidFill>
                <a:latin typeface="Helvetica Neue"/>
              </a:rPr>
              <a:t> </a:t>
            </a:r>
            <a:r>
              <a:rPr lang="en-US" b="1" dirty="0" smtClean="0">
                <a:solidFill>
                  <a:schemeClr val="accent6">
                    <a:lumMod val="20000"/>
                    <a:lumOff val="80000"/>
                  </a:schemeClr>
                </a:solidFill>
                <a:latin typeface="Helvetica Neue"/>
              </a:rPr>
              <a:t>Macro </a:t>
            </a:r>
            <a:r>
              <a:rPr lang="en-US" b="1" dirty="0">
                <a:solidFill>
                  <a:schemeClr val="accent6">
                    <a:lumMod val="20000"/>
                    <a:lumOff val="80000"/>
                  </a:schemeClr>
                </a:solidFill>
                <a:latin typeface="Helvetica Neue"/>
              </a:rPr>
              <a:t>Level Influences</a:t>
            </a:r>
            <a:r>
              <a:rPr lang="en-US" b="1" dirty="0" smtClean="0">
                <a:solidFill>
                  <a:schemeClr val="accent6">
                    <a:lumMod val="20000"/>
                    <a:lumOff val="80000"/>
                  </a:schemeClr>
                </a:solidFill>
                <a:latin typeface="Helvetica Neue"/>
              </a:rPr>
              <a:t>:</a:t>
            </a:r>
          </a:p>
          <a:p>
            <a:r>
              <a:rPr lang="en-US" dirty="0" smtClean="0">
                <a:solidFill>
                  <a:schemeClr val="bg1"/>
                </a:solidFill>
                <a:latin typeface="Helvetica Neue"/>
              </a:rPr>
              <a:t> </a:t>
            </a:r>
            <a:r>
              <a:rPr lang="en-US" dirty="0">
                <a:solidFill>
                  <a:schemeClr val="bg1"/>
                </a:solidFill>
                <a:latin typeface="Helvetica Neue"/>
              </a:rPr>
              <a:t>• Individuals, organizations, interest groups, public relations practitioners, government </a:t>
            </a:r>
            <a:r>
              <a:rPr lang="en-US" dirty="0" err="1">
                <a:solidFill>
                  <a:schemeClr val="bg1"/>
                </a:solidFill>
                <a:latin typeface="Helvetica Neue"/>
              </a:rPr>
              <a:t>etc</a:t>
            </a:r>
            <a:r>
              <a:rPr lang="en-US" dirty="0">
                <a:solidFill>
                  <a:schemeClr val="bg1"/>
                </a:solidFill>
                <a:latin typeface="Helvetica Neue"/>
              </a:rPr>
              <a:t> macro level influences that affect upon media content</a:t>
            </a:r>
            <a:r>
              <a:rPr lang="en-US" dirty="0" smtClean="0">
                <a:solidFill>
                  <a:schemeClr val="bg1"/>
                </a:solidFill>
                <a:latin typeface="Helvetica Neue"/>
              </a:rPr>
              <a:t>.</a:t>
            </a:r>
          </a:p>
          <a:p>
            <a:r>
              <a:rPr lang="en-US" dirty="0" smtClean="0">
                <a:solidFill>
                  <a:schemeClr val="bg1"/>
                </a:solidFill>
                <a:latin typeface="Helvetica Neue"/>
              </a:rPr>
              <a:t> </a:t>
            </a:r>
            <a:r>
              <a:rPr lang="en-US" dirty="0">
                <a:solidFill>
                  <a:schemeClr val="bg1"/>
                </a:solidFill>
                <a:latin typeface="Helvetica Neue"/>
              </a:rPr>
              <a:t>• Sources that provide news to media organizations sometimes withhold information or lie.</a:t>
            </a:r>
            <a:endParaRPr lang="en-US" b="0" i="0" dirty="0">
              <a:solidFill>
                <a:schemeClr val="bg1"/>
              </a:solidFill>
              <a:effectLst/>
              <a:latin typeface="Helvetica Neue"/>
            </a:endParaRPr>
          </a:p>
        </p:txBody>
      </p:sp>
      <p:sp>
        <p:nvSpPr>
          <p:cNvPr id="4" name="مستطيل مستدير الزوايا 3"/>
          <p:cNvSpPr/>
          <p:nvPr/>
        </p:nvSpPr>
        <p:spPr>
          <a:xfrm>
            <a:off x="1835696" y="195486"/>
            <a:ext cx="6336704" cy="79208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Helvetica Neue"/>
              </a:rPr>
              <a:t>Discourse Influences on Micro and Macro Levels</a:t>
            </a:r>
            <a:endParaRPr lang="ar-IQ"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42193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611560" y="123478"/>
            <a:ext cx="5616624" cy="847135"/>
          </a:xfrm>
          <a:prstGeom prst="rect">
            <a:avLst/>
          </a:prstGeom>
        </p:spPr>
      </p:pic>
      <p:sp>
        <p:nvSpPr>
          <p:cNvPr id="3" name="مستطيل 2"/>
          <p:cNvSpPr/>
          <p:nvPr/>
        </p:nvSpPr>
        <p:spPr>
          <a:xfrm>
            <a:off x="755576" y="1347614"/>
            <a:ext cx="5886400" cy="2585323"/>
          </a:xfrm>
          <a:prstGeom prst="rect">
            <a:avLst/>
          </a:prstGeom>
        </p:spPr>
        <p:txBody>
          <a:bodyPr wrap="square">
            <a:spAutoFit/>
          </a:bodyPr>
          <a:lstStyle/>
          <a:p>
            <a:r>
              <a:rPr lang="en-US" dirty="0">
                <a:solidFill>
                  <a:srgbClr val="3B3835"/>
                </a:solidFill>
                <a:latin typeface="Helvetica Neue"/>
              </a:rPr>
              <a:t>• When a presenter or guest or interviewee interact</a:t>
            </a:r>
          </a:p>
          <a:p>
            <a:r>
              <a:rPr lang="en-US" dirty="0">
                <a:solidFill>
                  <a:srgbClr val="3B3835"/>
                </a:solidFill>
                <a:latin typeface="Helvetica Neue"/>
              </a:rPr>
              <a:t>   on television or radio they do so with the knowledge  </a:t>
            </a:r>
          </a:p>
          <a:p>
            <a:r>
              <a:rPr lang="en-US" dirty="0">
                <a:solidFill>
                  <a:srgbClr val="3B3835"/>
                </a:solidFill>
                <a:latin typeface="Helvetica Neue"/>
              </a:rPr>
              <a:t>   not only that they have been over heard but also they</a:t>
            </a:r>
          </a:p>
          <a:p>
            <a:r>
              <a:rPr lang="en-US" dirty="0">
                <a:solidFill>
                  <a:srgbClr val="3B3835"/>
                </a:solidFill>
                <a:latin typeface="Helvetica Neue"/>
              </a:rPr>
              <a:t>   are having a conversation in front of audience.</a:t>
            </a:r>
          </a:p>
          <a:p>
            <a:r>
              <a:rPr lang="en-US" dirty="0">
                <a:solidFill>
                  <a:srgbClr val="3B3835"/>
                </a:solidFill>
                <a:latin typeface="Helvetica Neue"/>
              </a:rPr>
              <a:t> • Involvement of audience.</a:t>
            </a:r>
          </a:p>
          <a:p>
            <a:r>
              <a:rPr lang="en-US" dirty="0">
                <a:solidFill>
                  <a:srgbClr val="3B3835"/>
                </a:solidFill>
                <a:latin typeface="Helvetica Neue"/>
              </a:rPr>
              <a:t> • Institutional setting </a:t>
            </a:r>
          </a:p>
          <a:p>
            <a:r>
              <a:rPr lang="en-US" dirty="0">
                <a:solidFill>
                  <a:srgbClr val="3B3835"/>
                </a:solidFill>
                <a:latin typeface="Helvetica Neue"/>
              </a:rPr>
              <a:t> • Turn taking rights</a:t>
            </a:r>
          </a:p>
          <a:p>
            <a:r>
              <a:rPr lang="en-US" dirty="0">
                <a:solidFill>
                  <a:srgbClr val="3B3835"/>
                </a:solidFill>
                <a:latin typeface="Helvetica Neue"/>
              </a:rPr>
              <a:t> • Includes host, interviewer, interviewee,</a:t>
            </a:r>
          </a:p>
          <a:p>
            <a:r>
              <a:rPr lang="en-US" dirty="0">
                <a:solidFill>
                  <a:srgbClr val="3B3835"/>
                </a:solidFill>
                <a:latin typeface="Helvetica Neue"/>
              </a:rPr>
              <a:t>   presenter, guests and callers</a:t>
            </a:r>
            <a:endParaRPr lang="ar-IQ" dirty="0"/>
          </a:p>
        </p:txBody>
      </p:sp>
    </p:spTree>
    <p:extLst>
      <p:ext uri="{BB962C8B-B14F-4D97-AF65-F5344CB8AC3E}">
        <p14:creationId xmlns:p14="http://schemas.microsoft.com/office/powerpoint/2010/main" val="373444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23728" y="195486"/>
            <a:ext cx="6012336" cy="776530"/>
          </a:xfrm>
        </p:spPr>
        <p:style>
          <a:lnRef idx="1">
            <a:schemeClr val="dk1"/>
          </a:lnRef>
          <a:fillRef idx="2">
            <a:schemeClr val="dk1"/>
          </a:fillRef>
          <a:effectRef idx="1">
            <a:schemeClr val="dk1"/>
          </a:effectRef>
          <a:fontRef idx="minor">
            <a:schemeClr val="dk1"/>
          </a:fontRef>
        </p:style>
        <p:txBody>
          <a:bodyPr/>
          <a:lstStyle/>
          <a:p>
            <a:r>
              <a:rPr lang="en-US" sz="2000" dirty="0"/>
              <a:t>Exchange structures </a:t>
            </a:r>
            <a:endParaRPr lang="ar-IQ" dirty="0"/>
          </a:p>
        </p:txBody>
      </p:sp>
      <p:sp>
        <p:nvSpPr>
          <p:cNvPr id="3" name="مستطيل 2"/>
          <p:cNvSpPr/>
          <p:nvPr/>
        </p:nvSpPr>
        <p:spPr>
          <a:xfrm>
            <a:off x="2286000" y="1417588"/>
            <a:ext cx="5382344" cy="3139321"/>
          </a:xfrm>
          <a:prstGeom prst="rect">
            <a:avLst/>
          </a:prstGeom>
        </p:spPr>
        <p:txBody>
          <a:bodyPr wrap="square">
            <a:spAutoFit/>
          </a:bodyPr>
          <a:lstStyle/>
          <a:p>
            <a:r>
              <a:rPr lang="en-US" dirty="0" smtClean="0">
                <a:ln w="0"/>
                <a:effectLst>
                  <a:outerShdw blurRad="38100" dist="19050" dir="2700000" algn="tl" rotWithShape="0">
                    <a:schemeClr val="dk1">
                      <a:alpha val="40000"/>
                    </a:schemeClr>
                  </a:outerShdw>
                </a:effectLst>
              </a:rPr>
              <a:t>Both </a:t>
            </a:r>
            <a:r>
              <a:rPr lang="en-US" dirty="0">
                <a:ln w="0"/>
                <a:effectLst>
                  <a:outerShdw blurRad="38100" dist="19050" dir="2700000" algn="tl" rotWithShape="0">
                    <a:schemeClr val="dk1">
                      <a:alpha val="40000"/>
                    </a:schemeClr>
                  </a:outerShdw>
                </a:effectLst>
              </a:rPr>
              <a:t>media interaction and casual </a:t>
            </a:r>
            <a:r>
              <a:rPr lang="en-US" dirty="0" smtClean="0">
                <a:ln w="0"/>
                <a:effectLst>
                  <a:outerShdw blurRad="38100" dist="19050" dir="2700000" algn="tl" rotWithShape="0">
                    <a:schemeClr val="dk1">
                      <a:alpha val="40000"/>
                    </a:schemeClr>
                  </a:outerShdw>
                </a:effectLst>
              </a:rPr>
              <a:t>talk</a:t>
            </a:r>
          </a:p>
          <a:p>
            <a:r>
              <a:rPr lang="en-US" dirty="0" smtClean="0">
                <a:ln w="0"/>
                <a:effectLst>
                  <a:outerShdw blurRad="38100" dist="19050" dir="2700000" algn="tl" rotWithShape="0">
                    <a:schemeClr val="dk1">
                      <a:alpha val="40000"/>
                    </a:schemeClr>
                  </a:outerShdw>
                </a:effectLst>
              </a:rPr>
              <a:t> </a:t>
            </a:r>
            <a:r>
              <a:rPr lang="en-US" dirty="0">
                <a:ln w="0"/>
                <a:effectLst>
                  <a:outerShdw blurRad="38100" dist="19050" dir="2700000" algn="tl" rotWithShape="0">
                    <a:schemeClr val="dk1">
                      <a:alpha val="40000"/>
                    </a:schemeClr>
                  </a:outerShdw>
                </a:effectLst>
              </a:rPr>
              <a:t>comprise</a:t>
            </a:r>
            <a:r>
              <a:rPr lang="en-US" dirty="0" smtClean="0">
                <a:ln w="0"/>
                <a:effectLst>
                  <a:outerShdw blurRad="38100" dist="19050" dir="2700000" algn="tl" rotWithShape="0">
                    <a:schemeClr val="dk1">
                      <a:alpha val="40000"/>
                    </a:schemeClr>
                  </a:outerShdw>
                </a:effectLst>
              </a:rPr>
              <a:t>:</a:t>
            </a:r>
          </a:p>
          <a:p>
            <a:r>
              <a:rPr lang="en-US" dirty="0" smtClean="0"/>
              <a:t> </a:t>
            </a:r>
            <a:r>
              <a:rPr lang="en-US" dirty="0"/>
              <a:t>• speaker </a:t>
            </a:r>
            <a:r>
              <a:rPr lang="en-US" dirty="0" smtClean="0"/>
              <a:t>turns</a:t>
            </a:r>
          </a:p>
          <a:p>
            <a:r>
              <a:rPr lang="en-US" dirty="0" smtClean="0"/>
              <a:t> </a:t>
            </a:r>
            <a:r>
              <a:rPr lang="en-US" dirty="0"/>
              <a:t>• make up exchange </a:t>
            </a:r>
            <a:r>
              <a:rPr lang="en-US" dirty="0" smtClean="0"/>
              <a:t>structure</a:t>
            </a:r>
          </a:p>
          <a:p>
            <a:r>
              <a:rPr lang="en-US" dirty="0" smtClean="0"/>
              <a:t> </a:t>
            </a:r>
          </a:p>
          <a:p>
            <a:r>
              <a:rPr lang="en-US" dirty="0" smtClean="0">
                <a:ln w="0"/>
                <a:effectLst>
                  <a:outerShdw blurRad="38100" dist="19050" dir="2700000" algn="tl" rotWithShape="0">
                    <a:schemeClr val="dk1">
                      <a:alpha val="40000"/>
                    </a:schemeClr>
                  </a:outerShdw>
                </a:effectLst>
              </a:rPr>
              <a:t>Two </a:t>
            </a:r>
            <a:r>
              <a:rPr lang="en-US" dirty="0">
                <a:ln w="0"/>
                <a:effectLst>
                  <a:outerShdw blurRad="38100" dist="19050" dir="2700000" algn="tl" rotWithShape="0">
                    <a:schemeClr val="dk1">
                      <a:alpha val="40000"/>
                    </a:schemeClr>
                  </a:outerShdw>
                </a:effectLst>
              </a:rPr>
              <a:t>types of exchange</a:t>
            </a:r>
            <a:r>
              <a:rPr lang="en-US" dirty="0" smtClean="0">
                <a:ln w="0"/>
                <a:effectLst>
                  <a:outerShdw blurRad="38100" dist="19050" dir="2700000" algn="tl" rotWithShape="0">
                    <a:schemeClr val="dk1">
                      <a:alpha val="40000"/>
                    </a:schemeClr>
                  </a:outerShdw>
                </a:effectLst>
              </a:rPr>
              <a:t>:</a:t>
            </a:r>
          </a:p>
          <a:p>
            <a:r>
              <a:rPr lang="en-US" dirty="0" smtClean="0"/>
              <a:t> </a:t>
            </a:r>
            <a:r>
              <a:rPr lang="en-US" dirty="0"/>
              <a:t>1. initiation and response </a:t>
            </a:r>
            <a:endParaRPr lang="en-US" dirty="0" smtClean="0"/>
          </a:p>
          <a:p>
            <a:r>
              <a:rPr lang="en-US" dirty="0" smtClean="0"/>
              <a:t>2</a:t>
            </a:r>
            <a:r>
              <a:rPr lang="en-US" dirty="0"/>
              <a:t>. initiation, response and </a:t>
            </a:r>
            <a:r>
              <a:rPr lang="en-US" dirty="0" smtClean="0"/>
              <a:t>feedback</a:t>
            </a:r>
          </a:p>
          <a:p>
            <a:endParaRPr lang="en-US" dirty="0"/>
          </a:p>
          <a:p>
            <a:r>
              <a:rPr lang="en-US" dirty="0" smtClean="0"/>
              <a:t>In </a:t>
            </a:r>
            <a:r>
              <a:rPr lang="en-US" dirty="0"/>
              <a:t>media discourse but two way exchange </a:t>
            </a:r>
            <a:r>
              <a:rPr lang="en-US" dirty="0" smtClean="0"/>
              <a:t>method</a:t>
            </a:r>
          </a:p>
          <a:p>
            <a:r>
              <a:rPr lang="en-US" dirty="0" smtClean="0"/>
              <a:t> </a:t>
            </a:r>
            <a:r>
              <a:rPr lang="en-US" dirty="0"/>
              <a:t>is more common i.e. initiation and response.</a:t>
            </a:r>
            <a:endParaRPr lang="ar-IQ" dirty="0"/>
          </a:p>
        </p:txBody>
      </p:sp>
    </p:spTree>
    <p:extLst>
      <p:ext uri="{BB962C8B-B14F-4D97-AF65-F5344CB8AC3E}">
        <p14:creationId xmlns:p14="http://schemas.microsoft.com/office/powerpoint/2010/main" val="249087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614663" y="109496"/>
            <a:ext cx="3024336" cy="1886757"/>
            <a:chOff x="515169" y="2020164"/>
            <a:chExt cx="2585081" cy="1886757"/>
          </a:xfrm>
        </p:grpSpPr>
        <p:sp>
          <p:nvSpPr>
            <p:cNvPr id="17" name="TextBox 16"/>
            <p:cNvSpPr txBox="1"/>
            <p:nvPr/>
          </p:nvSpPr>
          <p:spPr>
            <a:xfrm>
              <a:off x="515169" y="2337261"/>
              <a:ext cx="2585081" cy="1569660"/>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Pragmatic markers can be described as those constructions, such as you know, </a:t>
              </a:r>
              <a:endParaRPr lang="en-US" altLang="ko-KR" sz="1200" dirty="0" smtClean="0">
                <a:solidFill>
                  <a:schemeClr val="tx1">
                    <a:lumMod val="75000"/>
                    <a:lumOff val="25000"/>
                  </a:schemeClr>
                </a:solidFill>
                <a:cs typeface="Arial" pitchFamily="34" charset="0"/>
              </a:endParaRPr>
            </a:p>
            <a:p>
              <a:r>
                <a:rPr lang="en-US" altLang="ko-KR" sz="1200" dirty="0" smtClean="0">
                  <a:solidFill>
                    <a:schemeClr val="tx1">
                      <a:lumMod val="75000"/>
                      <a:lumOff val="25000"/>
                    </a:schemeClr>
                  </a:solidFill>
                  <a:cs typeface="Arial" pitchFamily="34" charset="0"/>
                </a:rPr>
                <a:t>I </a:t>
              </a:r>
              <a:r>
                <a:rPr lang="en-US" altLang="ko-KR" sz="1200" dirty="0">
                  <a:solidFill>
                    <a:schemeClr val="tx1">
                      <a:lumMod val="75000"/>
                      <a:lumOff val="25000"/>
                    </a:schemeClr>
                  </a:solidFill>
                  <a:cs typeface="Arial" pitchFamily="34" charset="0"/>
                </a:rPr>
                <a:t>mean, you see, well, yeah, that are present in speech to support interaction but do not generally add any specific semantic meaning to the message</a:t>
              </a:r>
              <a:r>
                <a:rPr lang="en-US" altLang="ko-KR" sz="1200" dirty="0" smtClean="0">
                  <a:solidFill>
                    <a:schemeClr val="tx1">
                      <a:lumMod val="75000"/>
                      <a:lumOff val="25000"/>
                    </a:schemeClr>
                  </a:solidFill>
                  <a:cs typeface="Arial" pitchFamily="34" charset="0"/>
                </a:rPr>
                <a:t>.</a:t>
              </a:r>
            </a:p>
            <a:p>
              <a:r>
                <a:rPr lang="en-US" altLang="ko-KR" sz="1200" dirty="0" smtClean="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 In media discourse these are use widely to explain certain points</a:t>
              </a:r>
            </a:p>
          </p:txBody>
        </p:sp>
        <p:sp>
          <p:nvSpPr>
            <p:cNvPr id="18" name="TextBox 17"/>
            <p:cNvSpPr txBox="1"/>
            <p:nvPr/>
          </p:nvSpPr>
          <p:spPr>
            <a:xfrm>
              <a:off x="515169" y="2020164"/>
              <a:ext cx="2585081" cy="276999"/>
            </a:xfrm>
            <a:prstGeom prst="rect">
              <a:avLst/>
            </a:prstGeom>
            <a:solidFill>
              <a:schemeClr val="accent1"/>
            </a:solidFill>
          </p:spPr>
          <p:txBody>
            <a:bodyPr wrap="square" rtlCol="0">
              <a:spAutoFit/>
            </a:bodyPr>
            <a:lstStyle/>
            <a:p>
              <a:r>
                <a:rPr lang="en-US" altLang="ko-KR" sz="1200" b="1" dirty="0" smtClean="0">
                  <a:solidFill>
                    <a:schemeClr val="bg1"/>
                  </a:solidFill>
                  <a:cs typeface="Arial" pitchFamily="34" charset="0"/>
                </a:rPr>
                <a:t>Pragmatics </a:t>
              </a:r>
              <a:r>
                <a:rPr lang="en-US" altLang="ko-KR" sz="1200" b="1" dirty="0">
                  <a:solidFill>
                    <a:schemeClr val="bg1"/>
                  </a:solidFill>
                  <a:cs typeface="Arial" pitchFamily="34" charset="0"/>
                </a:rPr>
                <a:t>markers</a:t>
              </a:r>
              <a:r>
                <a:rPr lang="en-US" altLang="ko-KR" sz="1200" dirty="0">
                  <a:solidFill>
                    <a:schemeClr val="tx1">
                      <a:lumMod val="75000"/>
                      <a:lumOff val="25000"/>
                    </a:schemeClr>
                  </a:solidFill>
                  <a:cs typeface="Arial" pitchFamily="34" charset="0"/>
                </a:rPr>
                <a:t>: </a:t>
              </a:r>
              <a:r>
                <a:rPr lang="en-US" altLang="ko-KR" sz="1200" b="1" dirty="0" smtClean="0">
                  <a:solidFill>
                    <a:schemeClr val="bg1"/>
                  </a:solidFill>
                  <a:cs typeface="Arial" pitchFamily="34" charset="0"/>
                </a:rPr>
                <a:t> </a:t>
              </a:r>
              <a:endParaRPr lang="ko-KR" altLang="en-US" sz="1200" b="1" dirty="0">
                <a:solidFill>
                  <a:schemeClr val="bg1"/>
                </a:solidFill>
                <a:cs typeface="Arial" pitchFamily="34" charset="0"/>
              </a:endParaRPr>
            </a:p>
          </p:txBody>
        </p:sp>
      </p:grpSp>
      <p:grpSp>
        <p:nvGrpSpPr>
          <p:cNvPr id="19" name="Group 18"/>
          <p:cNvGrpSpPr/>
          <p:nvPr/>
        </p:nvGrpSpPr>
        <p:grpSpPr>
          <a:xfrm>
            <a:off x="5645115" y="109496"/>
            <a:ext cx="3168352" cy="1707042"/>
            <a:chOff x="3070076" y="2009702"/>
            <a:chExt cx="2708180" cy="1707042"/>
          </a:xfrm>
        </p:grpSpPr>
        <p:sp>
          <p:nvSpPr>
            <p:cNvPr id="20" name="TextBox 19"/>
            <p:cNvSpPr txBox="1"/>
            <p:nvPr/>
          </p:nvSpPr>
          <p:spPr>
            <a:xfrm>
              <a:off x="3070076" y="2331749"/>
              <a:ext cx="2708180" cy="1384995"/>
            </a:xfrm>
            <a:prstGeom prst="rect">
              <a:avLst/>
            </a:prstGeom>
            <a:noFill/>
          </p:spPr>
          <p:txBody>
            <a:bodyPr wrap="square" rtlCol="0">
              <a:spAutoFit/>
            </a:bodyPr>
            <a:lstStyle/>
            <a:p>
              <a:r>
                <a:rPr lang="en-US" sz="1200" dirty="0" smtClean="0">
                  <a:solidFill>
                    <a:srgbClr val="3B3835"/>
                  </a:solidFill>
                  <a:latin typeface="Helvetica Neue"/>
                </a:rPr>
                <a:t>• </a:t>
              </a:r>
              <a:r>
                <a:rPr lang="en-US" sz="1200" dirty="0">
                  <a:solidFill>
                    <a:srgbClr val="3B3835"/>
                  </a:solidFill>
                  <a:latin typeface="Helvetica Neue"/>
                </a:rPr>
                <a:t>Discourse </a:t>
              </a:r>
              <a:r>
                <a:rPr lang="en-US" sz="1200" dirty="0" smtClean="0">
                  <a:solidFill>
                    <a:srgbClr val="3B3835"/>
                  </a:solidFill>
                  <a:latin typeface="Helvetica Neue"/>
                </a:rPr>
                <a:t>marker </a:t>
              </a:r>
              <a:r>
                <a:rPr lang="en-US" sz="1200" dirty="0">
                  <a:solidFill>
                    <a:srgbClr val="3B3835"/>
                  </a:solidFill>
                  <a:latin typeface="Helvetica Neue"/>
                </a:rPr>
                <a:t>is a word or phrase that is relatively syntax-independent </a:t>
              </a:r>
              <a:r>
                <a:rPr lang="en-US" sz="1200" dirty="0" smtClean="0">
                  <a:solidFill>
                    <a:srgbClr val="3B3835"/>
                  </a:solidFill>
                  <a:latin typeface="Helvetica Neue"/>
                </a:rPr>
                <a:t>and</a:t>
              </a:r>
            </a:p>
            <a:p>
              <a:r>
                <a:rPr lang="en-US" sz="1200" dirty="0" smtClean="0">
                  <a:solidFill>
                    <a:srgbClr val="3B3835"/>
                  </a:solidFill>
                  <a:latin typeface="Helvetica Neue"/>
                </a:rPr>
                <a:t> </a:t>
              </a:r>
              <a:r>
                <a:rPr lang="en-US" sz="1200" dirty="0">
                  <a:solidFill>
                    <a:srgbClr val="3B3835"/>
                  </a:solidFill>
                  <a:latin typeface="Helvetica Neue"/>
                </a:rPr>
                <a:t>does not change the truth </a:t>
              </a:r>
              <a:r>
                <a:rPr lang="en-US" sz="1200" dirty="0" smtClean="0">
                  <a:solidFill>
                    <a:srgbClr val="3B3835"/>
                  </a:solidFill>
                  <a:latin typeface="Helvetica Neue"/>
                </a:rPr>
                <a:t>conditional</a:t>
              </a:r>
            </a:p>
            <a:p>
              <a:r>
                <a:rPr lang="en-US" sz="1200" dirty="0" smtClean="0">
                  <a:solidFill>
                    <a:srgbClr val="3B3835"/>
                  </a:solidFill>
                  <a:latin typeface="Helvetica Neue"/>
                </a:rPr>
                <a:t> </a:t>
              </a:r>
              <a:r>
                <a:rPr lang="en-US" sz="1200" dirty="0">
                  <a:solidFill>
                    <a:srgbClr val="3B3835"/>
                  </a:solidFill>
                  <a:latin typeface="Helvetica Neue"/>
                </a:rPr>
                <a:t>meaning of the sentence. • For example</a:t>
              </a:r>
              <a:r>
                <a:rPr lang="en-US" sz="1200" dirty="0" smtClean="0">
                  <a:solidFill>
                    <a:srgbClr val="3B3835"/>
                  </a:solidFill>
                  <a:latin typeface="Helvetica Neue"/>
                </a:rPr>
                <a:t>:</a:t>
              </a:r>
            </a:p>
            <a:p>
              <a:r>
                <a:rPr lang="en-US" sz="1200" dirty="0" smtClean="0">
                  <a:solidFill>
                    <a:srgbClr val="3B3835"/>
                  </a:solidFill>
                  <a:latin typeface="Helvetica Neue"/>
                </a:rPr>
                <a:t> “oh</a:t>
              </a:r>
              <a:r>
                <a:rPr lang="en-US" sz="1200" dirty="0">
                  <a:solidFill>
                    <a:srgbClr val="3B3835"/>
                  </a:solidFill>
                  <a:latin typeface="Helvetica Neue"/>
                </a:rPr>
                <a:t>", "well", "now", "then", "you know", and "I mean", and the connectives "so", </a:t>
              </a:r>
              <a:endParaRPr lang="en-US" sz="1200" dirty="0" smtClean="0">
                <a:solidFill>
                  <a:srgbClr val="3B3835"/>
                </a:solidFill>
                <a:latin typeface="Helvetica Neue"/>
              </a:endParaRPr>
            </a:p>
            <a:p>
              <a:r>
                <a:rPr lang="en-US" sz="1200" dirty="0" smtClean="0">
                  <a:solidFill>
                    <a:srgbClr val="3B3835"/>
                  </a:solidFill>
                  <a:latin typeface="Helvetica Neue"/>
                </a:rPr>
                <a:t>"</a:t>
              </a:r>
              <a:r>
                <a:rPr lang="en-US" sz="1200" dirty="0">
                  <a:solidFill>
                    <a:srgbClr val="3B3835"/>
                  </a:solidFill>
                  <a:latin typeface="Helvetica Neue"/>
                </a:rPr>
                <a:t>because", "and", "but", and "or".</a:t>
              </a:r>
              <a:endParaRPr lang="en-US" altLang="ko-KR" sz="1200" dirty="0">
                <a:solidFill>
                  <a:schemeClr val="tx1">
                    <a:lumMod val="75000"/>
                    <a:lumOff val="25000"/>
                  </a:schemeClr>
                </a:solidFill>
                <a:cs typeface="Arial" pitchFamily="34" charset="0"/>
              </a:endParaRPr>
            </a:p>
          </p:txBody>
        </p:sp>
        <p:sp>
          <p:nvSpPr>
            <p:cNvPr id="21" name="TextBox 20"/>
            <p:cNvSpPr txBox="1"/>
            <p:nvPr/>
          </p:nvSpPr>
          <p:spPr>
            <a:xfrm>
              <a:off x="3070076" y="2009702"/>
              <a:ext cx="2585081" cy="276999"/>
            </a:xfrm>
            <a:prstGeom prst="rect">
              <a:avLst/>
            </a:prstGeom>
            <a:solidFill>
              <a:schemeClr val="accent2"/>
            </a:solidFill>
          </p:spPr>
          <p:txBody>
            <a:bodyPr wrap="square" rtlCol="0">
              <a:spAutoFit/>
            </a:bodyPr>
            <a:lstStyle/>
            <a:p>
              <a:r>
                <a:rPr lang="en-US" sz="1200" b="1" dirty="0" smtClean="0">
                  <a:solidFill>
                    <a:schemeClr val="bg1"/>
                  </a:solidFill>
                  <a:cs typeface="Arial" pitchFamily="34" charset="0"/>
                </a:rPr>
                <a:t>Discourse </a:t>
              </a:r>
              <a:r>
                <a:rPr lang="en-US" sz="1200" b="1" dirty="0">
                  <a:solidFill>
                    <a:schemeClr val="bg1"/>
                  </a:solidFill>
                  <a:cs typeface="Arial" pitchFamily="34" charset="0"/>
                </a:rPr>
                <a:t>markers </a:t>
              </a:r>
              <a:r>
                <a:rPr lang="en-US" altLang="ko-KR" sz="1200" b="1" dirty="0">
                  <a:solidFill>
                    <a:schemeClr val="bg1"/>
                  </a:solidFill>
                  <a:cs typeface="Arial" pitchFamily="34" charset="0"/>
                </a:rPr>
                <a:t> </a:t>
              </a:r>
              <a:endParaRPr lang="ko-KR" altLang="en-US" sz="1200" b="1" dirty="0">
                <a:solidFill>
                  <a:schemeClr val="bg1"/>
                </a:solidFill>
                <a:cs typeface="Arial" pitchFamily="34" charset="0"/>
              </a:endParaRPr>
            </a:p>
          </p:txBody>
        </p:sp>
      </p:grpSp>
      <p:grpSp>
        <p:nvGrpSpPr>
          <p:cNvPr id="22" name="Group 21"/>
          <p:cNvGrpSpPr/>
          <p:nvPr/>
        </p:nvGrpSpPr>
        <p:grpSpPr>
          <a:xfrm>
            <a:off x="1547663" y="2026492"/>
            <a:ext cx="3448036" cy="2178476"/>
            <a:chOff x="440818" y="2020164"/>
            <a:chExt cx="3037470" cy="2079654"/>
          </a:xfrm>
        </p:grpSpPr>
        <p:sp>
          <p:nvSpPr>
            <p:cNvPr id="23" name="TextBox 22"/>
            <p:cNvSpPr txBox="1"/>
            <p:nvPr/>
          </p:nvSpPr>
          <p:spPr>
            <a:xfrm>
              <a:off x="440818" y="2345492"/>
              <a:ext cx="3037470" cy="1754326"/>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We use hedges to soften what we say or write</a:t>
              </a:r>
              <a:r>
                <a:rPr lang="en-US" altLang="ko-KR" sz="1200" dirty="0" smtClean="0">
                  <a:solidFill>
                    <a:schemeClr val="tx1">
                      <a:lumMod val="75000"/>
                      <a:lumOff val="25000"/>
                    </a:schemeClr>
                  </a:solidFill>
                  <a:cs typeface="Arial" pitchFamily="34" charset="0"/>
                </a:rPr>
                <a:t>.</a:t>
              </a:r>
            </a:p>
            <a:p>
              <a:r>
                <a:rPr lang="en-US" altLang="ko-KR" sz="1200" dirty="0" smtClean="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 an important part of polite conversation</a:t>
              </a:r>
              <a:r>
                <a:rPr lang="en-US" altLang="ko-KR" sz="1200" dirty="0" smtClean="0">
                  <a:solidFill>
                    <a:schemeClr val="tx1">
                      <a:lumMod val="75000"/>
                      <a:lumOff val="25000"/>
                    </a:schemeClr>
                  </a:solidFill>
                  <a:cs typeface="Arial" pitchFamily="34" charset="0"/>
                </a:rPr>
                <a:t>.</a:t>
              </a:r>
            </a:p>
            <a:p>
              <a:r>
                <a:rPr lang="en-US" altLang="ko-KR" sz="1200" dirty="0" smtClean="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 They make what we say less </a:t>
              </a:r>
              <a:r>
                <a:rPr lang="en-US" altLang="ko-KR" sz="1200" dirty="0" smtClean="0">
                  <a:solidFill>
                    <a:schemeClr val="tx1">
                      <a:lumMod val="75000"/>
                      <a:lumOff val="25000"/>
                    </a:schemeClr>
                  </a:solidFill>
                  <a:cs typeface="Arial" pitchFamily="34" charset="0"/>
                </a:rPr>
                <a:t>direct</a:t>
              </a:r>
            </a:p>
            <a:p>
              <a:r>
                <a:rPr lang="en-US" altLang="ko-KR" sz="1200" dirty="0" smtClean="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 </a:t>
              </a:r>
              <a:r>
                <a:rPr lang="en-US" altLang="ko-KR" sz="1200" b="1" dirty="0">
                  <a:solidFill>
                    <a:schemeClr val="tx1">
                      <a:lumMod val="75000"/>
                      <a:lumOff val="25000"/>
                    </a:schemeClr>
                  </a:solidFill>
                  <a:cs typeface="Arial" pitchFamily="34" charset="0"/>
                </a:rPr>
                <a:t>It involves</a:t>
              </a:r>
              <a:r>
                <a:rPr lang="en-US" altLang="ko-KR" sz="1200" b="1" dirty="0" smtClean="0">
                  <a:solidFill>
                    <a:schemeClr val="tx1">
                      <a:lumMod val="75000"/>
                      <a:lumOff val="25000"/>
                    </a:schemeClr>
                  </a:solidFill>
                  <a:cs typeface="Arial" pitchFamily="34" charset="0"/>
                </a:rPr>
                <a:t>:</a:t>
              </a:r>
            </a:p>
            <a:p>
              <a:r>
                <a:rPr lang="en-US" altLang="ko-KR" sz="1200" b="1" dirty="0" smtClean="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 tense and aspect</a:t>
              </a:r>
              <a:r>
                <a:rPr lang="en-US" altLang="ko-KR" sz="1200" dirty="0" smtClean="0">
                  <a:solidFill>
                    <a:schemeClr val="tx1">
                      <a:lumMod val="75000"/>
                      <a:lumOff val="25000"/>
                    </a:schemeClr>
                  </a:solidFill>
                  <a:cs typeface="Arial" pitchFamily="34" charset="0"/>
                </a:rPr>
                <a:t>,</a:t>
              </a:r>
            </a:p>
            <a:p>
              <a:r>
                <a:rPr lang="en-US" altLang="ko-KR" sz="1200" dirty="0" smtClean="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 modal expressions </a:t>
              </a:r>
              <a:endParaRPr lang="en-US" altLang="ko-KR" sz="1200" dirty="0" smtClean="0">
                <a:solidFill>
                  <a:schemeClr val="tx1">
                    <a:lumMod val="75000"/>
                    <a:lumOff val="25000"/>
                  </a:schemeClr>
                </a:solidFill>
                <a:cs typeface="Arial" pitchFamily="34" charset="0"/>
              </a:endParaRPr>
            </a:p>
            <a:p>
              <a:r>
                <a:rPr lang="en-US" altLang="ko-KR" sz="1200" dirty="0" smtClean="0">
                  <a:solidFill>
                    <a:schemeClr val="tx1">
                      <a:lumMod val="75000"/>
                      <a:lumOff val="25000"/>
                    </a:schemeClr>
                  </a:solidFill>
                  <a:cs typeface="Arial" pitchFamily="34" charset="0"/>
                </a:rPr>
                <a:t> • </a:t>
              </a:r>
              <a:r>
                <a:rPr lang="en-US" altLang="ko-KR" sz="1200" dirty="0">
                  <a:solidFill>
                    <a:schemeClr val="tx1">
                      <a:lumMod val="75000"/>
                      <a:lumOff val="25000"/>
                    </a:schemeClr>
                  </a:solidFill>
                  <a:cs typeface="Arial" pitchFamily="34" charset="0"/>
                </a:rPr>
                <a:t>modal verbs and </a:t>
              </a:r>
              <a:r>
                <a:rPr lang="en-US" altLang="ko-KR" sz="1200" dirty="0" smtClean="0">
                  <a:solidFill>
                    <a:schemeClr val="tx1">
                      <a:lumMod val="75000"/>
                      <a:lumOff val="25000"/>
                    </a:schemeClr>
                  </a:solidFill>
                  <a:cs typeface="Arial" pitchFamily="34" charset="0"/>
                </a:rPr>
                <a:t>adverbs</a:t>
              </a:r>
            </a:p>
            <a:p>
              <a:r>
                <a:rPr lang="en-US" altLang="ko-KR" sz="1200" dirty="0" smtClean="0">
                  <a:solidFill>
                    <a:schemeClr val="tx1">
                      <a:lumMod val="75000"/>
                      <a:lumOff val="25000"/>
                    </a:schemeClr>
                  </a:solidFill>
                  <a:cs typeface="Arial" pitchFamily="34" charset="0"/>
                </a:rPr>
                <a:t> • </a:t>
              </a:r>
              <a:r>
                <a:rPr lang="en-US" altLang="ko-KR" sz="1200" dirty="0">
                  <a:solidFill>
                    <a:schemeClr val="tx1">
                      <a:lumMod val="75000"/>
                      <a:lumOff val="25000"/>
                    </a:schemeClr>
                  </a:solidFill>
                  <a:cs typeface="Arial" pitchFamily="34" charset="0"/>
                </a:rPr>
                <a:t>vague language such as sort of, any kind of, </a:t>
              </a:r>
              <a:r>
                <a:rPr lang="en-US" altLang="ko-KR" sz="1200" dirty="0" smtClean="0">
                  <a:solidFill>
                    <a:schemeClr val="tx1">
                      <a:lumMod val="75000"/>
                      <a:lumOff val="25000"/>
                    </a:schemeClr>
                  </a:solidFill>
                  <a:cs typeface="Arial" pitchFamily="34" charset="0"/>
                </a:rPr>
                <a:t>  like </a:t>
              </a:r>
              <a:r>
                <a:rPr lang="en-US" altLang="ko-KR" sz="1200" dirty="0">
                  <a:solidFill>
                    <a:schemeClr val="tx1">
                      <a:lumMod val="75000"/>
                      <a:lumOff val="25000"/>
                    </a:schemeClr>
                  </a:solidFill>
                  <a:cs typeface="Arial" pitchFamily="34" charset="0"/>
                </a:rPr>
                <a:t>and some verbs.</a:t>
              </a:r>
            </a:p>
          </p:txBody>
        </p:sp>
        <p:sp>
          <p:nvSpPr>
            <p:cNvPr id="24" name="TextBox 23"/>
            <p:cNvSpPr txBox="1"/>
            <p:nvPr/>
          </p:nvSpPr>
          <p:spPr>
            <a:xfrm>
              <a:off x="515169" y="2020164"/>
              <a:ext cx="2585081" cy="276999"/>
            </a:xfrm>
            <a:prstGeom prst="rect">
              <a:avLst/>
            </a:prstGeom>
            <a:solidFill>
              <a:schemeClr val="accent4"/>
            </a:solidFill>
          </p:spPr>
          <p:txBody>
            <a:bodyPr wrap="square" rtlCol="0">
              <a:spAutoFit/>
            </a:bodyPr>
            <a:lstStyle/>
            <a:p>
              <a:r>
                <a:rPr lang="en-US" altLang="ko-KR" sz="1200" b="1" dirty="0" smtClean="0">
                  <a:solidFill>
                    <a:schemeClr val="bg1"/>
                  </a:solidFill>
                  <a:cs typeface="Arial" pitchFamily="34" charset="0"/>
                </a:rPr>
                <a:t>Hedging </a:t>
              </a:r>
              <a:endParaRPr lang="ko-KR" altLang="en-US" sz="1200" b="1" dirty="0">
                <a:solidFill>
                  <a:schemeClr val="bg1"/>
                </a:solidFill>
                <a:cs typeface="Arial" pitchFamily="34" charset="0"/>
              </a:endParaRPr>
            </a:p>
          </p:txBody>
        </p:sp>
      </p:grpSp>
      <p:grpSp>
        <p:nvGrpSpPr>
          <p:cNvPr id="25" name="Group 24"/>
          <p:cNvGrpSpPr/>
          <p:nvPr/>
        </p:nvGrpSpPr>
        <p:grpSpPr>
          <a:xfrm>
            <a:off x="5789131" y="2090252"/>
            <a:ext cx="2880320" cy="1886757"/>
            <a:chOff x="3316274" y="2010639"/>
            <a:chExt cx="2585081" cy="1886757"/>
          </a:xfrm>
        </p:grpSpPr>
        <p:sp>
          <p:nvSpPr>
            <p:cNvPr id="26" name="TextBox 25"/>
            <p:cNvSpPr txBox="1"/>
            <p:nvPr/>
          </p:nvSpPr>
          <p:spPr>
            <a:xfrm>
              <a:off x="3316274" y="2327736"/>
              <a:ext cx="2585081" cy="1569660"/>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It means one is not using precise language. Vague language is basically unclear and not giving a full picture  </a:t>
              </a:r>
              <a:r>
                <a:rPr lang="en-US" altLang="ko-KR" sz="1200" dirty="0" smtClean="0">
                  <a:solidFill>
                    <a:schemeClr val="tx1">
                      <a:lumMod val="75000"/>
                      <a:lumOff val="25000"/>
                    </a:schemeClr>
                  </a:solidFill>
                  <a:cs typeface="Arial" pitchFamily="34" charset="0"/>
                </a:rPr>
                <a:t>     • </a:t>
              </a:r>
              <a:r>
                <a:rPr lang="en-US" altLang="ko-KR" sz="1200" dirty="0">
                  <a:solidFill>
                    <a:schemeClr val="tx1">
                      <a:lumMod val="75000"/>
                      <a:lumOff val="25000"/>
                    </a:schemeClr>
                  </a:solidFill>
                  <a:cs typeface="Arial" pitchFamily="34" charset="0"/>
                </a:rPr>
                <a:t>For example: You </a:t>
              </a:r>
              <a:r>
                <a:rPr lang="en-US" altLang="ko-KR" sz="1200" dirty="0" smtClean="0">
                  <a:solidFill>
                    <a:schemeClr val="tx1">
                      <a:lumMod val="75000"/>
                      <a:lumOff val="25000"/>
                    </a:schemeClr>
                  </a:solidFill>
                  <a:cs typeface="Arial" pitchFamily="34" charset="0"/>
                </a:rPr>
                <a:t>write</a:t>
              </a:r>
            </a:p>
            <a:p>
              <a:r>
                <a:rPr lang="en-US" altLang="ko-KR" sz="1200" dirty="0" smtClean="0">
                  <a:solidFill>
                    <a:schemeClr val="tx1">
                      <a:lumMod val="75000"/>
                      <a:lumOff val="25000"/>
                    </a:schemeClr>
                  </a:solidFill>
                  <a:cs typeface="Arial" pitchFamily="34" charset="0"/>
                </a:rPr>
                <a:t> (I </a:t>
              </a:r>
              <a:r>
                <a:rPr lang="en-US" altLang="ko-KR" sz="1200" dirty="0">
                  <a:solidFill>
                    <a:schemeClr val="tx1">
                      <a:lumMod val="75000"/>
                      <a:lumOff val="25000"/>
                    </a:schemeClr>
                  </a:solidFill>
                  <a:cs typeface="Arial" pitchFamily="34" charset="0"/>
                </a:rPr>
                <a:t>walked across the </a:t>
              </a:r>
              <a:r>
                <a:rPr lang="en-US" altLang="ko-KR" sz="1200" dirty="0" smtClean="0">
                  <a:solidFill>
                    <a:schemeClr val="tx1">
                      <a:lumMod val="75000"/>
                      <a:lumOff val="25000"/>
                    </a:schemeClr>
                  </a:solidFill>
                  <a:cs typeface="Arial" pitchFamily="34" charset="0"/>
                </a:rPr>
                <a:t>road). </a:t>
              </a:r>
              <a:r>
                <a:rPr lang="en-US" altLang="ko-KR" sz="1200" dirty="0">
                  <a:solidFill>
                    <a:schemeClr val="tx1">
                      <a:lumMod val="75000"/>
                      <a:lumOff val="25000"/>
                    </a:schemeClr>
                  </a:solidFill>
                  <a:cs typeface="Arial" pitchFamily="34" charset="0"/>
                </a:rPr>
                <a:t>This is vague. Precise would </a:t>
              </a:r>
              <a:r>
                <a:rPr lang="en-US" altLang="ko-KR" sz="1200" dirty="0" smtClean="0">
                  <a:solidFill>
                    <a:schemeClr val="tx1">
                      <a:lumMod val="75000"/>
                      <a:lumOff val="25000"/>
                    </a:schemeClr>
                  </a:solidFill>
                  <a:cs typeface="Arial" pitchFamily="34" charset="0"/>
                </a:rPr>
                <a:t>be</a:t>
              </a:r>
            </a:p>
            <a:p>
              <a:r>
                <a:rPr lang="en-US" altLang="ko-KR" sz="1200" dirty="0" smtClean="0">
                  <a:solidFill>
                    <a:schemeClr val="tx1">
                      <a:lumMod val="75000"/>
                      <a:lumOff val="25000"/>
                    </a:schemeClr>
                  </a:solidFill>
                  <a:cs typeface="Arial" pitchFamily="34" charset="0"/>
                </a:rPr>
                <a:t> (I sprinted/trotted/trudged/jogged </a:t>
              </a:r>
              <a:r>
                <a:rPr lang="en-US" altLang="ko-KR" sz="1200" dirty="0">
                  <a:solidFill>
                    <a:schemeClr val="tx1">
                      <a:lumMod val="75000"/>
                      <a:lumOff val="25000"/>
                    </a:schemeClr>
                  </a:solidFill>
                  <a:cs typeface="Arial" pitchFamily="34" charset="0"/>
                </a:rPr>
                <a:t>across the </a:t>
              </a:r>
              <a:r>
                <a:rPr lang="en-US" altLang="ko-KR" sz="1200" dirty="0" smtClean="0">
                  <a:solidFill>
                    <a:schemeClr val="tx1">
                      <a:lumMod val="75000"/>
                      <a:lumOff val="25000"/>
                    </a:schemeClr>
                  </a:solidFill>
                  <a:cs typeface="Arial" pitchFamily="34" charset="0"/>
                </a:rPr>
                <a:t>road).</a:t>
              </a:r>
              <a:endParaRPr lang="en-US" altLang="ko-KR" sz="1200" dirty="0">
                <a:solidFill>
                  <a:schemeClr val="tx1">
                    <a:lumMod val="75000"/>
                    <a:lumOff val="25000"/>
                  </a:schemeClr>
                </a:solidFill>
                <a:cs typeface="Arial" pitchFamily="34" charset="0"/>
              </a:endParaRPr>
            </a:p>
          </p:txBody>
        </p:sp>
        <p:sp>
          <p:nvSpPr>
            <p:cNvPr id="27" name="TextBox 26"/>
            <p:cNvSpPr txBox="1"/>
            <p:nvPr/>
          </p:nvSpPr>
          <p:spPr>
            <a:xfrm>
              <a:off x="3316274" y="2010639"/>
              <a:ext cx="2585081" cy="276999"/>
            </a:xfrm>
            <a:prstGeom prst="rect">
              <a:avLst/>
            </a:prstGeom>
            <a:solidFill>
              <a:schemeClr val="accent3"/>
            </a:solidFill>
          </p:spPr>
          <p:txBody>
            <a:bodyPr wrap="square" rtlCol="0">
              <a:spAutoFit/>
            </a:bodyPr>
            <a:lstStyle/>
            <a:p>
              <a:r>
                <a:rPr lang="en-US" altLang="ko-KR" sz="1200" b="1" dirty="0" smtClean="0">
                  <a:solidFill>
                    <a:schemeClr val="bg1"/>
                  </a:solidFill>
                  <a:cs typeface="Arial" pitchFamily="34" charset="0"/>
                </a:rPr>
                <a:t>Vague </a:t>
              </a:r>
              <a:r>
                <a:rPr lang="en-US" altLang="ko-KR" sz="1200" b="1" dirty="0">
                  <a:solidFill>
                    <a:schemeClr val="bg1"/>
                  </a:solidFill>
                  <a:cs typeface="Arial" pitchFamily="34" charset="0"/>
                </a:rPr>
                <a:t>Language </a:t>
              </a:r>
              <a:endParaRPr lang="ko-KR" altLang="en-US" sz="1200" b="1" dirty="0">
                <a:solidFill>
                  <a:schemeClr val="bg1"/>
                </a:solidFill>
                <a:cs typeface="Arial" pitchFamily="34" charset="0"/>
              </a:endParaRPr>
            </a:p>
          </p:txBody>
        </p:sp>
      </p:grpSp>
      <p:sp>
        <p:nvSpPr>
          <p:cNvPr id="29" name="Text Placeholder 4"/>
          <p:cNvSpPr txBox="1">
            <a:spLocks/>
          </p:cNvSpPr>
          <p:nvPr/>
        </p:nvSpPr>
        <p:spPr>
          <a:xfrm>
            <a:off x="1619672" y="699542"/>
            <a:ext cx="7524328" cy="2634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ko-KR" altLang="en-US" sz="1200" dirty="0">
              <a:cs typeface="Arial" pitchFamily="34" charset="0"/>
            </a:endParaRPr>
          </a:p>
        </p:txBody>
      </p:sp>
      <p:grpSp>
        <p:nvGrpSpPr>
          <p:cNvPr id="28" name="Group 21"/>
          <p:cNvGrpSpPr/>
          <p:nvPr/>
        </p:nvGrpSpPr>
        <p:grpSpPr>
          <a:xfrm>
            <a:off x="1547663" y="4041945"/>
            <a:ext cx="7121787" cy="717157"/>
            <a:chOff x="440818" y="1972249"/>
            <a:chExt cx="3037470" cy="684625"/>
          </a:xfrm>
        </p:grpSpPr>
        <p:sp>
          <p:nvSpPr>
            <p:cNvPr id="30" name="TextBox 22"/>
            <p:cNvSpPr txBox="1"/>
            <p:nvPr/>
          </p:nvSpPr>
          <p:spPr>
            <a:xfrm>
              <a:off x="440818" y="2216151"/>
              <a:ext cx="3037470" cy="440723"/>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Response tokens are the interjection that an addressee makes in response to the speaker utterances. • Examples are mm, </a:t>
              </a:r>
              <a:r>
                <a:rPr lang="en-US" altLang="ko-KR" sz="1200" dirty="0" err="1">
                  <a:solidFill>
                    <a:schemeClr val="tx1">
                      <a:lumMod val="75000"/>
                      <a:lumOff val="25000"/>
                    </a:schemeClr>
                  </a:solidFill>
                  <a:cs typeface="Arial" pitchFamily="34" charset="0"/>
                </a:rPr>
                <a:t>ummhmm</a:t>
              </a:r>
              <a:r>
                <a:rPr lang="en-US" altLang="ko-KR" sz="1200" dirty="0">
                  <a:solidFill>
                    <a:schemeClr val="tx1">
                      <a:lumMod val="75000"/>
                      <a:lumOff val="25000"/>
                    </a:schemeClr>
                  </a:solidFill>
                  <a:cs typeface="Arial" pitchFamily="34" charset="0"/>
                </a:rPr>
                <a:t>, yeah, o really, wow, that’s right, absolutely</a:t>
              </a:r>
            </a:p>
          </p:txBody>
        </p:sp>
        <p:sp>
          <p:nvSpPr>
            <p:cNvPr id="31" name="TextBox 23"/>
            <p:cNvSpPr txBox="1"/>
            <p:nvPr/>
          </p:nvSpPr>
          <p:spPr>
            <a:xfrm>
              <a:off x="469394" y="1972249"/>
              <a:ext cx="2981170" cy="264434"/>
            </a:xfrm>
            <a:prstGeom prst="rect">
              <a:avLst/>
            </a:prstGeom>
            <a:solidFill>
              <a:schemeClr val="accent4"/>
            </a:solidFill>
          </p:spPr>
          <p:txBody>
            <a:bodyPr wrap="square" rtlCol="0">
              <a:spAutoFit/>
            </a:bodyPr>
            <a:lstStyle/>
            <a:p>
              <a:r>
                <a:rPr lang="en-US" altLang="ko-KR" sz="1200" b="1" dirty="0">
                  <a:solidFill>
                    <a:schemeClr val="bg1"/>
                  </a:solidFill>
                  <a:cs typeface="Arial" pitchFamily="34" charset="0"/>
                </a:rPr>
                <a:t> Response tokens </a:t>
              </a:r>
              <a:r>
                <a:rPr lang="en-US" altLang="ko-KR" sz="1200" b="1" dirty="0" smtClean="0">
                  <a:solidFill>
                    <a:schemeClr val="bg1"/>
                  </a:solidFill>
                  <a:cs typeface="Arial" pitchFamily="34" charset="0"/>
                </a:rPr>
                <a:t> </a:t>
              </a:r>
              <a:endParaRPr lang="ko-KR" altLang="en-US" sz="1200" b="1" dirty="0">
                <a:solidFill>
                  <a:schemeClr val="bg1"/>
                </a:solidFill>
                <a:cs typeface="Arial" pitchFamily="34" charset="0"/>
              </a:endParaRPr>
            </a:p>
          </p:txBody>
        </p:sp>
      </p:grpSp>
    </p:spTree>
    <p:extLst>
      <p:ext uri="{BB962C8B-B14F-4D97-AF65-F5344CB8AC3E}">
        <p14:creationId xmlns:p14="http://schemas.microsoft.com/office/powerpoint/2010/main" val="1062658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45240"/>
            <a:ext cx="9144000" cy="776530"/>
          </a:xfrm>
        </p:spPr>
        <p:txBody>
          <a:bodyPr/>
          <a:lstStyle/>
          <a:p>
            <a:r>
              <a:rPr lang="en-US" sz="2000" b="0" dirty="0" smtClean="0">
                <a:ln w="0"/>
                <a:solidFill>
                  <a:schemeClr val="accent1"/>
                </a:solidFill>
                <a:effectLst>
                  <a:outerShdw blurRad="38100" dist="25400" dir="5400000" algn="ctr" rotWithShape="0">
                    <a:srgbClr val="6E747A">
                      <a:alpha val="43000"/>
                    </a:srgbClr>
                  </a:outerShdw>
                </a:effectLst>
              </a:rPr>
              <a:t>Electronic </a:t>
            </a:r>
            <a:r>
              <a:rPr lang="en-US" sz="2000" b="0" dirty="0">
                <a:ln w="0"/>
                <a:solidFill>
                  <a:schemeClr val="accent1"/>
                </a:solidFill>
                <a:effectLst>
                  <a:outerShdw blurRad="38100" dist="25400" dir="5400000" algn="ctr" rotWithShape="0">
                    <a:srgbClr val="6E747A">
                      <a:alpha val="43000"/>
                    </a:srgbClr>
                  </a:outerShdw>
                </a:effectLst>
              </a:rPr>
              <a:t>Media Discourse</a:t>
            </a:r>
            <a:endParaRPr lang="ar-IQ" sz="2000" b="0" dirty="0">
              <a:ln w="0"/>
              <a:solidFill>
                <a:schemeClr val="accent1"/>
              </a:solidFill>
              <a:effectLst>
                <a:outerShdw blurRad="38100" dist="25400" dir="5400000" algn="ctr" rotWithShape="0">
                  <a:srgbClr val="6E747A">
                    <a:alpha val="43000"/>
                  </a:srgbClr>
                </a:outerShdw>
              </a:effectLst>
            </a:endParaRPr>
          </a:p>
        </p:txBody>
      </p:sp>
      <p:pic>
        <p:nvPicPr>
          <p:cNvPr id="3" name="صورة 2"/>
          <p:cNvPicPr>
            <a:picLocks noChangeAspect="1"/>
          </p:cNvPicPr>
          <p:nvPr/>
        </p:nvPicPr>
        <p:blipFill>
          <a:blip r:embed="rId2"/>
          <a:stretch>
            <a:fillRect/>
          </a:stretch>
        </p:blipFill>
        <p:spPr>
          <a:xfrm>
            <a:off x="6359255" y="14996"/>
            <a:ext cx="2784745" cy="2340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ستطيل 4"/>
          <p:cNvSpPr/>
          <p:nvPr/>
        </p:nvSpPr>
        <p:spPr>
          <a:xfrm>
            <a:off x="156799" y="2038381"/>
            <a:ext cx="6336703" cy="2308324"/>
          </a:xfrm>
          <a:prstGeom prst="rect">
            <a:avLst/>
          </a:prstGeom>
        </p:spPr>
        <p:txBody>
          <a:bodyPr wrap="square">
            <a:spAutoFit/>
          </a:bodyPr>
          <a:lstStyle/>
          <a:p>
            <a:r>
              <a:rPr lang="en-US" dirty="0">
                <a:ln w="0"/>
                <a:effectLst>
                  <a:outerShdw blurRad="38100" dist="19050" dir="2700000" algn="tl" rotWithShape="0">
                    <a:schemeClr val="dk1">
                      <a:alpha val="40000"/>
                    </a:schemeClr>
                  </a:outerShdw>
                </a:effectLst>
              </a:rPr>
              <a:t>Criteria of electronic media </a:t>
            </a:r>
            <a:r>
              <a:rPr lang="en-US" dirty="0" smtClean="0">
                <a:ln w="0"/>
                <a:effectLst>
                  <a:outerShdw blurRad="38100" dist="19050" dir="2700000" algn="tl" rotWithShape="0">
                    <a:schemeClr val="dk1">
                      <a:alpha val="40000"/>
                    </a:schemeClr>
                  </a:outerShdw>
                </a:effectLst>
              </a:rPr>
              <a:t>discourse</a:t>
            </a:r>
          </a:p>
          <a:p>
            <a:endParaRPr lang="en-US" dirty="0" smtClean="0"/>
          </a:p>
          <a:p>
            <a:r>
              <a:rPr lang="en-US" dirty="0" smtClean="0"/>
              <a:t> </a:t>
            </a:r>
            <a:r>
              <a:rPr lang="en-US" dirty="0"/>
              <a:t>• </a:t>
            </a:r>
            <a:r>
              <a:rPr lang="en-US" u="sng" dirty="0" smtClean="0"/>
              <a:t>Form</a:t>
            </a:r>
            <a:r>
              <a:rPr lang="en-US" dirty="0" smtClean="0"/>
              <a:t>:</a:t>
            </a:r>
          </a:p>
          <a:p>
            <a:r>
              <a:rPr lang="en-US" dirty="0" smtClean="0"/>
              <a:t> -</a:t>
            </a:r>
            <a:r>
              <a:rPr lang="en-US" dirty="0"/>
              <a:t>external appearance of a clearly defined </a:t>
            </a:r>
            <a:r>
              <a:rPr lang="en-US" dirty="0" smtClean="0"/>
              <a:t>area</a:t>
            </a:r>
          </a:p>
          <a:p>
            <a:r>
              <a:rPr lang="en-US" dirty="0" smtClean="0"/>
              <a:t> </a:t>
            </a:r>
            <a:r>
              <a:rPr lang="en-US" u="sng" dirty="0"/>
              <a:t>• Content</a:t>
            </a:r>
            <a:r>
              <a:rPr lang="en-US" dirty="0" smtClean="0"/>
              <a:t>:</a:t>
            </a:r>
          </a:p>
          <a:p>
            <a:r>
              <a:rPr lang="en-US" dirty="0" smtClean="0"/>
              <a:t> -</a:t>
            </a:r>
            <a:r>
              <a:rPr lang="en-US" dirty="0"/>
              <a:t>the subjects or topics </a:t>
            </a:r>
            <a:r>
              <a:rPr lang="en-US" dirty="0" smtClean="0"/>
              <a:t>covered</a:t>
            </a:r>
          </a:p>
          <a:p>
            <a:r>
              <a:rPr lang="en-US" dirty="0" smtClean="0"/>
              <a:t> </a:t>
            </a:r>
            <a:r>
              <a:rPr lang="en-US" u="sng" dirty="0"/>
              <a:t>• </a:t>
            </a:r>
            <a:r>
              <a:rPr lang="en-US" u="sng" dirty="0" smtClean="0"/>
              <a:t>Technique:</a:t>
            </a:r>
          </a:p>
          <a:p>
            <a:r>
              <a:rPr lang="en-US" dirty="0" smtClean="0"/>
              <a:t> </a:t>
            </a:r>
            <a:r>
              <a:rPr lang="en-US" dirty="0"/>
              <a:t>- method of performance; way of accomplishing .</a:t>
            </a:r>
            <a:endParaRPr lang="ar-IQ" dirty="0"/>
          </a:p>
        </p:txBody>
      </p:sp>
      <p:sp>
        <p:nvSpPr>
          <p:cNvPr id="4" name="مستطيل 3"/>
          <p:cNvSpPr/>
          <p:nvPr/>
        </p:nvSpPr>
        <p:spPr>
          <a:xfrm>
            <a:off x="-11352" y="843558"/>
            <a:ext cx="6527567" cy="1200329"/>
          </a:xfrm>
          <a:prstGeom prst="rect">
            <a:avLst/>
          </a:prstGeom>
        </p:spPr>
        <p:txBody>
          <a:bodyPr wrap="square">
            <a:spAutoFit/>
          </a:bodyPr>
          <a:lstStyle/>
          <a:p>
            <a:r>
              <a:rPr lang="en-US" dirty="0" smtClean="0"/>
              <a:t>• </a:t>
            </a:r>
            <a:r>
              <a:rPr lang="en-US" dirty="0"/>
              <a:t>Electronic media are media that use electronics </a:t>
            </a:r>
            <a:r>
              <a:rPr lang="en-US" dirty="0" smtClean="0"/>
              <a:t>or</a:t>
            </a:r>
          </a:p>
          <a:p>
            <a:r>
              <a:rPr lang="en-US" dirty="0" smtClean="0"/>
              <a:t> electromechanical </a:t>
            </a:r>
            <a:r>
              <a:rPr lang="en-US" dirty="0"/>
              <a:t>energy for the end user to access </a:t>
            </a:r>
            <a:endParaRPr lang="en-US" dirty="0" smtClean="0"/>
          </a:p>
          <a:p>
            <a:r>
              <a:rPr lang="en-US" dirty="0" smtClean="0"/>
              <a:t> the </a:t>
            </a:r>
            <a:r>
              <a:rPr lang="en-US" dirty="0"/>
              <a:t>content</a:t>
            </a:r>
            <a:r>
              <a:rPr lang="en-US" dirty="0" smtClean="0"/>
              <a:t>.</a:t>
            </a:r>
          </a:p>
          <a:p>
            <a:endParaRPr lang="ar-IQ" dirty="0"/>
          </a:p>
        </p:txBody>
      </p:sp>
      <p:cxnSp>
        <p:nvCxnSpPr>
          <p:cNvPr id="7" name="رابط مستقيم 6"/>
          <p:cNvCxnSpPr/>
          <p:nvPr/>
        </p:nvCxnSpPr>
        <p:spPr>
          <a:xfrm>
            <a:off x="156799" y="1851670"/>
            <a:ext cx="5616624"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038135194"/>
      </p:ext>
    </p:extLst>
  </p:cSld>
  <p:clrMapOvr>
    <a:masterClrMapping/>
  </p:clrMapOvr>
</p:sld>
</file>

<file path=ppt/theme/theme1.xml><?xml version="1.0" encoding="utf-8"?>
<a:theme xmlns:a="http://schemas.openxmlformats.org/drawingml/2006/main" name="Cover and End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DD2D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DD2D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