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56" r:id="rId2"/>
    <p:sldId id="257" r:id="rId3"/>
    <p:sldId id="258" r:id="rId4"/>
    <p:sldId id="260" r:id="rId5"/>
    <p:sldId id="261" r:id="rId6"/>
    <p:sldId id="262" r:id="rId7"/>
    <p:sldId id="263" r:id="rId8"/>
    <p:sldId id="290" r:id="rId9"/>
    <p:sldId id="264" r:id="rId10"/>
    <p:sldId id="265" r:id="rId11"/>
    <p:sldId id="266" r:id="rId12"/>
    <p:sldId id="267" r:id="rId13"/>
    <p:sldId id="268" r:id="rId14"/>
    <p:sldId id="282" r:id="rId15"/>
    <p:sldId id="269" r:id="rId16"/>
    <p:sldId id="270" r:id="rId17"/>
    <p:sldId id="271" r:id="rId18"/>
    <p:sldId id="272" r:id="rId19"/>
    <p:sldId id="283" r:id="rId20"/>
    <p:sldId id="273" r:id="rId21"/>
    <p:sldId id="275" r:id="rId22"/>
    <p:sldId id="284" r:id="rId23"/>
    <p:sldId id="276" r:id="rId24"/>
    <p:sldId id="278" r:id="rId25"/>
    <p:sldId id="279" r:id="rId26"/>
    <p:sldId id="285" r:id="rId27"/>
    <p:sldId id="281" r:id="rId28"/>
    <p:sldId id="286"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5F5047-5C33-424D-B915-17B40AC334B4}" type="datetimeFigureOut">
              <a:rPr lang="fr-FR" smtClean="0"/>
              <a:t>07/04/2020</a:t>
            </a:fld>
            <a:endParaRPr lang="fr-FR"/>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fr-FR"/>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B224C1-7986-41D7-AC79-35077E1E60C7}" type="slidenum">
              <a:rPr lang="fr-FR" smtClean="0"/>
              <a:t>‹#›</a:t>
            </a:fld>
            <a:endParaRPr lang="fr-FR"/>
          </a:p>
        </p:txBody>
      </p:sp>
    </p:spTree>
    <p:extLst>
      <p:ext uri="{BB962C8B-B14F-4D97-AF65-F5344CB8AC3E}">
        <p14:creationId xmlns:p14="http://schemas.microsoft.com/office/powerpoint/2010/main" val="2270108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CBADD526-9026-4155-A722-4C99C72D0686}" type="datetime1">
              <a:rPr lang="fr-FR" smtClean="0"/>
              <a:t>07/04/2020</a:t>
            </a:fld>
            <a:endParaRPr lang="fr-FR"/>
          </a:p>
        </p:txBody>
      </p:sp>
      <p:sp>
        <p:nvSpPr>
          <p:cNvPr id="5" name="Footer Placeholder 4"/>
          <p:cNvSpPr>
            <a:spLocks noGrp="1"/>
          </p:cNvSpPr>
          <p:nvPr>
            <p:ph type="ftr" sz="quarter" idx="11"/>
          </p:nvPr>
        </p:nvSpPr>
        <p:spPr/>
        <p:txBody>
          <a:bodyPr/>
          <a:lstStyle/>
          <a:p>
            <a:r>
              <a:rPr lang="fr-FR" smtClean="0"/>
              <a:t>RJH</a:t>
            </a:r>
            <a:endParaRPr lang="fr-FR"/>
          </a:p>
        </p:txBody>
      </p:sp>
      <p:sp>
        <p:nvSpPr>
          <p:cNvPr id="6" name="Slide Number Placeholder 5"/>
          <p:cNvSpPr>
            <a:spLocks noGrp="1"/>
          </p:cNvSpPr>
          <p:nvPr>
            <p:ph type="sldNum" sz="quarter" idx="12"/>
          </p:nvPr>
        </p:nvSpPr>
        <p:spPr/>
        <p:txBody>
          <a:bodyPr/>
          <a:lstStyle/>
          <a:p>
            <a:fld id="{E6D30364-4512-4611-A875-D108CBDC46C2}" type="slidenum">
              <a:rPr lang="fr-FR" smtClean="0"/>
              <a:t>‹#›</a:t>
            </a:fld>
            <a:endParaRPr lang="fr-F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2297204-93EE-49E8-84C3-0389D1FA21DF}" type="datetime1">
              <a:rPr lang="fr-FR" smtClean="0"/>
              <a:t>07/04/2020</a:t>
            </a:fld>
            <a:endParaRPr lang="fr-FR"/>
          </a:p>
        </p:txBody>
      </p:sp>
      <p:sp>
        <p:nvSpPr>
          <p:cNvPr id="5" name="Footer Placeholder 4"/>
          <p:cNvSpPr>
            <a:spLocks noGrp="1"/>
          </p:cNvSpPr>
          <p:nvPr>
            <p:ph type="ftr" sz="quarter" idx="11"/>
          </p:nvPr>
        </p:nvSpPr>
        <p:spPr/>
        <p:txBody>
          <a:bodyPr/>
          <a:lstStyle/>
          <a:p>
            <a:r>
              <a:rPr lang="fr-FR" smtClean="0"/>
              <a:t>RJH</a:t>
            </a:r>
            <a:endParaRPr lang="fr-FR"/>
          </a:p>
        </p:txBody>
      </p:sp>
      <p:sp>
        <p:nvSpPr>
          <p:cNvPr id="6" name="Slide Number Placeholder 5"/>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7EB7D336-1B34-4F72-B7E6-69111563B3C5}" type="datetime1">
              <a:rPr lang="fr-FR" smtClean="0"/>
              <a:t>07/04/2020</a:t>
            </a:fld>
            <a:endParaRPr lang="fr-FR"/>
          </a:p>
        </p:txBody>
      </p:sp>
      <p:sp>
        <p:nvSpPr>
          <p:cNvPr id="5" name="Footer Placeholder 4"/>
          <p:cNvSpPr>
            <a:spLocks noGrp="1"/>
          </p:cNvSpPr>
          <p:nvPr>
            <p:ph type="ftr" sz="quarter" idx="11"/>
          </p:nvPr>
        </p:nvSpPr>
        <p:spPr/>
        <p:txBody>
          <a:bodyPr/>
          <a:lstStyle/>
          <a:p>
            <a:r>
              <a:rPr lang="fr-FR" smtClean="0"/>
              <a:t>RJH</a:t>
            </a:r>
            <a:endParaRPr lang="fr-FR"/>
          </a:p>
        </p:txBody>
      </p:sp>
      <p:sp>
        <p:nvSpPr>
          <p:cNvPr id="6" name="Slide Number Placeholder 5"/>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5F03E628-0793-459C-90D7-3842951DA9E6}" type="datetime1">
              <a:rPr lang="fr-FR" smtClean="0"/>
              <a:t>07/04/2020</a:t>
            </a:fld>
            <a:endParaRPr lang="fr-FR"/>
          </a:p>
        </p:txBody>
      </p:sp>
      <p:sp>
        <p:nvSpPr>
          <p:cNvPr id="5" name="Footer Placeholder 4"/>
          <p:cNvSpPr>
            <a:spLocks noGrp="1"/>
          </p:cNvSpPr>
          <p:nvPr>
            <p:ph type="ftr" sz="quarter" idx="11"/>
          </p:nvPr>
        </p:nvSpPr>
        <p:spPr/>
        <p:txBody>
          <a:bodyPr/>
          <a:lstStyle/>
          <a:p>
            <a:r>
              <a:rPr lang="fr-FR" smtClean="0"/>
              <a:t>RJH</a:t>
            </a:r>
            <a:endParaRPr lang="fr-FR"/>
          </a:p>
        </p:txBody>
      </p:sp>
      <p:sp>
        <p:nvSpPr>
          <p:cNvPr id="6" name="Slide Number Placeholder 5"/>
          <p:cNvSpPr>
            <a:spLocks noGrp="1"/>
          </p:cNvSpPr>
          <p:nvPr>
            <p:ph type="sldNum" sz="quarter" idx="12"/>
          </p:nvPr>
        </p:nvSpPr>
        <p:spPr/>
        <p:txBody>
          <a:bodyPr/>
          <a:lstStyle/>
          <a:p>
            <a:fld id="{E6D30364-4512-4611-A875-D108CBDC46C2}" type="slidenum">
              <a:rPr lang="fr-FR" smtClean="0"/>
              <a:t>‹#›</a:t>
            </a:fld>
            <a:endParaRPr lang="fr-FR"/>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22F8AC9-D8B3-4183-99BD-D3E5C62CC7DD}" type="datetime1">
              <a:rPr lang="fr-FR" smtClean="0"/>
              <a:t>07/04/2020</a:t>
            </a:fld>
            <a:endParaRPr lang="fr-FR"/>
          </a:p>
        </p:txBody>
      </p:sp>
      <p:sp>
        <p:nvSpPr>
          <p:cNvPr id="5" name="Footer Placeholder 4"/>
          <p:cNvSpPr>
            <a:spLocks noGrp="1"/>
          </p:cNvSpPr>
          <p:nvPr>
            <p:ph type="ftr" sz="quarter" idx="11"/>
          </p:nvPr>
        </p:nvSpPr>
        <p:spPr/>
        <p:txBody>
          <a:bodyPr/>
          <a:lstStyle/>
          <a:p>
            <a:r>
              <a:rPr lang="fr-FR" smtClean="0"/>
              <a:t>RJH</a:t>
            </a:r>
            <a:endParaRPr lang="fr-FR"/>
          </a:p>
        </p:txBody>
      </p:sp>
      <p:sp>
        <p:nvSpPr>
          <p:cNvPr id="6" name="Slide Number Placeholder 5"/>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A0C369B1-BBB9-4600-9389-EC6C822C40C9}" type="datetime1">
              <a:rPr lang="fr-FR" smtClean="0"/>
              <a:t>07/04/2020</a:t>
            </a:fld>
            <a:endParaRPr lang="fr-FR"/>
          </a:p>
        </p:txBody>
      </p:sp>
      <p:sp>
        <p:nvSpPr>
          <p:cNvPr id="6" name="Footer Placeholder 5"/>
          <p:cNvSpPr>
            <a:spLocks noGrp="1"/>
          </p:cNvSpPr>
          <p:nvPr>
            <p:ph type="ftr" sz="quarter" idx="11"/>
          </p:nvPr>
        </p:nvSpPr>
        <p:spPr/>
        <p:txBody>
          <a:bodyPr/>
          <a:lstStyle/>
          <a:p>
            <a:r>
              <a:rPr lang="fr-FR" smtClean="0"/>
              <a:t>RJH</a:t>
            </a:r>
            <a:endParaRPr lang="fr-FR"/>
          </a:p>
        </p:txBody>
      </p:sp>
      <p:sp>
        <p:nvSpPr>
          <p:cNvPr id="7" name="Slide Number Placeholder 6"/>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5B51FF83-18F5-4614-878F-E12DAD5FD0F5}" type="datetime1">
              <a:rPr lang="fr-FR" smtClean="0"/>
              <a:t>07/04/2020</a:t>
            </a:fld>
            <a:endParaRPr lang="fr-FR"/>
          </a:p>
        </p:txBody>
      </p:sp>
      <p:sp>
        <p:nvSpPr>
          <p:cNvPr id="8" name="Footer Placeholder 7"/>
          <p:cNvSpPr>
            <a:spLocks noGrp="1"/>
          </p:cNvSpPr>
          <p:nvPr>
            <p:ph type="ftr" sz="quarter" idx="11"/>
          </p:nvPr>
        </p:nvSpPr>
        <p:spPr/>
        <p:txBody>
          <a:bodyPr/>
          <a:lstStyle/>
          <a:p>
            <a:r>
              <a:rPr lang="fr-FR" smtClean="0"/>
              <a:t>RJH</a:t>
            </a:r>
            <a:endParaRPr lang="fr-FR"/>
          </a:p>
        </p:txBody>
      </p:sp>
      <p:sp>
        <p:nvSpPr>
          <p:cNvPr id="9" name="Slide Number Placeholder 8"/>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E13C5527-2D88-402C-8AF0-9CD82AA6DA38}" type="datetime1">
              <a:rPr lang="fr-FR" smtClean="0"/>
              <a:t>07/04/2020</a:t>
            </a:fld>
            <a:endParaRPr lang="fr-FR"/>
          </a:p>
        </p:txBody>
      </p:sp>
      <p:sp>
        <p:nvSpPr>
          <p:cNvPr id="4" name="Footer Placeholder 3"/>
          <p:cNvSpPr>
            <a:spLocks noGrp="1"/>
          </p:cNvSpPr>
          <p:nvPr>
            <p:ph type="ftr" sz="quarter" idx="11"/>
          </p:nvPr>
        </p:nvSpPr>
        <p:spPr/>
        <p:txBody>
          <a:bodyPr/>
          <a:lstStyle/>
          <a:p>
            <a:r>
              <a:rPr lang="fr-FR" smtClean="0"/>
              <a:t>RJH</a:t>
            </a:r>
            <a:endParaRPr lang="fr-FR"/>
          </a:p>
        </p:txBody>
      </p:sp>
      <p:sp>
        <p:nvSpPr>
          <p:cNvPr id="5" name="Slide Number Placeholder 4"/>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320D1-4429-481F-8E0B-BA0A25A77EC5}" type="datetime1">
              <a:rPr lang="fr-FR" smtClean="0"/>
              <a:t>07/04/2020</a:t>
            </a:fld>
            <a:endParaRPr lang="fr-FR"/>
          </a:p>
        </p:txBody>
      </p:sp>
      <p:sp>
        <p:nvSpPr>
          <p:cNvPr id="3" name="Footer Placeholder 2"/>
          <p:cNvSpPr>
            <a:spLocks noGrp="1"/>
          </p:cNvSpPr>
          <p:nvPr>
            <p:ph type="ftr" sz="quarter" idx="11"/>
          </p:nvPr>
        </p:nvSpPr>
        <p:spPr/>
        <p:txBody>
          <a:bodyPr/>
          <a:lstStyle/>
          <a:p>
            <a:r>
              <a:rPr lang="fr-FR" smtClean="0"/>
              <a:t>RJH</a:t>
            </a:r>
            <a:endParaRPr lang="fr-FR"/>
          </a:p>
        </p:txBody>
      </p:sp>
      <p:sp>
        <p:nvSpPr>
          <p:cNvPr id="4" name="Slide Number Placeholder 3"/>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87AB88E-596C-4B52-88D7-D1C05ABA2925}" type="datetime1">
              <a:rPr lang="fr-FR" smtClean="0"/>
              <a:t>07/04/2020</a:t>
            </a:fld>
            <a:endParaRPr lang="fr-FR"/>
          </a:p>
        </p:txBody>
      </p:sp>
      <p:sp>
        <p:nvSpPr>
          <p:cNvPr id="6" name="Footer Placeholder 5"/>
          <p:cNvSpPr>
            <a:spLocks noGrp="1"/>
          </p:cNvSpPr>
          <p:nvPr>
            <p:ph type="ftr" sz="quarter" idx="11"/>
          </p:nvPr>
        </p:nvSpPr>
        <p:spPr/>
        <p:txBody>
          <a:bodyPr/>
          <a:lstStyle/>
          <a:p>
            <a:r>
              <a:rPr lang="fr-FR" smtClean="0"/>
              <a:t>RJH</a:t>
            </a:r>
            <a:endParaRPr lang="fr-FR"/>
          </a:p>
        </p:txBody>
      </p:sp>
      <p:sp>
        <p:nvSpPr>
          <p:cNvPr id="7" name="Slide Number Placeholder 6"/>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CED1FFE5-3EBD-47E3-B628-92CD008D3918}" type="datetime1">
              <a:rPr lang="fr-FR" smtClean="0"/>
              <a:t>07/04/2020</a:t>
            </a:fld>
            <a:endParaRPr lang="fr-FR"/>
          </a:p>
        </p:txBody>
      </p:sp>
      <p:sp>
        <p:nvSpPr>
          <p:cNvPr id="6" name="Footer Placeholder 5"/>
          <p:cNvSpPr>
            <a:spLocks noGrp="1"/>
          </p:cNvSpPr>
          <p:nvPr>
            <p:ph type="ftr" sz="quarter" idx="11"/>
          </p:nvPr>
        </p:nvSpPr>
        <p:spPr/>
        <p:txBody>
          <a:bodyPr/>
          <a:lstStyle/>
          <a:p>
            <a:r>
              <a:rPr lang="fr-FR" smtClean="0"/>
              <a:t>RJH</a:t>
            </a:r>
            <a:endParaRPr lang="fr-FR"/>
          </a:p>
        </p:txBody>
      </p:sp>
      <p:sp>
        <p:nvSpPr>
          <p:cNvPr id="7" name="Slide Number Placeholder 6"/>
          <p:cNvSpPr>
            <a:spLocks noGrp="1"/>
          </p:cNvSpPr>
          <p:nvPr>
            <p:ph type="sldNum" sz="quarter" idx="12"/>
          </p:nvPr>
        </p:nvSpPr>
        <p:spPr/>
        <p:txBody>
          <a:bodyPr/>
          <a:lstStyle/>
          <a:p>
            <a:fld id="{E6D30364-4512-4611-A875-D108CBDC46C2}"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E6E0658F-9539-457F-9FAD-95B2E4BB5803}" type="datetime1">
              <a:rPr lang="fr-FR" smtClean="0"/>
              <a:t>07/04/2020</a:t>
            </a:fld>
            <a:endParaRPr lang="fr-F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r>
              <a:rPr lang="fr-FR" smtClean="0"/>
              <a:t>RJH</a:t>
            </a:r>
            <a:endParaRPr lang="fr-F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E6D30364-4512-4611-A875-D108CBDC46C2}" type="slidenum">
              <a:rPr lang="fr-FR" smtClean="0"/>
              <a:t>‹#›</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r>
              <a:rPr lang="fr-FR" sz="2000" dirty="0" smtClean="0"/>
              <a:t>Histoire, Poésie, Analyse…</a:t>
            </a:r>
          </a:p>
          <a:p>
            <a:pPr algn="l"/>
            <a:endParaRPr lang="fr-FR" dirty="0" smtClean="0"/>
          </a:p>
          <a:p>
            <a:pPr algn="l"/>
            <a:endParaRPr lang="fr-FR" dirty="0" smtClean="0"/>
          </a:p>
          <a:p>
            <a:pPr algn="l"/>
            <a:r>
              <a:rPr lang="fr-FR" sz="2000" b="1" dirty="0" smtClean="0">
                <a:solidFill>
                  <a:schemeClr val="tx1"/>
                </a:solidFill>
                <a:latin typeface="Times New Roman" panose="02020603050405020304" pitchFamily="18" charset="0"/>
                <a:cs typeface="Times New Roman" panose="02020603050405020304" pitchFamily="18" charset="0"/>
              </a:rPr>
              <a:t>Dr. Raid Jabbar HABIB</a:t>
            </a:r>
          </a:p>
        </p:txBody>
      </p:sp>
      <p:sp>
        <p:nvSpPr>
          <p:cNvPr id="2" name="عنوان 1"/>
          <p:cNvSpPr>
            <a:spLocks noGrp="1"/>
          </p:cNvSpPr>
          <p:nvPr>
            <p:ph type="ctrTitle"/>
          </p:nvPr>
        </p:nvSpPr>
        <p:spPr/>
        <p:txBody>
          <a:bodyPr/>
          <a:lstStyle/>
          <a:p>
            <a:r>
              <a:rPr lang="fr-FR" b="1" dirty="0" smtClean="0">
                <a:solidFill>
                  <a:srgbClr val="FFFF00"/>
                </a:solidFill>
                <a:latin typeface="Times New Roman" panose="02020603050405020304" pitchFamily="18" charset="0"/>
                <a:cs typeface="Times New Roman" panose="02020603050405020304" pitchFamily="18" charset="0"/>
              </a:rPr>
              <a:t>LA POÉSIE RENAISSANTE</a:t>
            </a:r>
            <a:br>
              <a:rPr lang="fr-FR" b="1" dirty="0" smtClean="0">
                <a:solidFill>
                  <a:srgbClr val="FFFF00"/>
                </a:solidFill>
                <a:latin typeface="Times New Roman" panose="02020603050405020304" pitchFamily="18" charset="0"/>
                <a:cs typeface="Times New Roman" panose="02020603050405020304" pitchFamily="18" charset="0"/>
              </a:rPr>
            </a:br>
            <a:endParaRPr lang="fr-FR"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7320747"/>
      </p:ext>
    </p:extLst>
  </p:cSld>
  <p:clrMapOvr>
    <a:masterClrMapping/>
  </p:clrMapOvr>
  <mc:AlternateContent xmlns:mc="http://schemas.openxmlformats.org/markup-compatibility/2006" xmlns:p14="http://schemas.microsoft.com/office/powerpoint/2010/main">
    <mc:Choice Requires="p14">
      <p:transition spd="slow" p14:dur="2000" advTm="28163"/>
    </mc:Choice>
    <mc:Fallback xmlns="">
      <p:transition spd="slow" advTm="28163"/>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411162"/>
          </a:xfrm>
        </p:spPr>
        <p:txBody>
          <a:bodyPr/>
          <a:lstStyle/>
          <a:p>
            <a:r>
              <a:rPr lang="fr-FR" b="1" dirty="0" smtClean="0">
                <a:solidFill>
                  <a:srgbClr val="FFFF00"/>
                </a:solidFill>
                <a:latin typeface="Times New Roman" panose="02020603050405020304" pitchFamily="18" charset="0"/>
                <a:ea typeface="Tahoma" panose="020B0604030504040204" pitchFamily="34" charset="0"/>
                <a:cs typeface="Times New Roman" panose="02020603050405020304" pitchFamily="18" charset="0"/>
              </a:rPr>
              <a:t>Enrichir- Néologisme</a:t>
            </a:r>
            <a:endParaRPr lang="fr-FR" b="1" dirty="0">
              <a:solidFill>
                <a:srgbClr val="FFFF00"/>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3" name="عنصر نائب للمحتوى 2"/>
          <p:cNvSpPr>
            <a:spLocks noGrp="1"/>
          </p:cNvSpPr>
          <p:nvPr>
            <p:ph sz="quarter" idx="13"/>
          </p:nvPr>
        </p:nvSpPr>
        <p:spPr>
          <a:xfrm>
            <a:off x="609600" y="914400"/>
            <a:ext cx="7924800" cy="4800600"/>
          </a:xfrm>
        </p:spPr>
        <p:txBody>
          <a:bodyPr>
            <a:normAutofit fontScale="92500"/>
          </a:bodyPr>
          <a:lstStyle/>
          <a:p>
            <a:pPr algn="just"/>
            <a:r>
              <a:rPr lang="fr-FR" sz="3100" b="1" dirty="0" smtClean="0">
                <a:solidFill>
                  <a:srgbClr val="C00000"/>
                </a:solidFill>
                <a:latin typeface="Times New Roman" panose="02020603050405020304" pitchFamily="18" charset="0"/>
                <a:cs typeface="Times New Roman" panose="02020603050405020304" pitchFamily="18" charset="0"/>
              </a:rPr>
              <a:t>Pour enrichir le français, on rechercha alors les néologismes, les mots des différents métiers, les termes rares, en même temps que l'on multipliait les images et les métaphores.</a:t>
            </a:r>
          </a:p>
          <a:p>
            <a:pPr marL="0" indent="0">
              <a:buNone/>
            </a:pPr>
            <a:endParaRPr lang="fr-FR" sz="4000" dirty="0" smtClean="0">
              <a:latin typeface="Times New Roman" panose="02020603050405020304" pitchFamily="18" charset="0"/>
              <a:cs typeface="Times New Roman" panose="02020603050405020304" pitchFamily="18" charset="0"/>
            </a:endParaRPr>
          </a:p>
          <a:p>
            <a:r>
              <a:rPr lang="fr-FR" sz="3000" b="1" dirty="0" smtClean="0">
                <a:solidFill>
                  <a:srgbClr val="FFFF00"/>
                </a:solidFill>
                <a:latin typeface="Times New Roman" panose="02020603050405020304" pitchFamily="18" charset="0"/>
                <a:cs typeface="Times New Roman" panose="02020603050405020304" pitchFamily="18" charset="0"/>
              </a:rPr>
              <a:t>La voix du poète ne chantait plus l'unité de la tradition antique et chrétienne comme au Moyen Âge, mais la gloire réciproque du roi et de son poète.</a:t>
            </a:r>
          </a:p>
          <a:p>
            <a:pPr marL="0" indent="0">
              <a:buNone/>
            </a:pPr>
            <a:endParaRPr lang="fr-FR" sz="6000" dirty="0" smtClean="0">
              <a:latin typeface="Times New Roman" panose="02020603050405020304" pitchFamily="18" charset="0"/>
              <a:cs typeface="Times New Roman" panose="02020603050405020304" pitchFamily="18" charset="0"/>
            </a:endParaRPr>
          </a:p>
          <a:p>
            <a:endParaRPr lang="fr-FR" dirty="0" smtClean="0"/>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10</a:t>
            </a:fld>
            <a:endParaRPr lang="fr-FR"/>
          </a:p>
        </p:txBody>
      </p:sp>
    </p:spTree>
    <p:extLst>
      <p:ext uri="{BB962C8B-B14F-4D97-AF65-F5344CB8AC3E}">
        <p14:creationId xmlns:p14="http://schemas.microsoft.com/office/powerpoint/2010/main" val="1771515422"/>
      </p:ext>
    </p:extLst>
  </p:cSld>
  <p:clrMapOvr>
    <a:masterClrMapping/>
  </p:clrMapOvr>
  <mc:AlternateContent xmlns:mc="http://schemas.openxmlformats.org/markup-compatibility/2006" xmlns:p14="http://schemas.microsoft.com/office/powerpoint/2010/main">
    <mc:Choice Requires="p14">
      <p:transition spd="slow" p14:dur="2000" advTm="114829"/>
    </mc:Choice>
    <mc:Fallback xmlns="">
      <p:transition spd="slow" advTm="114829"/>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fr-FR" b="1" dirty="0" smtClean="0">
                <a:solidFill>
                  <a:srgbClr val="FFFF00"/>
                </a:solidFill>
                <a:latin typeface="Times New Roman" panose="02020603050405020304" pitchFamily="18" charset="0"/>
                <a:cs typeface="Times New Roman" panose="02020603050405020304" pitchFamily="18" charset="0"/>
              </a:rPr>
              <a:t>Clément Marot (1496-1544)</a:t>
            </a:r>
            <a:br>
              <a:rPr lang="fr-FR" b="1" dirty="0" smtClean="0">
                <a:solidFill>
                  <a:srgbClr val="FFFF00"/>
                </a:solidFill>
                <a:latin typeface="Times New Roman" panose="02020603050405020304" pitchFamily="18" charset="0"/>
                <a:cs typeface="Times New Roman" panose="02020603050405020304" pitchFamily="18" charset="0"/>
              </a:rPr>
            </a:br>
            <a:endParaRPr lang="fr-FR" b="1" dirty="0">
              <a:solidFill>
                <a:srgbClr val="FFFF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Autofit/>
          </a:bodyPr>
          <a:lstStyle/>
          <a:p>
            <a:pPr algn="just"/>
            <a:r>
              <a:rPr lang="fr-FR" sz="2400" dirty="0" smtClean="0">
                <a:solidFill>
                  <a:srgbClr val="C00000"/>
                </a:solidFill>
                <a:latin typeface="Times New Roman" panose="02020603050405020304" pitchFamily="18" charset="0"/>
                <a:cs typeface="Times New Roman" panose="02020603050405020304" pitchFamily="18" charset="0"/>
              </a:rPr>
              <a:t>Poète Français du 16eme siècle, fut au service de François 1ere, fut quelques années de prison</a:t>
            </a:r>
          </a:p>
          <a:p>
            <a:pPr algn="just"/>
            <a:r>
              <a:rPr lang="fr-FR" sz="2400" dirty="0" smtClean="0">
                <a:solidFill>
                  <a:srgbClr val="FFFF00"/>
                </a:solidFill>
                <a:latin typeface="Times New Roman" panose="02020603050405020304" pitchFamily="18" charset="0"/>
                <a:cs typeface="Times New Roman" panose="02020603050405020304" pitchFamily="18" charset="0"/>
              </a:rPr>
              <a:t>Œuvres : Ballade, Petite épître au roi, Et un Rondeau célèbre aux sonorités Joyeuses, et Guillerettes.</a:t>
            </a:r>
          </a:p>
          <a:p>
            <a:pPr algn="just"/>
            <a:r>
              <a:rPr lang="fr-FR" sz="2400" dirty="0" smtClean="0">
                <a:solidFill>
                  <a:srgbClr val="C00000"/>
                </a:solidFill>
                <a:latin typeface="Times New Roman" panose="02020603050405020304" pitchFamily="18" charset="0"/>
                <a:cs typeface="Times New Roman" panose="02020603050405020304" pitchFamily="18" charset="0"/>
              </a:rPr>
              <a:t>Pourquoi faut-il revenir à l’œuvre de Marot ?</a:t>
            </a:r>
          </a:p>
          <a:p>
            <a:pPr marL="0" indent="0" algn="just">
              <a:buNone/>
            </a:pPr>
            <a:r>
              <a:rPr lang="fr-FR" sz="2400" dirty="0" smtClean="0">
                <a:solidFill>
                  <a:srgbClr val="C00000"/>
                </a:solidFill>
                <a:latin typeface="Times New Roman" panose="02020603050405020304" pitchFamily="18" charset="0"/>
                <a:cs typeface="Times New Roman" panose="02020603050405020304" pitchFamily="18" charset="0"/>
              </a:rPr>
              <a:t>Certes, c’est parfois un poète lyrique, mais Villon avant lui avait une autre dimension. Marot est avant tout un précurseur, Il a remis à l’honneur des formes poétiques qui avaient étés oubliées</a:t>
            </a:r>
            <a:r>
              <a:rPr lang="en-US" sz="2400" dirty="0" smtClean="0">
                <a:solidFill>
                  <a:srgbClr val="C00000"/>
                </a:solidFill>
                <a:latin typeface="Times New Roman" panose="02020603050405020304" pitchFamily="18" charset="0"/>
                <a:cs typeface="Times New Roman" panose="02020603050405020304" pitchFamily="18" charset="0"/>
              </a:rPr>
              <a:t>, Le Rondeau: Dedans Paris…</a:t>
            </a:r>
            <a:endParaRPr lang="fr-FR" sz="2400" dirty="0" smtClean="0">
              <a:solidFill>
                <a:srgbClr val="C00000"/>
              </a:solidFill>
              <a:latin typeface="Times New Roman" panose="02020603050405020304" pitchFamily="18" charset="0"/>
              <a:cs typeface="Times New Roman" panose="02020603050405020304" pitchFamily="18" charset="0"/>
            </a:endParaRPr>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11</a:t>
            </a:fld>
            <a:endParaRPr lang="fr-FR"/>
          </a:p>
        </p:txBody>
      </p:sp>
    </p:spTree>
    <p:extLst>
      <p:ext uri="{BB962C8B-B14F-4D97-AF65-F5344CB8AC3E}">
        <p14:creationId xmlns:p14="http://schemas.microsoft.com/office/powerpoint/2010/main" val="1118206772"/>
      </p:ext>
    </p:extLst>
  </p:cSld>
  <p:clrMapOvr>
    <a:masterClrMapping/>
  </p:clrMapOvr>
  <mc:AlternateContent xmlns:mc="http://schemas.openxmlformats.org/markup-compatibility/2006" xmlns:p14="http://schemas.microsoft.com/office/powerpoint/2010/main">
    <mc:Choice Requires="p14">
      <p:transition spd="slow" p14:dur="2000" advTm="88190"/>
    </mc:Choice>
    <mc:Fallback xmlns="">
      <p:transition spd="slow" advTm="8819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563562"/>
          </a:xfrm>
        </p:spPr>
        <p:txBody>
          <a:bodyPr/>
          <a:lstStyle/>
          <a:p>
            <a:endParaRPr lang="fr-FR" dirty="0"/>
          </a:p>
        </p:txBody>
      </p:sp>
      <p:sp>
        <p:nvSpPr>
          <p:cNvPr id="3" name="عنصر نائب للمحتوى 2"/>
          <p:cNvSpPr>
            <a:spLocks noGrp="1"/>
          </p:cNvSpPr>
          <p:nvPr>
            <p:ph sz="quarter" idx="13"/>
          </p:nvPr>
        </p:nvSpPr>
        <p:spPr>
          <a:xfrm>
            <a:off x="609600" y="1143000"/>
            <a:ext cx="7924800" cy="4572000"/>
          </a:xfrm>
        </p:spPr>
        <p:txBody>
          <a:bodyPr>
            <a:normAutofit fontScale="92500"/>
          </a:bodyPr>
          <a:lstStyle/>
          <a:p>
            <a:pPr algn="just"/>
            <a:r>
              <a:rPr lang="fr-FR" sz="2600" b="1" dirty="0" smtClean="0">
                <a:solidFill>
                  <a:srgbClr val="C00000"/>
                </a:solidFill>
                <a:latin typeface="Times New Roman" panose="02020603050405020304" pitchFamily="18" charset="0"/>
                <a:cs typeface="Times New Roman" panose="02020603050405020304" pitchFamily="18" charset="0"/>
              </a:rPr>
              <a:t>Maître de l’épitre (Lettre en vers dans laquelle le poète le plus souvent demande quelque chose comme sortir de prison, de l’argent etc…)</a:t>
            </a:r>
          </a:p>
          <a:p>
            <a:pPr algn="just"/>
            <a:r>
              <a:rPr lang="fr-FR" sz="2600" b="1" dirty="0" smtClean="0">
                <a:solidFill>
                  <a:srgbClr val="00B050"/>
                </a:solidFill>
                <a:latin typeface="Times New Roman" panose="02020603050405020304" pitchFamily="18" charset="0"/>
                <a:cs typeface="Times New Roman" panose="02020603050405020304" pitchFamily="18" charset="0"/>
              </a:rPr>
              <a:t>Maître de l’épigramme (petit poème comme un rondeau mais à la fin il y a un trait (un pique !) comme dans le poème sur le Juge Maillart. Il lui arrive aussi de composer des élégies (poèmes pour célébrer la mort d’une personne, ou même la mort de la nature)</a:t>
            </a:r>
          </a:p>
          <a:p>
            <a:pPr algn="just"/>
            <a:r>
              <a:rPr lang="fr-FR" sz="2600" b="1" dirty="0" smtClean="0">
                <a:solidFill>
                  <a:srgbClr val="FFFF00"/>
                </a:solidFill>
                <a:latin typeface="Times New Roman" panose="02020603050405020304" pitchFamily="18" charset="0"/>
                <a:cs typeface="Times New Roman" panose="02020603050405020304" pitchFamily="18" charset="0"/>
              </a:rPr>
              <a:t>On lui doit aussi des chansons, c'est-à-dire des poèmes mis en musique et parlant le plus souvent d’Amour.</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12</a:t>
            </a:fld>
            <a:endParaRPr lang="fr-FR"/>
          </a:p>
        </p:txBody>
      </p:sp>
    </p:spTree>
    <p:extLst>
      <p:ext uri="{BB962C8B-B14F-4D97-AF65-F5344CB8AC3E}">
        <p14:creationId xmlns:p14="http://schemas.microsoft.com/office/powerpoint/2010/main" val="1810827768"/>
      </p:ext>
    </p:extLst>
  </p:cSld>
  <p:clrMapOvr>
    <a:masterClrMapping/>
  </p:clrMapOvr>
  <mc:AlternateContent xmlns:mc="http://schemas.openxmlformats.org/markup-compatibility/2006" xmlns:p14="http://schemas.microsoft.com/office/powerpoint/2010/main">
    <mc:Choice Requires="p14">
      <p:transition spd="slow" p14:dur="2000" advTm="79281"/>
    </mc:Choice>
    <mc:Fallback xmlns="">
      <p:transition spd="slow" advTm="79281"/>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81000"/>
            <a:ext cx="8229600" cy="838200"/>
          </a:xfrm>
        </p:spPr>
        <p:txBody>
          <a:bodyPr>
            <a:normAutofit fontScale="90000"/>
          </a:bodyPr>
          <a:lstStyle/>
          <a:p>
            <a:r>
              <a:rPr lang="fr-FR" sz="2700" dirty="0" smtClean="0"/>
              <a:t/>
            </a:r>
            <a:br>
              <a:rPr lang="fr-FR" sz="2700" dirty="0" smtClean="0"/>
            </a:br>
            <a:r>
              <a:rPr lang="fr-FR" sz="2700" dirty="0"/>
              <a:t/>
            </a:r>
            <a:br>
              <a:rPr lang="fr-FR" sz="2700" dirty="0"/>
            </a:br>
            <a:r>
              <a:rPr lang="fr-FR" sz="2700" dirty="0" smtClean="0"/>
              <a:t/>
            </a:r>
            <a:br>
              <a:rPr lang="fr-FR" sz="2700" dirty="0" smtClean="0"/>
            </a:br>
            <a:r>
              <a:rPr lang="fr-FR" sz="2700" dirty="0" smtClean="0"/>
              <a:t/>
            </a:r>
            <a:br>
              <a:rPr lang="fr-FR" sz="2700" dirty="0" smtClean="0"/>
            </a:br>
            <a:r>
              <a:rPr lang="fr-FR" sz="2200" b="1" dirty="0" smtClean="0">
                <a:solidFill>
                  <a:srgbClr val="FF0000"/>
                </a:solidFill>
                <a:latin typeface="Times New Roman" panose="02020603050405020304" pitchFamily="18" charset="0"/>
                <a:cs typeface="Times New Roman" panose="02020603050405020304" pitchFamily="18" charset="0"/>
              </a:rPr>
              <a:t>Rondeau XXXIX- De sa grand Amie – Dedans Paris Pour Anne d'Alençon</a:t>
            </a:r>
            <a:endParaRPr lang="fr-FR" sz="27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fontScale="40000" lnSpcReduction="20000"/>
          </a:bodyPr>
          <a:lstStyle/>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Dedans Paris, ville jolie, </a:t>
            </a: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Un jour passant mélancolie, </a:t>
            </a: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Je pris alliance nouvelle</a:t>
            </a: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À la plus gaie damoiselle</a:t>
            </a: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Qui soit d'ici en Italie.</a:t>
            </a:r>
          </a:p>
          <a:p>
            <a:pPr marL="0" indent="0">
              <a:lnSpc>
                <a:spcPct val="120000"/>
              </a:lnSpc>
              <a:buNone/>
            </a:pPr>
            <a:endParaRPr lang="fr-FR" sz="4400" b="1" dirty="0" smtClean="0">
              <a:solidFill>
                <a:srgbClr val="FFFF00"/>
              </a:solidFill>
              <a:latin typeface="Times New Roman" panose="02020603050405020304" pitchFamily="18" charset="0"/>
              <a:cs typeface="Times New Roman" panose="02020603050405020304" pitchFamily="18" charset="0"/>
            </a:endParaRP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D'honnêteté elle est saisie,</a:t>
            </a: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Et crois, selon ma fantaisie,</a:t>
            </a: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Qu'il n'en est guère de plus belle</a:t>
            </a:r>
          </a:p>
          <a:p>
            <a:pPr marL="0" indent="0">
              <a:lnSpc>
                <a:spcPct val="120000"/>
              </a:lnSpc>
              <a:buNone/>
            </a:pPr>
            <a:r>
              <a:rPr lang="fr-FR" sz="4400" b="1" dirty="0" smtClean="0">
                <a:solidFill>
                  <a:srgbClr val="FFFF00"/>
                </a:solidFill>
                <a:latin typeface="Times New Roman" panose="02020603050405020304" pitchFamily="18" charset="0"/>
                <a:cs typeface="Times New Roman" panose="02020603050405020304" pitchFamily="18" charset="0"/>
              </a:rPr>
              <a:t>Dedans Paris.</a:t>
            </a:r>
          </a:p>
          <a:p>
            <a:endParaRPr lang="fr-FR" sz="3600" dirty="0" smtClean="0">
              <a:solidFill>
                <a:srgbClr val="C00000"/>
              </a:solidFill>
            </a:endParaRPr>
          </a:p>
          <a:p>
            <a:endParaRPr lang="fr-FR" dirty="0" smtClean="0"/>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13</a:t>
            </a:fld>
            <a:endParaRPr lang="fr-FR"/>
          </a:p>
        </p:txBody>
      </p:sp>
    </p:spTree>
    <p:extLst>
      <p:ext uri="{BB962C8B-B14F-4D97-AF65-F5344CB8AC3E}">
        <p14:creationId xmlns:p14="http://schemas.microsoft.com/office/powerpoint/2010/main" val="1366672929"/>
      </p:ext>
    </p:extLst>
  </p:cSld>
  <p:clrMapOvr>
    <a:masterClrMapping/>
  </p:clrMapOvr>
  <mc:AlternateContent xmlns:mc="http://schemas.openxmlformats.org/markup-compatibility/2006" xmlns:p14="http://schemas.microsoft.com/office/powerpoint/2010/main">
    <mc:Choice Requires="p14">
      <p:transition spd="slow" p14:dur="2000" advTm="155882"/>
    </mc:Choice>
    <mc:Fallback xmlns="">
      <p:transition spd="slow" advTm="15588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sz="quarter" idx="13"/>
          </p:nvPr>
        </p:nvSpPr>
        <p:spPr/>
        <p:txBody>
          <a:bodyPr/>
          <a:lstStyle/>
          <a:p>
            <a:pPr marL="0" indent="0">
              <a:buNone/>
            </a:pPr>
            <a:r>
              <a:rPr lang="fr-FR" sz="1800" b="1" dirty="0">
                <a:solidFill>
                  <a:srgbClr val="FFFF00"/>
                </a:solidFill>
                <a:latin typeface="Times New Roman" panose="02020603050405020304" pitchFamily="18" charset="0"/>
                <a:cs typeface="Times New Roman" panose="02020603050405020304" pitchFamily="18" charset="0"/>
              </a:rPr>
              <a:t>Je ne vous la nommerai mie,</a:t>
            </a:r>
          </a:p>
          <a:p>
            <a:pPr marL="0" indent="0">
              <a:buNone/>
            </a:pPr>
            <a:r>
              <a:rPr lang="fr-FR" sz="1800" b="1" dirty="0">
                <a:solidFill>
                  <a:srgbClr val="FFFF00"/>
                </a:solidFill>
                <a:latin typeface="Times New Roman" panose="02020603050405020304" pitchFamily="18" charset="0"/>
                <a:cs typeface="Times New Roman" panose="02020603050405020304" pitchFamily="18" charset="0"/>
              </a:rPr>
              <a:t>Sinon qu'elle est ma grande amie ;</a:t>
            </a:r>
          </a:p>
          <a:p>
            <a:pPr marL="0" indent="0">
              <a:buNone/>
            </a:pPr>
            <a:r>
              <a:rPr lang="fr-FR" sz="1800" b="1" dirty="0">
                <a:solidFill>
                  <a:srgbClr val="FFFF00"/>
                </a:solidFill>
                <a:latin typeface="Times New Roman" panose="02020603050405020304" pitchFamily="18" charset="0"/>
                <a:cs typeface="Times New Roman" panose="02020603050405020304" pitchFamily="18" charset="0"/>
              </a:rPr>
              <a:t>Car l'alliance se fit telle</a:t>
            </a:r>
          </a:p>
          <a:p>
            <a:pPr marL="0" indent="0">
              <a:buNone/>
            </a:pPr>
            <a:r>
              <a:rPr lang="fr-FR" sz="1800" b="1" dirty="0">
                <a:solidFill>
                  <a:srgbClr val="FFFF00"/>
                </a:solidFill>
                <a:latin typeface="Times New Roman" panose="02020603050405020304" pitchFamily="18" charset="0"/>
                <a:cs typeface="Times New Roman" panose="02020603050405020304" pitchFamily="18" charset="0"/>
              </a:rPr>
              <a:t>Par un doux baiser que j'eus d'elle,</a:t>
            </a:r>
          </a:p>
          <a:p>
            <a:pPr marL="0" indent="0">
              <a:buNone/>
            </a:pPr>
            <a:r>
              <a:rPr lang="fr-FR" sz="1800" b="1" dirty="0">
                <a:solidFill>
                  <a:srgbClr val="FFFF00"/>
                </a:solidFill>
                <a:latin typeface="Times New Roman" panose="02020603050405020304" pitchFamily="18" charset="0"/>
                <a:cs typeface="Times New Roman" panose="02020603050405020304" pitchFamily="18" charset="0"/>
              </a:rPr>
              <a:t>Sans penser aucune infamie,</a:t>
            </a:r>
          </a:p>
          <a:p>
            <a:pPr marL="0" indent="0">
              <a:buNone/>
            </a:pPr>
            <a:r>
              <a:rPr lang="fr-FR" sz="1800" b="1" dirty="0">
                <a:solidFill>
                  <a:srgbClr val="FFFF00"/>
                </a:solidFill>
                <a:latin typeface="Times New Roman" panose="02020603050405020304" pitchFamily="18" charset="0"/>
                <a:cs typeface="Times New Roman" panose="02020603050405020304" pitchFamily="18" charset="0"/>
              </a:rPr>
              <a:t>Dedans paris. </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14</a:t>
            </a:fld>
            <a:endParaRPr lang="fr-FR"/>
          </a:p>
        </p:txBody>
      </p:sp>
    </p:spTree>
    <p:extLst>
      <p:ext uri="{BB962C8B-B14F-4D97-AF65-F5344CB8AC3E}">
        <p14:creationId xmlns:p14="http://schemas.microsoft.com/office/powerpoint/2010/main" val="3133015411"/>
      </p:ext>
    </p:extLst>
  </p:cSld>
  <p:clrMapOvr>
    <a:masterClrMapping/>
  </p:clrMapOvr>
  <mc:AlternateContent xmlns:mc="http://schemas.openxmlformats.org/markup-compatibility/2006" xmlns:p14="http://schemas.microsoft.com/office/powerpoint/2010/main">
    <mc:Choice Requires="p14">
      <p:transition spd="slow" p14:dur="2000" advTm="29820"/>
    </mc:Choice>
    <mc:Fallback xmlns="">
      <p:transition spd="slow" advTm="2982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smtClean="0">
                <a:solidFill>
                  <a:srgbClr val="FFFF00"/>
                </a:solidFill>
                <a:latin typeface="Times New Roman" panose="02020603050405020304" pitchFamily="18" charset="0"/>
                <a:cs typeface="Times New Roman" panose="02020603050405020304" pitchFamily="18" charset="0"/>
              </a:rPr>
              <a:t>Louise Labé (1524-1566) </a:t>
            </a:r>
            <a:endParaRPr lang="fr-FR" b="1" dirty="0">
              <a:solidFill>
                <a:srgbClr val="FFFF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a:xfrm>
            <a:off x="609600" y="1600200"/>
            <a:ext cx="7924800" cy="4267200"/>
          </a:xfrm>
        </p:spPr>
        <p:txBody>
          <a:bodyPr>
            <a:normAutofit fontScale="25000" lnSpcReduction="20000"/>
          </a:bodyPr>
          <a:lstStyle/>
          <a:p>
            <a:pPr algn="just"/>
            <a:r>
              <a:rPr lang="fr-FR" sz="9600" dirty="0" smtClean="0">
                <a:solidFill>
                  <a:srgbClr val="FF0000"/>
                </a:solidFill>
                <a:latin typeface="Times New Roman" panose="02020603050405020304" pitchFamily="18" charset="0"/>
                <a:cs typeface="Times New Roman" panose="02020603050405020304" pitchFamily="18" charset="0"/>
              </a:rPr>
              <a:t>Poétesse de l'école lyonnaise formée autour de Maurice Scève</a:t>
            </a:r>
          </a:p>
          <a:p>
            <a:pPr algn="just"/>
            <a:r>
              <a:rPr lang="fr-FR" sz="9600" b="1" dirty="0" smtClean="0">
                <a:solidFill>
                  <a:srgbClr val="FFFF00"/>
                </a:solidFill>
                <a:latin typeface="Times New Roman" panose="02020603050405020304" pitchFamily="18" charset="0"/>
                <a:cs typeface="Times New Roman" panose="02020603050405020304" pitchFamily="18" charset="0"/>
              </a:rPr>
              <a:t>Son œuvre :</a:t>
            </a:r>
          </a:p>
          <a:p>
            <a:pPr marL="0" indent="0" algn="just">
              <a:buNone/>
            </a:pPr>
            <a:r>
              <a:rPr lang="fr-FR" sz="9600" dirty="0" smtClean="0">
                <a:solidFill>
                  <a:srgbClr val="FF0000"/>
                </a:solidFill>
                <a:latin typeface="Times New Roman" panose="02020603050405020304" pitchFamily="18" charset="0"/>
                <a:cs typeface="Times New Roman" panose="02020603050405020304" pitchFamily="18" charset="0"/>
              </a:rPr>
              <a:t>-Sonnets</a:t>
            </a:r>
          </a:p>
          <a:p>
            <a:pPr marL="0" indent="0" algn="just">
              <a:buNone/>
            </a:pPr>
            <a:r>
              <a:rPr lang="fr-FR" sz="9600" dirty="0" smtClean="0">
                <a:solidFill>
                  <a:srgbClr val="FF0000"/>
                </a:solidFill>
                <a:latin typeface="Times New Roman" panose="02020603050405020304" pitchFamily="18" charset="0"/>
                <a:cs typeface="Times New Roman" panose="02020603050405020304" pitchFamily="18" charset="0"/>
              </a:rPr>
              <a:t>- </a:t>
            </a:r>
            <a:r>
              <a:rPr lang="fr-FR" sz="9600" dirty="0" err="1" smtClean="0">
                <a:solidFill>
                  <a:srgbClr val="FF0000"/>
                </a:solidFill>
                <a:latin typeface="Times New Roman" panose="02020603050405020304" pitchFamily="18" charset="0"/>
                <a:cs typeface="Times New Roman" panose="02020603050405020304" pitchFamily="18" charset="0"/>
              </a:rPr>
              <a:t>Elégies</a:t>
            </a:r>
            <a:endParaRPr lang="fr-FR" sz="9600" dirty="0" smtClean="0">
              <a:solidFill>
                <a:srgbClr val="FF0000"/>
              </a:solidFill>
              <a:latin typeface="Times New Roman" panose="02020603050405020304" pitchFamily="18" charset="0"/>
              <a:cs typeface="Times New Roman" panose="02020603050405020304" pitchFamily="18" charset="0"/>
            </a:endParaRPr>
          </a:p>
          <a:p>
            <a:pPr algn="just">
              <a:buFontTx/>
              <a:buChar char="-"/>
            </a:pPr>
            <a:r>
              <a:rPr lang="fr-FR" sz="9600" dirty="0" smtClean="0">
                <a:solidFill>
                  <a:srgbClr val="FF0000"/>
                </a:solidFill>
                <a:latin typeface="Times New Roman" panose="02020603050405020304" pitchFamily="18" charset="0"/>
                <a:cs typeface="Times New Roman" panose="02020603050405020304" pitchFamily="18" charset="0"/>
              </a:rPr>
              <a:t>Le Débat de Folie et d'Amour</a:t>
            </a:r>
          </a:p>
          <a:p>
            <a:pPr algn="just">
              <a:buFontTx/>
              <a:buChar char="-"/>
            </a:pPr>
            <a:r>
              <a:rPr lang="fr-FR" sz="9600" dirty="0" smtClean="0">
                <a:solidFill>
                  <a:srgbClr val="FFFF00"/>
                </a:solidFill>
                <a:latin typeface="Times New Roman" panose="02020603050405020304" pitchFamily="18" charset="0"/>
                <a:cs typeface="Times New Roman" panose="02020603050405020304" pitchFamily="18" charset="0"/>
              </a:rPr>
              <a:t>Fille d'un riche cordier, Pierre Charly (ou </a:t>
            </a:r>
            <a:r>
              <a:rPr lang="fr-FR" sz="9600" dirty="0" err="1" smtClean="0">
                <a:solidFill>
                  <a:srgbClr val="FFFF00"/>
                </a:solidFill>
                <a:latin typeface="Times New Roman" panose="02020603050405020304" pitchFamily="18" charset="0"/>
                <a:cs typeface="Times New Roman" panose="02020603050405020304" pitchFamily="18" charset="0"/>
              </a:rPr>
              <a:t>Charlin</a:t>
            </a:r>
            <a:r>
              <a:rPr lang="fr-FR" sz="9600" dirty="0" smtClean="0">
                <a:solidFill>
                  <a:srgbClr val="FFFF00"/>
                </a:solidFill>
                <a:latin typeface="Times New Roman" panose="02020603050405020304" pitchFamily="18" charset="0"/>
                <a:cs typeface="Times New Roman" panose="02020603050405020304" pitchFamily="18" charset="0"/>
              </a:rPr>
              <a:t>), surnommé Labé.</a:t>
            </a:r>
          </a:p>
          <a:p>
            <a:pPr algn="just">
              <a:buFontTx/>
              <a:buChar char="-"/>
            </a:pPr>
            <a:r>
              <a:rPr lang="fr-FR" sz="9600" dirty="0" smtClean="0">
                <a:solidFill>
                  <a:srgbClr val="FF0000"/>
                </a:solidFill>
                <a:latin typeface="Times New Roman" panose="02020603050405020304" pitchFamily="18" charset="0"/>
                <a:cs typeface="Times New Roman" panose="02020603050405020304" pitchFamily="18" charset="0"/>
              </a:rPr>
              <a:t>Elle reçut une bonne éducation «!à l'italienne!» enseignement de l'italien, du latin et de la musique - et fut instruite au maniement des armes</a:t>
            </a:r>
          </a:p>
          <a:p>
            <a:pPr>
              <a:buFontTx/>
              <a:buChar char="-"/>
            </a:pPr>
            <a:r>
              <a:rPr lang="fr-FR" sz="9600" dirty="0" smtClean="0"/>
              <a:t>.</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15</a:t>
            </a:fld>
            <a:endParaRPr lang="fr-FR"/>
          </a:p>
        </p:txBody>
      </p:sp>
    </p:spTree>
    <p:extLst>
      <p:ext uri="{BB962C8B-B14F-4D97-AF65-F5344CB8AC3E}">
        <p14:creationId xmlns:p14="http://schemas.microsoft.com/office/powerpoint/2010/main" val="1271487554"/>
      </p:ext>
    </p:extLst>
  </p:cSld>
  <p:clrMapOvr>
    <a:masterClrMapping/>
  </p:clrMapOvr>
  <mc:AlternateContent xmlns:mc="http://schemas.openxmlformats.org/markup-compatibility/2006" xmlns:p14="http://schemas.microsoft.com/office/powerpoint/2010/main">
    <mc:Choice Requires="p14">
      <p:transition spd="slow" p14:dur="2000" advTm="77471"/>
    </mc:Choice>
    <mc:Fallback xmlns="">
      <p:transition spd="slow" advTm="7747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sz="quarter" idx="13"/>
          </p:nvPr>
        </p:nvSpPr>
        <p:spPr>
          <a:xfrm>
            <a:off x="609600" y="1600200"/>
            <a:ext cx="7924800" cy="4419600"/>
          </a:xfrm>
        </p:spPr>
        <p:txBody>
          <a:bodyPr>
            <a:noAutofit/>
          </a:bodyPr>
          <a:lstStyle/>
          <a:p>
            <a:pPr algn="just"/>
            <a:r>
              <a:rPr lang="fr-FR" sz="2000" b="1" dirty="0" smtClean="0">
                <a:solidFill>
                  <a:srgbClr val="FF0000"/>
                </a:solidFill>
                <a:latin typeface="Times New Roman" panose="02020603050405020304" pitchFamily="18" charset="0"/>
                <a:cs typeface="Times New Roman" panose="02020603050405020304" pitchFamily="18" charset="0"/>
              </a:rPr>
              <a:t>Elle fut en revanche fort réputée, et appréciée des poètes de son temps, qui lui dédièrent de nombreux vers et qui chantèrent sa beauté.</a:t>
            </a:r>
          </a:p>
          <a:p>
            <a:pPr algn="just"/>
            <a:endParaRPr lang="fr-FR" sz="2000" b="1" dirty="0" smtClean="0">
              <a:solidFill>
                <a:srgbClr val="FF0000"/>
              </a:solidFill>
              <a:latin typeface="Times New Roman" panose="02020603050405020304" pitchFamily="18" charset="0"/>
              <a:cs typeface="Times New Roman" panose="02020603050405020304" pitchFamily="18" charset="0"/>
            </a:endParaRPr>
          </a:p>
          <a:p>
            <a:pPr algn="just"/>
            <a:r>
              <a:rPr lang="fr-FR" sz="2000" b="1" dirty="0" smtClean="0">
                <a:solidFill>
                  <a:srgbClr val="00B050"/>
                </a:solidFill>
                <a:latin typeface="Times New Roman" panose="02020603050405020304" pitchFamily="18" charset="0"/>
                <a:cs typeface="Times New Roman" panose="02020603050405020304" pitchFamily="18" charset="0"/>
              </a:rPr>
              <a:t>L'œuvre de Louise Labé, publiée intégralement en 1555, est composée essentiellement </a:t>
            </a:r>
            <a:r>
              <a:rPr lang="fr-FR" sz="2000" b="1" dirty="0" smtClean="0">
                <a:solidFill>
                  <a:srgbClr val="FFFF00"/>
                </a:solidFill>
                <a:latin typeface="Times New Roman" panose="02020603050405020304" pitchFamily="18" charset="0"/>
                <a:cs typeface="Times New Roman" panose="02020603050405020304" pitchFamily="18" charset="0"/>
              </a:rPr>
              <a:t>d'élégies et de sonnets amoureux</a:t>
            </a:r>
            <a:r>
              <a:rPr lang="fr-FR" sz="2000" b="1" dirty="0" smtClean="0">
                <a:solidFill>
                  <a:srgbClr val="00B050"/>
                </a:solidFill>
                <a:latin typeface="Times New Roman" panose="02020603050405020304" pitchFamily="18" charset="0"/>
                <a:cs typeface="Times New Roman" panose="02020603050405020304" pitchFamily="18" charset="0"/>
              </a:rPr>
              <a:t>, qui furent écrits entre 1545 et 1555. Ces poèmes, d'une grande </a:t>
            </a:r>
            <a:r>
              <a:rPr lang="fr-FR" sz="2000" b="1" dirty="0" smtClean="0">
                <a:solidFill>
                  <a:srgbClr val="FFFF00"/>
                </a:solidFill>
                <a:latin typeface="Times New Roman" panose="02020603050405020304" pitchFamily="18" charset="0"/>
                <a:cs typeface="Times New Roman" panose="02020603050405020304" pitchFamily="18" charset="0"/>
              </a:rPr>
              <a:t>rigueur formelle</a:t>
            </a:r>
            <a:r>
              <a:rPr lang="fr-FR" sz="2000" b="1" dirty="0" smtClean="0">
                <a:solidFill>
                  <a:srgbClr val="00B050"/>
                </a:solidFill>
                <a:latin typeface="Times New Roman" panose="02020603050405020304" pitchFamily="18" charset="0"/>
                <a:cs typeface="Times New Roman" panose="02020603050405020304" pitchFamily="18" charset="0"/>
              </a:rPr>
              <a:t>, se distinguent des œuvres contemporaines par leur ardeur, leur spontanéité et la sincérité des sentiments exprimés, en même temps que par une philosophie de l'amour d'inspiration platonicienne.	</a:t>
            </a:r>
            <a:r>
              <a:rPr lang="fr-FR" sz="2000" b="1" dirty="0" smtClean="0">
                <a:solidFill>
                  <a:srgbClr val="FFFF00"/>
                </a:solidFill>
                <a:latin typeface="Times New Roman" panose="02020603050405020304" pitchFamily="18" charset="0"/>
                <a:cs typeface="Times New Roman" panose="02020603050405020304" pitchFamily="18" charset="0"/>
              </a:rPr>
              <a:t>	 </a:t>
            </a:r>
          </a:p>
          <a:p>
            <a:pPr marL="0" indent="0">
              <a:buNone/>
            </a:pPr>
            <a:endParaRPr lang="fr-FR" sz="2000" b="1" dirty="0" smtClean="0">
              <a:solidFill>
                <a:srgbClr val="FFFF00"/>
              </a:solidFill>
              <a:latin typeface="Times New Roman" panose="02020603050405020304" pitchFamily="18" charset="0"/>
              <a:cs typeface="Times New Roman" panose="02020603050405020304" pitchFamily="18" charset="0"/>
            </a:endParaRPr>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16</a:t>
            </a:fld>
            <a:endParaRPr lang="fr-FR"/>
          </a:p>
        </p:txBody>
      </p:sp>
    </p:spTree>
    <p:extLst>
      <p:ext uri="{BB962C8B-B14F-4D97-AF65-F5344CB8AC3E}">
        <p14:creationId xmlns:p14="http://schemas.microsoft.com/office/powerpoint/2010/main" val="2723884451"/>
      </p:ext>
    </p:extLst>
  </p:cSld>
  <p:clrMapOvr>
    <a:masterClrMapping/>
  </p:clrMapOvr>
  <mc:AlternateContent xmlns:mc="http://schemas.openxmlformats.org/markup-compatibility/2006" xmlns:p14="http://schemas.microsoft.com/office/powerpoint/2010/main">
    <mc:Choice Requires="p14">
      <p:transition spd="slow" p14:dur="2000" advTm="117666"/>
    </mc:Choice>
    <mc:Fallback xmlns="">
      <p:transition spd="slow" advTm="117666"/>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dirty="0" smtClean="0"/>
              <a:t>féministe</a:t>
            </a:r>
            <a:endParaRPr lang="fr-FR" dirty="0"/>
          </a:p>
        </p:txBody>
      </p:sp>
      <p:sp>
        <p:nvSpPr>
          <p:cNvPr id="3" name="عنصر نائب للمحتوى 2"/>
          <p:cNvSpPr>
            <a:spLocks noGrp="1"/>
          </p:cNvSpPr>
          <p:nvPr>
            <p:ph sz="quarter" idx="13"/>
          </p:nvPr>
        </p:nvSpPr>
        <p:spPr/>
        <p:txBody>
          <a:bodyPr/>
          <a:lstStyle/>
          <a:p>
            <a:pPr algn="just"/>
            <a:r>
              <a:rPr lang="fr-FR" sz="2000" dirty="0" smtClean="0">
                <a:solidFill>
                  <a:srgbClr val="FFFF00"/>
                </a:solidFill>
                <a:latin typeface="Times New Roman" panose="02020603050405020304" pitchFamily="18" charset="0"/>
                <a:cs typeface="Times New Roman" panose="02020603050405020304" pitchFamily="18" charset="0"/>
              </a:rPr>
              <a:t>Poète «!féministe!» à l'image d'autres femmes de lettres du XVIe siècle, Louise Labé revendiqua pour la femme l'indépendance de pensée, la liberté de parole amoureuse et le droit à l'éducation.</a:t>
            </a:r>
          </a:p>
          <a:p>
            <a:pPr marL="0" indent="0" algn="just">
              <a:buNone/>
            </a:pPr>
            <a:endParaRPr lang="fr-FR" sz="2000" dirty="0" smtClean="0">
              <a:solidFill>
                <a:srgbClr val="FFFF00"/>
              </a:solidFill>
              <a:latin typeface="Times New Roman" panose="02020603050405020304" pitchFamily="18" charset="0"/>
              <a:cs typeface="Times New Roman" panose="02020603050405020304" pitchFamily="18" charset="0"/>
            </a:endParaRPr>
          </a:p>
          <a:p>
            <a:pPr lvl="0" algn="just">
              <a:buClr>
                <a:srgbClr val="DC9E1F"/>
              </a:buClr>
            </a:pPr>
            <a:r>
              <a:rPr lang="fr-FR" sz="2000" dirty="0" smtClean="0">
                <a:solidFill>
                  <a:srgbClr val="FF0000"/>
                </a:solidFill>
                <a:latin typeface="Times New Roman" panose="02020603050405020304" pitchFamily="18" charset="0"/>
                <a:cs typeface="Times New Roman" panose="02020603050405020304" pitchFamily="18" charset="0"/>
              </a:rPr>
              <a:t>Elle défendit ces thèses notamment dans un essai dialogué, le Débat de Folie et d'Amour.</a:t>
            </a:r>
            <a:r>
              <a:rPr lang="fr-FR" sz="2000" b="1" dirty="0">
                <a:solidFill>
                  <a:srgbClr val="FFFF00"/>
                </a:solidFill>
                <a:latin typeface="Times New Roman" panose="02020603050405020304" pitchFamily="18" charset="0"/>
                <a:cs typeface="Times New Roman" panose="02020603050405020304" pitchFamily="18" charset="0"/>
              </a:rPr>
              <a:t> </a:t>
            </a:r>
            <a:endParaRPr lang="fr-FR" sz="2000" b="1" dirty="0" smtClean="0">
              <a:solidFill>
                <a:srgbClr val="FFFF00"/>
              </a:solidFill>
              <a:latin typeface="Times New Roman" panose="02020603050405020304" pitchFamily="18" charset="0"/>
              <a:cs typeface="Times New Roman" panose="02020603050405020304" pitchFamily="18" charset="0"/>
            </a:endParaRPr>
          </a:p>
          <a:p>
            <a:pPr marL="0" lvl="0" indent="0" algn="just">
              <a:buClr>
                <a:srgbClr val="DC9E1F"/>
              </a:buClr>
              <a:buNone/>
            </a:pPr>
            <a:endParaRPr lang="fr-FR" sz="2000" b="1" dirty="0" smtClean="0">
              <a:solidFill>
                <a:srgbClr val="FFFF00"/>
              </a:solidFill>
              <a:latin typeface="Times New Roman" panose="02020603050405020304" pitchFamily="18" charset="0"/>
              <a:cs typeface="Times New Roman" panose="02020603050405020304" pitchFamily="18" charset="0"/>
            </a:endParaRPr>
          </a:p>
          <a:p>
            <a:pPr lvl="0" algn="just">
              <a:buClr>
                <a:srgbClr val="DC9E1F"/>
              </a:buClr>
            </a:pPr>
            <a:r>
              <a:rPr lang="fr-FR" sz="2000" b="1" dirty="0" smtClean="0">
                <a:solidFill>
                  <a:srgbClr val="00B050"/>
                </a:solidFill>
                <a:latin typeface="Times New Roman" panose="02020603050405020304" pitchFamily="18" charset="0"/>
                <a:cs typeface="Times New Roman" panose="02020603050405020304" pitchFamily="18" charset="0"/>
              </a:rPr>
              <a:t>Son </a:t>
            </a:r>
            <a:r>
              <a:rPr lang="fr-FR" sz="2000" b="1" dirty="0">
                <a:solidFill>
                  <a:srgbClr val="00B050"/>
                </a:solidFill>
                <a:latin typeface="Times New Roman" panose="02020603050405020304" pitchFamily="18" charset="0"/>
                <a:cs typeface="Times New Roman" panose="02020603050405020304" pitchFamily="18" charset="0"/>
              </a:rPr>
              <a:t>caractère indépendant et des rumeurs lui prêtant une liaison avec un poète de La Pléiade, Magny, lui firent à tort une réputation de femme légère.</a:t>
            </a:r>
          </a:p>
          <a:p>
            <a:pPr algn="just"/>
            <a:endParaRPr lang="fr-FR" sz="2000" dirty="0" smtClean="0">
              <a:solidFill>
                <a:srgbClr val="FF0000"/>
              </a:solidFill>
              <a:latin typeface="Times New Roman" panose="02020603050405020304" pitchFamily="18" charset="0"/>
              <a:cs typeface="Times New Roman" panose="02020603050405020304" pitchFamily="18" charset="0"/>
            </a:endParaRP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17</a:t>
            </a:fld>
            <a:endParaRPr lang="fr-FR"/>
          </a:p>
        </p:txBody>
      </p:sp>
    </p:spTree>
    <p:extLst>
      <p:ext uri="{BB962C8B-B14F-4D97-AF65-F5344CB8AC3E}">
        <p14:creationId xmlns:p14="http://schemas.microsoft.com/office/powerpoint/2010/main" val="836508390"/>
      </p:ext>
    </p:extLst>
  </p:cSld>
  <p:clrMapOvr>
    <a:masterClrMapping/>
  </p:clrMapOvr>
  <mc:AlternateContent xmlns:mc="http://schemas.openxmlformats.org/markup-compatibility/2006" xmlns:p14="http://schemas.microsoft.com/office/powerpoint/2010/main">
    <mc:Choice Requires="p14">
      <p:transition spd="slow" p14:dur="2000" advTm="70177"/>
    </mc:Choice>
    <mc:Fallback xmlns="">
      <p:transition spd="slow" advTm="70177"/>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fr-FR" sz="2800" b="1" dirty="0" smtClean="0">
                <a:solidFill>
                  <a:srgbClr val="FF0000"/>
                </a:solidFill>
                <a:latin typeface="Times New Roman" panose="02020603050405020304" pitchFamily="18" charset="0"/>
                <a:cs typeface="Times New Roman" panose="02020603050405020304" pitchFamily="18" charset="0"/>
              </a:rPr>
              <a:t>On voit mourir toute chose animée</a:t>
            </a:r>
            <a:br>
              <a:rPr lang="fr-FR" sz="2800" b="1" dirty="0" smtClean="0">
                <a:solidFill>
                  <a:srgbClr val="FF0000"/>
                </a:solidFill>
                <a:latin typeface="Times New Roman" panose="02020603050405020304" pitchFamily="18" charset="0"/>
                <a:cs typeface="Times New Roman" panose="02020603050405020304" pitchFamily="18" charset="0"/>
              </a:rPr>
            </a:br>
            <a:endParaRPr lang="fr-FR" sz="28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Autofit/>
          </a:bodyPr>
          <a:lstStyle/>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On voit mourir toute chose animée,</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Lors que du corps l’âme </a:t>
            </a:r>
            <a:r>
              <a:rPr lang="fr-FR" sz="2000" b="1" dirty="0" err="1" smtClean="0">
                <a:solidFill>
                  <a:srgbClr val="FFFF00"/>
                </a:solidFill>
                <a:latin typeface="Times New Roman" panose="02020603050405020304" pitchFamily="18" charset="0"/>
                <a:cs typeface="Times New Roman" panose="02020603050405020304" pitchFamily="18" charset="0"/>
              </a:rPr>
              <a:t>sutile</a:t>
            </a:r>
            <a:r>
              <a:rPr lang="fr-FR" sz="2000" b="1" dirty="0" smtClean="0">
                <a:solidFill>
                  <a:srgbClr val="FFFF00"/>
                </a:solidFill>
                <a:latin typeface="Times New Roman" panose="02020603050405020304" pitchFamily="18" charset="0"/>
                <a:cs typeface="Times New Roman" panose="02020603050405020304" pitchFamily="18" charset="0"/>
              </a:rPr>
              <a:t> part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Je suis le corps, </a:t>
            </a:r>
            <a:r>
              <a:rPr lang="fr-FR" sz="2000" b="1" dirty="0" err="1" smtClean="0">
                <a:solidFill>
                  <a:srgbClr val="FFFF00"/>
                </a:solidFill>
                <a:latin typeface="Times New Roman" panose="02020603050405020304" pitchFamily="18" charset="0"/>
                <a:cs typeface="Times New Roman" panose="02020603050405020304" pitchFamily="18" charset="0"/>
              </a:rPr>
              <a:t>toy</a:t>
            </a:r>
            <a:r>
              <a:rPr lang="fr-FR" sz="2000" b="1" dirty="0" smtClean="0">
                <a:solidFill>
                  <a:srgbClr val="FFFF00"/>
                </a:solidFill>
                <a:latin typeface="Times New Roman" panose="02020603050405020304" pitchFamily="18" charset="0"/>
                <a:cs typeface="Times New Roman" panose="02020603050405020304" pitchFamily="18" charset="0"/>
              </a:rPr>
              <a:t> la meilleure part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Ou es tu </a:t>
            </a:r>
            <a:r>
              <a:rPr lang="fr-FR" sz="2000" b="1" dirty="0" err="1" smtClean="0">
                <a:solidFill>
                  <a:srgbClr val="FFFF00"/>
                </a:solidFill>
                <a:latin typeface="Times New Roman" panose="02020603050405020304" pitchFamily="18" charset="0"/>
                <a:cs typeface="Times New Roman" panose="02020603050405020304" pitchFamily="18" charset="0"/>
              </a:rPr>
              <a:t>donq</a:t>
            </a:r>
            <a:r>
              <a:rPr lang="fr-FR" sz="2000" b="1" dirty="0" smtClean="0">
                <a:solidFill>
                  <a:srgbClr val="FFFF00"/>
                </a:solidFill>
                <a:latin typeface="Times New Roman" panose="02020603050405020304" pitchFamily="18" charset="0"/>
                <a:cs typeface="Times New Roman" panose="02020603050405020304" pitchFamily="18" charset="0"/>
              </a:rPr>
              <a:t>, ô </a:t>
            </a:r>
            <a:r>
              <a:rPr lang="fr-FR" sz="2000" b="1" dirty="0" err="1" smtClean="0">
                <a:solidFill>
                  <a:srgbClr val="FFFF00"/>
                </a:solidFill>
                <a:latin typeface="Times New Roman" panose="02020603050405020304" pitchFamily="18" charset="0"/>
                <a:cs typeface="Times New Roman" panose="02020603050405020304" pitchFamily="18" charset="0"/>
              </a:rPr>
              <a:t>ame</a:t>
            </a:r>
            <a:r>
              <a:rPr lang="fr-FR" sz="2000" b="1" dirty="0" smtClean="0">
                <a:solidFill>
                  <a:srgbClr val="FFFF00"/>
                </a:solidFill>
                <a:latin typeface="Times New Roman" panose="02020603050405020304" pitchFamily="18" charset="0"/>
                <a:cs typeface="Times New Roman" panose="02020603050405020304" pitchFamily="18" charset="0"/>
              </a:rPr>
              <a:t> bien </a:t>
            </a:r>
            <a:r>
              <a:rPr lang="fr-FR" sz="2000" b="1" dirty="0" err="1" smtClean="0">
                <a:solidFill>
                  <a:srgbClr val="FFFF00"/>
                </a:solidFill>
                <a:latin typeface="Times New Roman" panose="02020603050405020304" pitchFamily="18" charset="0"/>
                <a:cs typeface="Times New Roman" panose="02020603050405020304" pitchFamily="18" charset="0"/>
              </a:rPr>
              <a:t>aymee</a:t>
            </a:r>
            <a:r>
              <a:rPr lang="fr-FR" sz="2000" b="1" dirty="0" smtClean="0">
                <a:solidFill>
                  <a:srgbClr val="FFFF00"/>
                </a:solidFill>
                <a:latin typeface="Times New Roman" panose="02020603050405020304" pitchFamily="18" charset="0"/>
                <a:cs typeface="Times New Roman" panose="02020603050405020304" pitchFamily="18" charset="0"/>
              </a:rPr>
              <a:t> ?</a:t>
            </a:r>
          </a:p>
          <a:p>
            <a:pPr marL="0" indent="0">
              <a:buNone/>
            </a:pPr>
            <a:endParaRPr lang="fr-FR" sz="2000" b="1" dirty="0">
              <a:solidFill>
                <a:srgbClr val="FFFF00"/>
              </a:solidFill>
              <a:latin typeface="Times New Roman" panose="02020603050405020304" pitchFamily="18" charset="0"/>
              <a:cs typeface="Times New Roman" panose="02020603050405020304" pitchFamily="18" charset="0"/>
            </a:endParaRP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Ne me laissez par si long tems </a:t>
            </a:r>
            <a:r>
              <a:rPr lang="fr-FR" sz="2000" b="1" dirty="0" err="1" smtClean="0">
                <a:solidFill>
                  <a:srgbClr val="FFFF00"/>
                </a:solidFill>
                <a:latin typeface="Times New Roman" panose="02020603050405020304" pitchFamily="18" charset="0"/>
                <a:cs typeface="Times New Roman" panose="02020603050405020304" pitchFamily="18" charset="0"/>
              </a:rPr>
              <a:t>pamee</a:t>
            </a:r>
            <a:r>
              <a:rPr lang="fr-FR" sz="2000" b="1" dirty="0" smtClean="0">
                <a:solidFill>
                  <a:srgbClr val="FFFF00"/>
                </a:solidFill>
                <a:latin typeface="Times New Roman" panose="02020603050405020304" pitchFamily="18" charset="0"/>
                <a:cs typeface="Times New Roman" panose="02020603050405020304" pitchFamily="18" charset="0"/>
              </a:rPr>
              <a:t>,</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Pour me sauver </a:t>
            </a:r>
            <a:r>
              <a:rPr lang="fr-FR" sz="2000" b="1" dirty="0" err="1" smtClean="0">
                <a:solidFill>
                  <a:srgbClr val="FFFF00"/>
                </a:solidFill>
                <a:latin typeface="Times New Roman" panose="02020603050405020304" pitchFamily="18" charset="0"/>
                <a:cs typeface="Times New Roman" panose="02020603050405020304" pitchFamily="18" charset="0"/>
              </a:rPr>
              <a:t>apres</a:t>
            </a:r>
            <a:r>
              <a:rPr lang="fr-FR" sz="2000" b="1" dirty="0" smtClean="0">
                <a:solidFill>
                  <a:srgbClr val="FFFF00"/>
                </a:solidFill>
                <a:latin typeface="Times New Roman" panose="02020603050405020304" pitchFamily="18" charset="0"/>
                <a:cs typeface="Times New Roman" panose="02020603050405020304" pitchFamily="18" charset="0"/>
              </a:rPr>
              <a:t> </a:t>
            </a:r>
            <a:r>
              <a:rPr lang="fr-FR" sz="2000" b="1" dirty="0" err="1" smtClean="0">
                <a:solidFill>
                  <a:srgbClr val="FFFF00"/>
                </a:solidFill>
                <a:latin typeface="Times New Roman" panose="02020603050405020304" pitchFamily="18" charset="0"/>
                <a:cs typeface="Times New Roman" panose="02020603050405020304" pitchFamily="18" charset="0"/>
              </a:rPr>
              <a:t>viendrois</a:t>
            </a:r>
            <a:r>
              <a:rPr lang="fr-FR" sz="2000" b="1" dirty="0" smtClean="0">
                <a:solidFill>
                  <a:srgbClr val="FFFF00"/>
                </a:solidFill>
                <a:latin typeface="Times New Roman" panose="02020603050405020304" pitchFamily="18" charset="0"/>
                <a:cs typeface="Times New Roman" panose="02020603050405020304" pitchFamily="18" charset="0"/>
              </a:rPr>
              <a:t> trop tard.</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Las, ne mets point ton corps en ce </a:t>
            </a:r>
            <a:r>
              <a:rPr lang="fr-FR" sz="2000" b="1" dirty="0" err="1" smtClean="0">
                <a:solidFill>
                  <a:srgbClr val="FFFF00"/>
                </a:solidFill>
                <a:latin typeface="Times New Roman" panose="02020603050405020304" pitchFamily="18" charset="0"/>
                <a:cs typeface="Times New Roman" panose="02020603050405020304" pitchFamily="18" charset="0"/>
              </a:rPr>
              <a:t>hazart</a:t>
            </a:r>
            <a:r>
              <a:rPr lang="fr-FR" sz="2000" b="1" dirty="0" smtClean="0">
                <a:solidFill>
                  <a:srgbClr val="FFFF00"/>
                </a:solidFill>
                <a:latin typeface="Times New Roman" panose="02020603050405020304" pitchFamily="18" charset="0"/>
                <a:cs typeface="Times New Roman" panose="02020603050405020304" pitchFamily="18" charset="0"/>
              </a:rPr>
              <a:t> :</a:t>
            </a:r>
          </a:p>
          <a:p>
            <a:pPr marL="0" indent="0">
              <a:buNone/>
            </a:pPr>
            <a:r>
              <a:rPr lang="fr-FR" sz="2000" b="1" dirty="0" err="1" smtClean="0">
                <a:solidFill>
                  <a:srgbClr val="FFFF00"/>
                </a:solidFill>
                <a:latin typeface="Times New Roman" panose="02020603050405020304" pitchFamily="18" charset="0"/>
                <a:cs typeface="Times New Roman" panose="02020603050405020304" pitchFamily="18" charset="0"/>
              </a:rPr>
              <a:t>Rens</a:t>
            </a:r>
            <a:r>
              <a:rPr lang="fr-FR" sz="2000" b="1" dirty="0" smtClean="0">
                <a:solidFill>
                  <a:srgbClr val="FFFF00"/>
                </a:solidFill>
                <a:latin typeface="Times New Roman" panose="02020603050405020304" pitchFamily="18" charset="0"/>
                <a:cs typeface="Times New Roman" panose="02020603050405020304" pitchFamily="18" charset="0"/>
              </a:rPr>
              <a:t> lui sa part et moitié </a:t>
            </a:r>
            <a:r>
              <a:rPr lang="fr-FR" sz="2000" b="1" dirty="0" err="1" smtClean="0">
                <a:solidFill>
                  <a:srgbClr val="FFFF00"/>
                </a:solidFill>
                <a:latin typeface="Times New Roman" panose="02020603050405020304" pitchFamily="18" charset="0"/>
                <a:cs typeface="Times New Roman" panose="02020603050405020304" pitchFamily="18" charset="0"/>
              </a:rPr>
              <a:t>estimee</a:t>
            </a:r>
            <a:r>
              <a:rPr lang="fr-FR" sz="2000" b="1" dirty="0" smtClean="0">
                <a:solidFill>
                  <a:srgbClr val="FFFF00"/>
                </a:solidFill>
                <a:latin typeface="Times New Roman" panose="02020603050405020304" pitchFamily="18" charset="0"/>
                <a:cs typeface="Times New Roman" panose="02020603050405020304" pitchFamily="18" charset="0"/>
              </a:rPr>
              <a:t>.</a:t>
            </a:r>
          </a:p>
          <a:p>
            <a:pPr marL="0" indent="0">
              <a:buNone/>
            </a:pPr>
            <a:endParaRPr lang="fr-FR" sz="1000" dirty="0" smtClean="0">
              <a:solidFill>
                <a:srgbClr val="FF0000"/>
              </a:solidFill>
              <a:latin typeface="Times New Roman" panose="02020603050405020304" pitchFamily="18" charset="0"/>
              <a:cs typeface="Times New Roman" panose="02020603050405020304" pitchFamily="18" charset="0"/>
            </a:endParaRPr>
          </a:p>
          <a:p>
            <a:endParaRPr lang="fr-FR" sz="1000" dirty="0"/>
          </a:p>
        </p:txBody>
      </p:sp>
      <p:sp>
        <p:nvSpPr>
          <p:cNvPr id="5" name="عنصر نائب للتذييل 4"/>
          <p:cNvSpPr>
            <a:spLocks noGrp="1"/>
          </p:cNvSpPr>
          <p:nvPr>
            <p:ph type="ftr" sz="quarter" idx="11"/>
          </p:nvPr>
        </p:nvSpPr>
        <p:spPr/>
        <p:txBody>
          <a:bodyPr/>
          <a:lstStyle/>
          <a:p>
            <a:r>
              <a:rPr lang="fr-FR" smtClean="0"/>
              <a:t>RJH</a:t>
            </a:r>
            <a:endParaRPr lang="fr-FR"/>
          </a:p>
        </p:txBody>
      </p:sp>
      <p:sp>
        <p:nvSpPr>
          <p:cNvPr id="6" name="عنصر نائب لرقم الشريحة 5"/>
          <p:cNvSpPr>
            <a:spLocks noGrp="1"/>
          </p:cNvSpPr>
          <p:nvPr>
            <p:ph type="sldNum" sz="quarter" idx="12"/>
          </p:nvPr>
        </p:nvSpPr>
        <p:spPr/>
        <p:txBody>
          <a:bodyPr/>
          <a:lstStyle/>
          <a:p>
            <a:fld id="{E6D30364-4512-4611-A875-D108CBDC46C2}" type="slidenum">
              <a:rPr lang="fr-FR" smtClean="0"/>
              <a:t>18</a:t>
            </a:fld>
            <a:endParaRPr lang="fr-FR"/>
          </a:p>
        </p:txBody>
      </p:sp>
    </p:spTree>
    <p:extLst>
      <p:ext uri="{BB962C8B-B14F-4D97-AF65-F5344CB8AC3E}">
        <p14:creationId xmlns:p14="http://schemas.microsoft.com/office/powerpoint/2010/main" val="1067346225"/>
      </p:ext>
    </p:extLst>
  </p:cSld>
  <p:clrMapOvr>
    <a:masterClrMapping/>
  </p:clrMapOvr>
  <mc:AlternateContent xmlns:mc="http://schemas.openxmlformats.org/markup-compatibility/2006" xmlns:p14="http://schemas.microsoft.com/office/powerpoint/2010/main">
    <mc:Choice Requires="p14">
      <p:transition spd="slow" p14:dur="2000" advTm="256227"/>
    </mc:Choice>
    <mc:Fallback xmlns="">
      <p:transition spd="slow" advTm="256227"/>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sz="quarter" idx="13"/>
          </p:nvPr>
        </p:nvSpPr>
        <p:spPr/>
        <p:txBody>
          <a:bodyPr/>
          <a:lstStyle/>
          <a:p>
            <a:pPr marL="0" indent="0">
              <a:buNone/>
            </a:pPr>
            <a:r>
              <a:rPr lang="fr-FR" sz="2000" b="1" dirty="0">
                <a:solidFill>
                  <a:srgbClr val="FFFF00"/>
                </a:solidFill>
                <a:latin typeface="Times New Roman" panose="02020603050405020304" pitchFamily="18" charset="0"/>
                <a:cs typeface="Times New Roman" panose="02020603050405020304" pitchFamily="18" charset="0"/>
              </a:rPr>
              <a:t>Mais fais, Ami, que ne soit dangereuse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Cette rencontre et </a:t>
            </a:r>
            <a:r>
              <a:rPr lang="fr-FR" sz="2000" b="1" dirty="0" err="1">
                <a:solidFill>
                  <a:srgbClr val="FFFF00"/>
                </a:solidFill>
                <a:latin typeface="Times New Roman" panose="02020603050405020304" pitchFamily="18" charset="0"/>
                <a:cs typeface="Times New Roman" panose="02020603050405020304" pitchFamily="18" charset="0"/>
              </a:rPr>
              <a:t>revuë</a:t>
            </a:r>
            <a:r>
              <a:rPr lang="fr-FR" sz="2000" b="1" dirty="0">
                <a:solidFill>
                  <a:srgbClr val="FFFF00"/>
                </a:solidFill>
                <a:latin typeface="Times New Roman" panose="02020603050405020304" pitchFamily="18" charset="0"/>
                <a:cs typeface="Times New Roman" panose="02020603050405020304" pitchFamily="18" charset="0"/>
              </a:rPr>
              <a:t> amoureuse,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L’</a:t>
            </a:r>
            <a:r>
              <a:rPr lang="fr-FR" sz="2000" b="1" dirty="0" err="1">
                <a:solidFill>
                  <a:srgbClr val="FFFF00"/>
                </a:solidFill>
                <a:latin typeface="Times New Roman" panose="02020603050405020304" pitchFamily="18" charset="0"/>
                <a:cs typeface="Times New Roman" panose="02020603050405020304" pitchFamily="18" charset="0"/>
              </a:rPr>
              <a:t>acompagnant</a:t>
            </a:r>
            <a:r>
              <a:rPr lang="fr-FR" sz="2000" b="1" dirty="0">
                <a:solidFill>
                  <a:srgbClr val="FFFF00"/>
                </a:solidFill>
                <a:latin typeface="Times New Roman" panose="02020603050405020304" pitchFamily="18" charset="0"/>
                <a:cs typeface="Times New Roman" panose="02020603050405020304" pitchFamily="18" charset="0"/>
              </a:rPr>
              <a:t>, non de </a:t>
            </a:r>
            <a:r>
              <a:rPr lang="fr-FR" sz="2000" b="1" dirty="0" smtClean="0">
                <a:solidFill>
                  <a:srgbClr val="FFFF00"/>
                </a:solidFill>
                <a:latin typeface="Times New Roman" panose="02020603050405020304" pitchFamily="18" charset="0"/>
                <a:cs typeface="Times New Roman" panose="02020603050405020304" pitchFamily="18" charset="0"/>
              </a:rPr>
              <a:t>sévérité,</a:t>
            </a:r>
            <a:endParaRPr lang="fr-FR" sz="2000" b="1" dirty="0">
              <a:solidFill>
                <a:srgbClr val="FFFF00"/>
              </a:solidFill>
              <a:latin typeface="Times New Roman" panose="02020603050405020304" pitchFamily="18" charset="0"/>
              <a:cs typeface="Times New Roman" panose="02020603050405020304" pitchFamily="18" charset="0"/>
            </a:endParaRPr>
          </a:p>
          <a:p>
            <a:pPr marL="0" indent="0">
              <a:buNone/>
            </a:pPr>
            <a:endParaRPr lang="fr-FR" sz="2000" b="1" dirty="0">
              <a:solidFill>
                <a:srgbClr val="FFFF00"/>
              </a:solidFill>
              <a:latin typeface="Times New Roman" panose="02020603050405020304" pitchFamily="18" charset="0"/>
              <a:cs typeface="Times New Roman" panose="02020603050405020304" pitchFamily="18" charset="0"/>
            </a:endParaRP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Non de rigueur : mais de </a:t>
            </a:r>
            <a:r>
              <a:rPr lang="fr-FR" sz="2000" b="1" dirty="0" smtClean="0">
                <a:solidFill>
                  <a:srgbClr val="FFFF00"/>
                </a:solidFill>
                <a:latin typeface="Times New Roman" panose="02020603050405020304" pitchFamily="18" charset="0"/>
                <a:cs typeface="Times New Roman" panose="02020603050405020304" pitchFamily="18" charset="0"/>
              </a:rPr>
              <a:t>grâce </a:t>
            </a:r>
            <a:r>
              <a:rPr lang="fr-FR" sz="2000" b="1" dirty="0">
                <a:solidFill>
                  <a:srgbClr val="FFFF00"/>
                </a:solidFill>
                <a:latin typeface="Times New Roman" panose="02020603050405020304" pitchFamily="18" charset="0"/>
                <a:cs typeface="Times New Roman" panose="02020603050405020304" pitchFamily="18" charset="0"/>
              </a:rPr>
              <a:t>amiable,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Qui doucement me rende ta beauté,</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Jadis cruelle, à </a:t>
            </a:r>
            <a:r>
              <a:rPr lang="fr-FR" sz="2000" b="1" dirty="0" smtClean="0">
                <a:solidFill>
                  <a:srgbClr val="FFFF00"/>
                </a:solidFill>
                <a:latin typeface="Times New Roman" panose="02020603050405020304" pitchFamily="18" charset="0"/>
                <a:cs typeface="Times New Roman" panose="02020603050405020304" pitchFamily="18" charset="0"/>
              </a:rPr>
              <a:t>présent </a:t>
            </a:r>
            <a:r>
              <a:rPr lang="fr-FR" sz="2000" b="1" dirty="0">
                <a:solidFill>
                  <a:srgbClr val="FFFF00"/>
                </a:solidFill>
                <a:latin typeface="Times New Roman" panose="02020603050405020304" pitchFamily="18" charset="0"/>
                <a:cs typeface="Times New Roman" panose="02020603050405020304" pitchFamily="18" charset="0"/>
              </a:rPr>
              <a:t>favorable</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19</a:t>
            </a:fld>
            <a:endParaRPr lang="fr-FR"/>
          </a:p>
        </p:txBody>
      </p:sp>
    </p:spTree>
    <p:extLst>
      <p:ext uri="{BB962C8B-B14F-4D97-AF65-F5344CB8AC3E}">
        <p14:creationId xmlns:p14="http://schemas.microsoft.com/office/powerpoint/2010/main" val="1283658529"/>
      </p:ext>
    </p:extLst>
  </p:cSld>
  <p:clrMapOvr>
    <a:masterClrMapping/>
  </p:clrMapOvr>
  <mc:AlternateContent xmlns:mc="http://schemas.openxmlformats.org/markup-compatibility/2006" xmlns:p14="http://schemas.microsoft.com/office/powerpoint/2010/main">
    <mc:Choice Requires="p14">
      <p:transition spd="slow" p14:dur="2000" advTm="4825"/>
    </mc:Choice>
    <mc:Fallback xmlns="">
      <p:transition spd="slow" advTm="482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smtClean="0">
                <a:solidFill>
                  <a:srgbClr val="FFC000"/>
                </a:solidFill>
                <a:latin typeface="Times New Roman" panose="02020603050405020304" pitchFamily="18" charset="0"/>
                <a:cs typeface="Times New Roman" panose="02020603050405020304" pitchFamily="18" charset="0"/>
              </a:rPr>
              <a:t>NAISSANCE DE L’ESSAI: </a:t>
            </a:r>
            <a:endParaRPr lang="fr-FR" b="1" dirty="0">
              <a:solidFill>
                <a:srgbClr val="FFC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fontScale="85000" lnSpcReduction="10000"/>
          </a:bodyPr>
          <a:lstStyle/>
          <a:p>
            <a:pPr algn="just"/>
            <a:r>
              <a:rPr lang="fr-FR" sz="2800" b="1" dirty="0" smtClean="0">
                <a:solidFill>
                  <a:srgbClr val="C00000"/>
                </a:solidFill>
                <a:latin typeface="Times New Roman" panose="02020603050405020304" pitchFamily="18" charset="0"/>
                <a:ea typeface="Tahoma" panose="020B0604030504040204" pitchFamily="34" charset="0"/>
                <a:cs typeface="Times New Roman" panose="02020603050405020304" pitchFamily="18" charset="0"/>
              </a:rPr>
              <a:t>L’inventeur du genre est </a:t>
            </a:r>
            <a:r>
              <a:rPr lang="fr-FR" sz="2800" b="1" dirty="0" smtClean="0">
                <a:solidFill>
                  <a:srgbClr val="FFC000"/>
                </a:solidFill>
                <a:latin typeface="Times New Roman" panose="02020603050405020304" pitchFamily="18" charset="0"/>
                <a:ea typeface="Tahoma" panose="020B0604030504040204" pitchFamily="34" charset="0"/>
                <a:cs typeface="Times New Roman" panose="02020603050405020304" pitchFamily="18" charset="0"/>
              </a:rPr>
              <a:t>Michel de Montaigne </a:t>
            </a:r>
            <a:r>
              <a:rPr lang="fr-FR" sz="2800" b="1" dirty="0" smtClean="0">
                <a:solidFill>
                  <a:srgbClr val="C00000"/>
                </a:solidFill>
                <a:latin typeface="Times New Roman" panose="02020603050405020304" pitchFamily="18" charset="0"/>
                <a:ea typeface="Tahoma" panose="020B0604030504040204" pitchFamily="34" charset="0"/>
                <a:cs typeface="Times New Roman" panose="02020603050405020304" pitchFamily="18" charset="0"/>
              </a:rPr>
              <a:t>(1533-1592). à ce moment que la pensée se sent libérée des dogmes, des préconçus. l’essai appartient à la littérature d’idées ou de réflexion : c’est une nouvelle subjectivité, une relation personnelle entre le moi et le monde. En fait, l’essai, c’est :</a:t>
            </a:r>
          </a:p>
          <a:p>
            <a:pPr marL="514350" indent="-514350">
              <a:buAutoNum type="arabicPeriod"/>
            </a:pPr>
            <a:r>
              <a:rPr lang="fr-FR" sz="2800" dirty="0" smtClean="0">
                <a:latin typeface="Times New Roman" panose="02020603050405020304" pitchFamily="18" charset="0"/>
                <a:ea typeface="Tahoma" panose="020B0604030504040204" pitchFamily="34" charset="0"/>
                <a:cs typeface="Times New Roman" panose="02020603050405020304" pitchFamily="18" charset="0"/>
              </a:rPr>
              <a:t>écrire au « je » </a:t>
            </a:r>
          </a:p>
          <a:p>
            <a:pPr marL="514350" indent="-514350">
              <a:buAutoNum type="arabicPeriod"/>
            </a:pPr>
            <a:r>
              <a:rPr lang="fr-FR" sz="2800" dirty="0" smtClean="0">
                <a:latin typeface="Times New Roman" panose="02020603050405020304" pitchFamily="18" charset="0"/>
                <a:ea typeface="Tahoma" panose="020B0604030504040204" pitchFamily="34" charset="0"/>
                <a:cs typeface="Times New Roman" panose="02020603050405020304" pitchFamily="18" charset="0"/>
              </a:rPr>
              <a:t>réfléchir sur soi et sur le monde qui nous entoure </a:t>
            </a:r>
          </a:p>
          <a:p>
            <a:pPr marL="514350" indent="-514350">
              <a:buAutoNum type="arabicPeriod"/>
            </a:pPr>
            <a:r>
              <a:rPr lang="fr-FR" sz="2800" dirty="0" smtClean="0">
                <a:latin typeface="Times New Roman" panose="02020603050405020304" pitchFamily="18" charset="0"/>
                <a:ea typeface="Tahoma" panose="020B0604030504040204" pitchFamily="34" charset="0"/>
                <a:cs typeface="Times New Roman" panose="02020603050405020304" pitchFamily="18" charset="0"/>
              </a:rPr>
              <a:t>soigner la forme de son écriture jusqu’à la rendre lyrique.</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a:t>
            </a:fld>
            <a:endParaRPr lang="fr-FR"/>
          </a:p>
        </p:txBody>
      </p:sp>
    </p:spTree>
    <p:extLst>
      <p:ext uri="{BB962C8B-B14F-4D97-AF65-F5344CB8AC3E}">
        <p14:creationId xmlns:p14="http://schemas.microsoft.com/office/powerpoint/2010/main" val="337900992"/>
      </p:ext>
    </p:extLst>
  </p:cSld>
  <p:clrMapOvr>
    <a:masterClrMapping/>
  </p:clrMapOvr>
  <mc:AlternateContent xmlns:mc="http://schemas.openxmlformats.org/markup-compatibility/2006" xmlns:p14="http://schemas.microsoft.com/office/powerpoint/2010/main">
    <mc:Choice Requires="p14">
      <p:transition spd="slow" p14:dur="2000" advTm="77662"/>
    </mc:Choice>
    <mc:Fallback xmlns="">
      <p:transition spd="slow" advTm="77662"/>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fr-FR" b="1" dirty="0" smtClean="0">
                <a:solidFill>
                  <a:srgbClr val="FF0000"/>
                </a:solidFill>
                <a:latin typeface="Times New Roman" panose="02020603050405020304" pitchFamily="18" charset="0"/>
                <a:cs typeface="Times New Roman" panose="02020603050405020304" pitchFamily="18" charset="0"/>
              </a:rPr>
              <a:t/>
            </a:r>
            <a:br>
              <a:rPr lang="fr-FR" b="1" dirty="0" smtClean="0">
                <a:solidFill>
                  <a:srgbClr val="FF0000"/>
                </a:solidFill>
                <a:latin typeface="Times New Roman" panose="02020603050405020304" pitchFamily="18" charset="0"/>
                <a:cs typeface="Times New Roman" panose="02020603050405020304" pitchFamily="18" charset="0"/>
              </a:rPr>
            </a:br>
            <a:r>
              <a:rPr lang="fr-FR" b="1" dirty="0" smtClean="0">
                <a:solidFill>
                  <a:srgbClr val="FF0000"/>
                </a:solidFill>
                <a:latin typeface="Times New Roman" panose="02020603050405020304" pitchFamily="18" charset="0"/>
                <a:cs typeface="Times New Roman" panose="02020603050405020304" pitchFamily="18" charset="0"/>
              </a:rPr>
              <a:t>Joachim du Bellay</a:t>
            </a:r>
            <a:br>
              <a:rPr lang="fr-FR" b="1" dirty="0" smtClean="0">
                <a:solidFill>
                  <a:srgbClr val="FF0000"/>
                </a:solidFill>
                <a:latin typeface="Times New Roman" panose="02020603050405020304" pitchFamily="18" charset="0"/>
                <a:cs typeface="Times New Roman" panose="02020603050405020304" pitchFamily="18" charset="0"/>
              </a:rPr>
            </a:br>
            <a:endParaRPr lang="fr-FR"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a:bodyPr>
          <a:lstStyle/>
          <a:p>
            <a:pPr algn="just"/>
            <a:r>
              <a:rPr lang="fr-FR" sz="2400" dirty="0" smtClean="0">
                <a:solidFill>
                  <a:srgbClr val="FFFF00"/>
                </a:solidFill>
                <a:latin typeface="Times New Roman" panose="02020603050405020304" pitchFamily="18" charset="0"/>
                <a:cs typeface="Times New Roman" panose="02020603050405020304" pitchFamily="18" charset="0"/>
              </a:rPr>
              <a:t>Le recueil des Regrets a été écrit à Rome de 1553 à 1557.</a:t>
            </a:r>
          </a:p>
          <a:p>
            <a:pPr algn="just"/>
            <a:r>
              <a:rPr lang="en-US" sz="2400" dirty="0" err="1" smtClean="0">
                <a:solidFill>
                  <a:srgbClr val="FFFF00"/>
                </a:solidFill>
                <a:latin typeface="Times New Roman" panose="02020603050405020304" pitchFamily="18" charset="0"/>
                <a:cs typeface="Times New Roman" panose="02020603050405020304" pitchFamily="18" charset="0"/>
              </a:rPr>
              <a:t>Dans</a:t>
            </a:r>
            <a:r>
              <a:rPr lang="en-US" sz="2400" dirty="0" smtClean="0">
                <a:solidFill>
                  <a:srgbClr val="FFFF00"/>
                </a:solidFill>
                <a:latin typeface="Times New Roman" panose="02020603050405020304" pitchFamily="18" charset="0"/>
                <a:cs typeface="Times New Roman" panose="02020603050405020304" pitchFamily="18" charset="0"/>
              </a:rPr>
              <a:t> son </a:t>
            </a:r>
            <a:r>
              <a:rPr lang="fr-FR" sz="2400" dirty="0" smtClean="0">
                <a:solidFill>
                  <a:srgbClr val="FFFF00"/>
                </a:solidFill>
                <a:latin typeface="Times New Roman" panose="02020603050405020304" pitchFamily="18" charset="0"/>
                <a:cs typeface="Times New Roman" panose="02020603050405020304" pitchFamily="18" charset="0"/>
              </a:rPr>
              <a:t>poème élégiaque il s’adresse à son ami Olivier de Magny (qui est aussi le dédicataire du recueil) qui      séjourna aussi à Rome de 1555 à 1556</a:t>
            </a:r>
          </a:p>
          <a:p>
            <a:pPr marL="0" indent="0" algn="just">
              <a:buNone/>
            </a:pPr>
            <a:endParaRPr lang="fr-FR" sz="2400" dirty="0" smtClean="0">
              <a:solidFill>
                <a:srgbClr val="FFFF00"/>
              </a:solidFill>
              <a:latin typeface="Times New Roman" panose="02020603050405020304" pitchFamily="18" charset="0"/>
              <a:cs typeface="Times New Roman" panose="02020603050405020304" pitchFamily="18" charset="0"/>
            </a:endParaRPr>
          </a:p>
          <a:p>
            <a:pPr algn="just"/>
            <a:r>
              <a:rPr lang="fr-FR" sz="2400" dirty="0" smtClean="0">
                <a:solidFill>
                  <a:srgbClr val="00B050"/>
                </a:solidFill>
                <a:latin typeface="Times New Roman" panose="02020603050405020304" pitchFamily="18" charset="0"/>
                <a:cs typeface="Times New Roman" panose="02020603050405020304" pitchFamily="18" charset="0"/>
              </a:rPr>
              <a:t>Ce sonnet peut être commenté comme un art poétique : d’abord du Bellay énonce des principes poétiques (quatrains), puis il les met en œuvre (tercets).</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20</a:t>
            </a:fld>
            <a:endParaRPr lang="fr-FR"/>
          </a:p>
        </p:txBody>
      </p:sp>
    </p:spTree>
    <p:extLst>
      <p:ext uri="{BB962C8B-B14F-4D97-AF65-F5344CB8AC3E}">
        <p14:creationId xmlns:p14="http://schemas.microsoft.com/office/powerpoint/2010/main" val="4083201664"/>
      </p:ext>
    </p:extLst>
  </p:cSld>
  <p:clrMapOvr>
    <a:masterClrMapping/>
  </p:clrMapOvr>
  <mc:AlternateContent xmlns:mc="http://schemas.openxmlformats.org/markup-compatibility/2006" xmlns:p14="http://schemas.microsoft.com/office/powerpoint/2010/main">
    <mc:Choice Requires="p14">
      <p:transition spd="slow" p14:dur="2000" advTm="63140"/>
    </mc:Choice>
    <mc:Fallback xmlns="">
      <p:transition spd="slow" advTm="6314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762000"/>
          </a:xfrm>
        </p:spPr>
        <p:txBody>
          <a:bodyPr>
            <a:noAutofit/>
          </a:bodyPr>
          <a:lstStyle/>
          <a:p>
            <a:r>
              <a:rPr lang="fr-FR" sz="2800" b="1" dirty="0" smtClean="0">
                <a:solidFill>
                  <a:srgbClr val="FF0000"/>
                </a:solidFill>
                <a:latin typeface="Times New Roman" panose="02020603050405020304" pitchFamily="18" charset="0"/>
                <a:cs typeface="Times New Roman" panose="02020603050405020304" pitchFamily="18" charset="0"/>
              </a:rPr>
              <a:t/>
            </a:r>
            <a:br>
              <a:rPr lang="fr-FR" sz="2800" b="1" dirty="0" smtClean="0">
                <a:solidFill>
                  <a:srgbClr val="FF0000"/>
                </a:solidFill>
                <a:latin typeface="Times New Roman" panose="02020603050405020304" pitchFamily="18" charset="0"/>
                <a:cs typeface="Times New Roman" panose="02020603050405020304" pitchFamily="18" charset="0"/>
              </a:rPr>
            </a:br>
            <a:r>
              <a:rPr lang="fr-FR" sz="2800" b="1" dirty="0" smtClean="0">
                <a:solidFill>
                  <a:srgbClr val="FF0000"/>
                </a:solidFill>
                <a:latin typeface="Times New Roman" panose="02020603050405020304" pitchFamily="18" charset="0"/>
                <a:cs typeface="Times New Roman" panose="02020603050405020304" pitchFamily="18" charset="0"/>
              </a:rPr>
              <a:t/>
            </a:r>
            <a:br>
              <a:rPr lang="fr-FR" sz="2800" b="1" dirty="0" smtClean="0">
                <a:solidFill>
                  <a:srgbClr val="FF0000"/>
                </a:solidFill>
                <a:latin typeface="Times New Roman" panose="02020603050405020304" pitchFamily="18" charset="0"/>
                <a:cs typeface="Times New Roman" panose="02020603050405020304" pitchFamily="18" charset="0"/>
              </a:rPr>
            </a:br>
            <a:r>
              <a:rPr lang="fr-FR" sz="2800" b="1" dirty="0" smtClean="0">
                <a:solidFill>
                  <a:srgbClr val="FF0000"/>
                </a:solidFill>
                <a:latin typeface="Times New Roman" panose="02020603050405020304" pitchFamily="18" charset="0"/>
                <a:cs typeface="Times New Roman" panose="02020603050405020304" pitchFamily="18" charset="0"/>
              </a:rPr>
              <a:t/>
            </a:r>
            <a:br>
              <a:rPr lang="fr-FR" sz="2800" b="1" dirty="0" smtClean="0">
                <a:solidFill>
                  <a:srgbClr val="FF0000"/>
                </a:solidFill>
                <a:latin typeface="Times New Roman" panose="02020603050405020304" pitchFamily="18" charset="0"/>
                <a:cs typeface="Times New Roman" panose="02020603050405020304" pitchFamily="18" charset="0"/>
              </a:rPr>
            </a:br>
            <a:r>
              <a:rPr lang="fr-FR" sz="2800" b="1" dirty="0" smtClean="0">
                <a:solidFill>
                  <a:srgbClr val="FF0000"/>
                </a:solidFill>
                <a:latin typeface="Times New Roman" panose="02020603050405020304" pitchFamily="18" charset="0"/>
                <a:cs typeface="Times New Roman" panose="02020603050405020304" pitchFamily="18" charset="0"/>
              </a:rPr>
              <a:t/>
            </a:r>
            <a:br>
              <a:rPr lang="fr-FR" sz="2800" b="1" dirty="0" smtClean="0">
                <a:solidFill>
                  <a:srgbClr val="FF0000"/>
                </a:solidFill>
                <a:latin typeface="Times New Roman" panose="02020603050405020304" pitchFamily="18" charset="0"/>
                <a:cs typeface="Times New Roman" panose="02020603050405020304" pitchFamily="18" charset="0"/>
              </a:rPr>
            </a:br>
            <a:r>
              <a:rPr lang="fr-FR" sz="2800" b="1" dirty="0" smtClean="0">
                <a:solidFill>
                  <a:srgbClr val="FF0000"/>
                </a:solidFill>
                <a:latin typeface="Times New Roman" panose="02020603050405020304" pitchFamily="18" charset="0"/>
                <a:cs typeface="Times New Roman" panose="02020603050405020304" pitchFamily="18" charset="0"/>
              </a:rPr>
              <a:t>Les Regrets, sonnet 12</a:t>
            </a:r>
            <a:endParaRPr lang="fr-FR" sz="28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a:xfrm>
            <a:off x="609600" y="1371600"/>
            <a:ext cx="7924800" cy="4343400"/>
          </a:xfrm>
        </p:spPr>
        <p:txBody>
          <a:bodyPr>
            <a:normAutofit/>
          </a:bodyPr>
          <a:lstStyle/>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Vu le soin ménager dont travaillé je suis,</a:t>
            </a:r>
          </a:p>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Vu l’importun souci qui sans fin me tourmente,</a:t>
            </a:r>
          </a:p>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Et vu tant de regrets desquels je me lamente,</a:t>
            </a:r>
          </a:p>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Tu t’ébahis souvent comment chanter je puis.</a:t>
            </a:r>
          </a:p>
          <a:p>
            <a:pPr marL="0" indent="0">
              <a:buNone/>
            </a:pPr>
            <a:endParaRPr lang="fr-FR" sz="2200" dirty="0" smtClean="0">
              <a:solidFill>
                <a:srgbClr val="FFFF00"/>
              </a:solidFill>
              <a:latin typeface="Times New Roman" panose="02020603050405020304" pitchFamily="18" charset="0"/>
              <a:cs typeface="Times New Roman" panose="02020603050405020304" pitchFamily="18" charset="0"/>
            </a:endParaRPr>
          </a:p>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Je ne chante, Magny, je pleure mes ennuis,</a:t>
            </a:r>
          </a:p>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Ou, pour le dire mieux, en pleurant je les chante,</a:t>
            </a:r>
          </a:p>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Si bien qu’en les chantant, souvent je les enchante :</a:t>
            </a:r>
          </a:p>
          <a:p>
            <a:pPr marL="0" indent="0">
              <a:buNone/>
            </a:pPr>
            <a:r>
              <a:rPr lang="fr-FR" sz="2200" b="1" dirty="0" smtClean="0">
                <a:solidFill>
                  <a:srgbClr val="FFFF00"/>
                </a:solidFill>
                <a:latin typeface="Times New Roman" panose="02020603050405020304" pitchFamily="18" charset="0"/>
                <a:cs typeface="Times New Roman" panose="02020603050405020304" pitchFamily="18" charset="0"/>
              </a:rPr>
              <a:t>Voilà pourquoi, Magny, je chante jours et nuits.</a:t>
            </a:r>
          </a:p>
          <a:p>
            <a:pPr marL="0" indent="0">
              <a:buNone/>
            </a:pPr>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21</a:t>
            </a:fld>
            <a:endParaRPr lang="fr-FR"/>
          </a:p>
        </p:txBody>
      </p:sp>
    </p:spTree>
    <p:extLst>
      <p:ext uri="{BB962C8B-B14F-4D97-AF65-F5344CB8AC3E}">
        <p14:creationId xmlns:p14="http://schemas.microsoft.com/office/powerpoint/2010/main" val="874582019"/>
      </p:ext>
    </p:extLst>
  </p:cSld>
  <p:clrMapOvr>
    <a:masterClrMapping/>
  </p:clrMapOvr>
  <mc:AlternateContent xmlns:mc="http://schemas.openxmlformats.org/markup-compatibility/2006" xmlns:p14="http://schemas.microsoft.com/office/powerpoint/2010/main">
    <mc:Choice Requires="p14">
      <p:transition spd="slow" p14:dur="2000" advTm="277277"/>
    </mc:Choice>
    <mc:Fallback xmlns="">
      <p:transition spd="slow" advTm="277277"/>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sz="quarter" idx="13"/>
          </p:nvPr>
        </p:nvSpPr>
        <p:spPr/>
        <p:txBody>
          <a:bodyPr/>
          <a:lstStyle/>
          <a:p>
            <a:pPr marL="0" indent="0">
              <a:buNone/>
            </a:pPr>
            <a:endParaRPr lang="fr-FR" sz="2000" b="1" dirty="0">
              <a:solidFill>
                <a:srgbClr val="FFFF00"/>
              </a:solidFill>
              <a:latin typeface="Times New Roman" panose="02020603050405020304" pitchFamily="18" charset="0"/>
              <a:cs typeface="Times New Roman" panose="02020603050405020304" pitchFamily="18" charset="0"/>
            </a:endParaRP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Ainsi chante l’ouvrier en faisant son ouvrage,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Ainsi le laboureur faisant son labourage,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Ainsi le pèlerin regrettant sa maison,</a:t>
            </a:r>
          </a:p>
          <a:p>
            <a:pPr marL="0" indent="0">
              <a:buNone/>
            </a:pPr>
            <a:endParaRPr lang="fr-FR" sz="2000" b="1" dirty="0">
              <a:solidFill>
                <a:srgbClr val="FFFF00"/>
              </a:solidFill>
              <a:latin typeface="Times New Roman" panose="02020603050405020304" pitchFamily="18" charset="0"/>
              <a:cs typeface="Times New Roman" panose="02020603050405020304" pitchFamily="18" charset="0"/>
            </a:endParaRP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Ainsi l’aventurier en songeant à sa dame,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Ainsi le marinier en tirant à la rame,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Ainsi le prisonnier maudissant sa prison.</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22</a:t>
            </a:fld>
            <a:endParaRPr lang="fr-FR"/>
          </a:p>
        </p:txBody>
      </p:sp>
    </p:spTree>
    <p:extLst>
      <p:ext uri="{BB962C8B-B14F-4D97-AF65-F5344CB8AC3E}">
        <p14:creationId xmlns:p14="http://schemas.microsoft.com/office/powerpoint/2010/main" val="3642300750"/>
      </p:ext>
    </p:extLst>
  </p:cSld>
  <p:clrMapOvr>
    <a:masterClrMapping/>
  </p:clrMapOvr>
  <mc:AlternateContent xmlns:mc="http://schemas.openxmlformats.org/markup-compatibility/2006" xmlns:p14="http://schemas.microsoft.com/office/powerpoint/2010/main">
    <mc:Choice Requires="p14">
      <p:transition spd="slow" p14:dur="2000" advTm="109555"/>
    </mc:Choice>
    <mc:Fallback xmlns="">
      <p:transition spd="slow" advTm="109555"/>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fr-FR" b="1" dirty="0" smtClean="0">
                <a:solidFill>
                  <a:srgbClr val="FFFF00"/>
                </a:solidFill>
                <a:latin typeface="Times New Roman" panose="02020603050405020304" pitchFamily="18" charset="0"/>
                <a:cs typeface="Times New Roman" panose="02020603050405020304" pitchFamily="18" charset="0"/>
              </a:rPr>
              <a:t>	Pierre de Ronsard (1524-1585)</a:t>
            </a:r>
            <a:br>
              <a:rPr lang="fr-FR" b="1" dirty="0" smtClean="0">
                <a:solidFill>
                  <a:srgbClr val="FFFF00"/>
                </a:solidFill>
                <a:latin typeface="Times New Roman" panose="02020603050405020304" pitchFamily="18" charset="0"/>
                <a:cs typeface="Times New Roman" panose="02020603050405020304" pitchFamily="18" charset="0"/>
              </a:rPr>
            </a:br>
            <a:endParaRPr lang="fr-FR" b="1" dirty="0">
              <a:solidFill>
                <a:srgbClr val="FFFF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a:xfrm>
            <a:off x="609600" y="1600200"/>
            <a:ext cx="7924800" cy="4267200"/>
          </a:xfrm>
        </p:spPr>
        <p:txBody>
          <a:bodyPr>
            <a:normAutofit fontScale="25000" lnSpcReduction="20000"/>
          </a:bodyPr>
          <a:lstStyle/>
          <a:p>
            <a:pPr algn="just"/>
            <a:r>
              <a:rPr lang="fr-FR" sz="9600" dirty="0" smtClean="0">
                <a:solidFill>
                  <a:srgbClr val="FFFF00"/>
                </a:solidFill>
                <a:latin typeface="Times New Roman" panose="02020603050405020304" pitchFamily="18" charset="0"/>
                <a:cs typeface="Times New Roman" panose="02020603050405020304" pitchFamily="18" charset="0"/>
              </a:rPr>
              <a:t>Ronsard, est né en septembre</a:t>
            </a:r>
          </a:p>
          <a:p>
            <a:pPr algn="just"/>
            <a:endParaRPr lang="fr-FR" sz="9600" dirty="0" smtClean="0">
              <a:solidFill>
                <a:srgbClr val="FFFF00"/>
              </a:solidFill>
              <a:latin typeface="Times New Roman" panose="02020603050405020304" pitchFamily="18" charset="0"/>
              <a:cs typeface="Times New Roman" panose="02020603050405020304" pitchFamily="18" charset="0"/>
            </a:endParaRPr>
          </a:p>
          <a:p>
            <a:pPr algn="just"/>
            <a:r>
              <a:rPr lang="fr-FR" sz="9600" b="1" dirty="0" smtClean="0">
                <a:solidFill>
                  <a:srgbClr val="FF0000"/>
                </a:solidFill>
                <a:latin typeface="Times New Roman" panose="02020603050405020304" pitchFamily="18" charset="0"/>
                <a:cs typeface="Times New Roman" panose="02020603050405020304" pitchFamily="18" charset="0"/>
              </a:rPr>
              <a:t>Une grave maladie le rend à demi-sourd; il doit donc réorienter son avenir.</a:t>
            </a:r>
          </a:p>
          <a:p>
            <a:pPr algn="just"/>
            <a:endParaRPr lang="fr-FR" sz="9600" b="1" dirty="0" smtClean="0">
              <a:solidFill>
                <a:srgbClr val="FF0000"/>
              </a:solidFill>
              <a:latin typeface="Times New Roman" panose="02020603050405020304" pitchFamily="18" charset="0"/>
              <a:cs typeface="Times New Roman" panose="02020603050405020304" pitchFamily="18" charset="0"/>
            </a:endParaRPr>
          </a:p>
          <a:p>
            <a:pPr algn="just"/>
            <a:r>
              <a:rPr lang="fr-FR" sz="9600" dirty="0" smtClean="0">
                <a:solidFill>
                  <a:srgbClr val="FFFF00"/>
                </a:solidFill>
                <a:latin typeface="Times New Roman" panose="02020603050405020304" pitchFamily="18" charset="0"/>
                <a:cs typeface="Times New Roman" panose="02020603050405020304" pitchFamily="18" charset="0"/>
              </a:rPr>
              <a:t>Il s'installe à Paris en 1544. C'est là qu'il contribue à former </a:t>
            </a:r>
            <a:r>
              <a:rPr lang="fr-FR" sz="9600" smtClean="0">
                <a:solidFill>
                  <a:srgbClr val="FFFF00"/>
                </a:solidFill>
                <a:latin typeface="Times New Roman" panose="02020603050405020304" pitchFamily="18" charset="0"/>
                <a:cs typeface="Times New Roman" panose="02020603050405020304" pitchFamily="18" charset="0"/>
              </a:rPr>
              <a:t>la Pléiade</a:t>
            </a:r>
            <a:endParaRPr lang="fr-FR" sz="9600" dirty="0" smtClean="0">
              <a:solidFill>
                <a:srgbClr val="FFFF00"/>
              </a:solidFill>
              <a:latin typeface="Times New Roman" panose="02020603050405020304" pitchFamily="18" charset="0"/>
              <a:cs typeface="Times New Roman" panose="02020603050405020304" pitchFamily="18" charset="0"/>
            </a:endParaRPr>
          </a:p>
          <a:p>
            <a:pPr algn="just"/>
            <a:endParaRPr lang="fr-FR" sz="9600" dirty="0" smtClean="0">
              <a:solidFill>
                <a:srgbClr val="FFFF00"/>
              </a:solidFill>
              <a:latin typeface="Times New Roman" panose="02020603050405020304" pitchFamily="18" charset="0"/>
              <a:cs typeface="Times New Roman" panose="02020603050405020304" pitchFamily="18" charset="0"/>
            </a:endParaRPr>
          </a:p>
          <a:p>
            <a:pPr algn="just"/>
            <a:r>
              <a:rPr lang="fr-FR" sz="9600" b="1" dirty="0">
                <a:solidFill>
                  <a:srgbClr val="FF0000"/>
                </a:solidFill>
                <a:latin typeface="Times New Roman" panose="02020603050405020304" pitchFamily="18" charset="0"/>
                <a:cs typeface="Times New Roman" panose="02020603050405020304" pitchFamily="18" charset="0"/>
              </a:rPr>
              <a:t>I</a:t>
            </a:r>
            <a:r>
              <a:rPr lang="fr-FR" sz="9600" b="1" dirty="0" smtClean="0">
                <a:solidFill>
                  <a:srgbClr val="FF0000"/>
                </a:solidFill>
                <a:latin typeface="Times New Roman" panose="02020603050405020304" pitchFamily="18" charset="0"/>
                <a:cs typeface="Times New Roman" panose="02020603050405020304" pitchFamily="18" charset="0"/>
              </a:rPr>
              <a:t>l devient le poète le plus important du groupe avec Joachim du Bellay, qui rédige en 1549 la Défense et Illustration de la langue française</a:t>
            </a:r>
          </a:p>
          <a:p>
            <a:endParaRPr lang="fr-FR" sz="11200" dirty="0" smtClean="0"/>
          </a:p>
          <a:p>
            <a:endParaRPr lang="fr-FR" sz="11200" dirty="0" smtClean="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23</a:t>
            </a:fld>
            <a:endParaRPr lang="fr-FR"/>
          </a:p>
        </p:txBody>
      </p:sp>
    </p:spTree>
    <p:extLst>
      <p:ext uri="{BB962C8B-B14F-4D97-AF65-F5344CB8AC3E}">
        <p14:creationId xmlns:p14="http://schemas.microsoft.com/office/powerpoint/2010/main" val="3231053091"/>
      </p:ext>
    </p:extLst>
  </p:cSld>
  <p:clrMapOvr>
    <a:masterClrMapping/>
  </p:clrMapOvr>
  <mc:AlternateContent xmlns:mc="http://schemas.openxmlformats.org/markup-compatibility/2006" xmlns:p14="http://schemas.microsoft.com/office/powerpoint/2010/main">
    <mc:Choice Requires="p14">
      <p:transition spd="slow" p14:dur="2000" advTm="81621"/>
    </mc:Choice>
    <mc:Fallback xmlns="">
      <p:transition spd="slow" advTm="81621"/>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563562"/>
          </a:xfrm>
        </p:spPr>
        <p:txBody>
          <a:bodyPr/>
          <a:lstStyle/>
          <a:p>
            <a:endParaRPr lang="fr-FR" dirty="0"/>
          </a:p>
        </p:txBody>
      </p:sp>
      <p:sp>
        <p:nvSpPr>
          <p:cNvPr id="3" name="عنصر نائب للمحتوى 2"/>
          <p:cNvSpPr>
            <a:spLocks noGrp="1"/>
          </p:cNvSpPr>
          <p:nvPr>
            <p:ph sz="quarter" idx="13"/>
          </p:nvPr>
        </p:nvSpPr>
        <p:spPr>
          <a:xfrm>
            <a:off x="609600" y="1066800"/>
            <a:ext cx="7924800" cy="4648200"/>
          </a:xfrm>
        </p:spPr>
        <p:txBody>
          <a:bodyPr>
            <a:normAutofit/>
          </a:bodyPr>
          <a:lstStyle/>
          <a:p>
            <a:pPr algn="just"/>
            <a:r>
              <a:rPr lang="fr-FR" sz="2400" b="1" dirty="0" smtClean="0">
                <a:solidFill>
                  <a:srgbClr val="FF0000"/>
                </a:solidFill>
                <a:latin typeface="Times New Roman" panose="02020603050405020304" pitchFamily="18" charset="0"/>
                <a:cs typeface="Times New Roman" panose="02020603050405020304" pitchFamily="18" charset="0"/>
              </a:rPr>
              <a:t>Il devient en 1558 poète officiel de la cour, avec le titre de conseiller et d'aumônier ordinaire du roi.</a:t>
            </a:r>
          </a:p>
          <a:p>
            <a:pPr algn="just"/>
            <a:endParaRPr lang="fr-FR" sz="2400" b="1" dirty="0" smtClean="0">
              <a:solidFill>
                <a:srgbClr val="FF0000"/>
              </a:solidFill>
              <a:latin typeface="Times New Roman" panose="02020603050405020304" pitchFamily="18" charset="0"/>
              <a:cs typeface="Times New Roman" panose="02020603050405020304" pitchFamily="18" charset="0"/>
            </a:endParaRPr>
          </a:p>
          <a:p>
            <a:pPr algn="just"/>
            <a:r>
              <a:rPr lang="fr-FR" sz="2400" b="1" dirty="0" smtClean="0">
                <a:solidFill>
                  <a:srgbClr val="FFFF00"/>
                </a:solidFill>
                <a:latin typeface="Times New Roman" panose="02020603050405020304" pitchFamily="18" charset="0"/>
                <a:cs typeface="Times New Roman" panose="02020603050405020304" pitchFamily="18" charset="0"/>
              </a:rPr>
              <a:t>Grand humaniste, il veut une poésie inspirée de l'antiquité tant au niveau des thèmes qu'au niveau de la mythologie; il renoue avec Homère, Virgile et Horace.</a:t>
            </a:r>
          </a:p>
          <a:p>
            <a:pPr algn="just"/>
            <a:endParaRPr lang="fr-FR" sz="2400" b="1" dirty="0" smtClean="0">
              <a:solidFill>
                <a:srgbClr val="FF0000"/>
              </a:solidFill>
              <a:latin typeface="Times New Roman" panose="02020603050405020304" pitchFamily="18" charset="0"/>
              <a:cs typeface="Times New Roman" panose="02020603050405020304" pitchFamily="18" charset="0"/>
            </a:endParaRPr>
          </a:p>
          <a:p>
            <a:pPr algn="just"/>
            <a:r>
              <a:rPr lang="fr-FR" sz="2400" b="1" dirty="0" smtClean="0">
                <a:solidFill>
                  <a:srgbClr val="FF0000"/>
                </a:solidFill>
                <a:latin typeface="Times New Roman" panose="02020603050405020304" pitchFamily="18" charset="0"/>
                <a:cs typeface="Times New Roman" panose="02020603050405020304" pitchFamily="18" charset="0"/>
              </a:rPr>
              <a:t>Il prône un style savant, plein d'images. Ronsard meurt le 27 décembre 1585.</a:t>
            </a:r>
            <a:endParaRPr lang="fr-FR" sz="2400" b="1" dirty="0">
              <a:solidFill>
                <a:srgbClr val="FF0000"/>
              </a:solidFill>
              <a:latin typeface="Times New Roman" panose="02020603050405020304" pitchFamily="18" charset="0"/>
              <a:cs typeface="Times New Roman" panose="02020603050405020304" pitchFamily="18" charset="0"/>
            </a:endParaRPr>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24</a:t>
            </a:fld>
            <a:endParaRPr lang="fr-FR"/>
          </a:p>
        </p:txBody>
      </p:sp>
    </p:spTree>
    <p:extLst>
      <p:ext uri="{BB962C8B-B14F-4D97-AF65-F5344CB8AC3E}">
        <p14:creationId xmlns:p14="http://schemas.microsoft.com/office/powerpoint/2010/main" val="3400028764"/>
      </p:ext>
    </p:extLst>
  </p:cSld>
  <p:clrMapOvr>
    <a:masterClrMapping/>
  </p:clrMapOvr>
  <mc:AlternateContent xmlns:mc="http://schemas.openxmlformats.org/markup-compatibility/2006" xmlns:p14="http://schemas.microsoft.com/office/powerpoint/2010/main">
    <mc:Choice Requires="p14">
      <p:transition spd="slow" p14:dur="2000" advTm="82761"/>
    </mc:Choice>
    <mc:Fallback xmlns="">
      <p:transition spd="slow" advTm="82761"/>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792162"/>
          </a:xfrm>
        </p:spPr>
        <p:txBody>
          <a:bodyPr>
            <a:normAutofit fontScale="90000"/>
          </a:bodyPr>
          <a:lstStyle/>
          <a:p>
            <a:r>
              <a:rPr lang="fr-FR" b="1" dirty="0" smtClean="0">
                <a:solidFill>
                  <a:srgbClr val="FF0000"/>
                </a:solidFill>
                <a:latin typeface="Times New Roman" panose="02020603050405020304" pitchFamily="18" charset="0"/>
                <a:cs typeface="Times New Roman" panose="02020603050405020304" pitchFamily="18" charset="0"/>
              </a:rPr>
              <a:t/>
            </a:r>
            <a:br>
              <a:rPr lang="fr-FR" b="1" dirty="0" smtClean="0">
                <a:solidFill>
                  <a:srgbClr val="FF0000"/>
                </a:solidFill>
                <a:latin typeface="Times New Roman" panose="02020603050405020304" pitchFamily="18" charset="0"/>
                <a:cs typeface="Times New Roman" panose="02020603050405020304" pitchFamily="18" charset="0"/>
              </a:rPr>
            </a:br>
            <a:r>
              <a:rPr lang="fr-FR" b="1" dirty="0" smtClean="0">
                <a:solidFill>
                  <a:srgbClr val="FF0000"/>
                </a:solidFill>
                <a:latin typeface="Times New Roman" panose="02020603050405020304" pitchFamily="18" charset="0"/>
                <a:cs typeface="Times New Roman" panose="02020603050405020304" pitchFamily="18" charset="0"/>
              </a:rPr>
              <a:t/>
            </a:r>
            <a:br>
              <a:rPr lang="fr-FR" b="1" dirty="0" smtClean="0">
                <a:solidFill>
                  <a:srgbClr val="FF0000"/>
                </a:solidFill>
                <a:latin typeface="Times New Roman" panose="02020603050405020304" pitchFamily="18" charset="0"/>
                <a:cs typeface="Times New Roman" panose="02020603050405020304" pitchFamily="18" charset="0"/>
              </a:rPr>
            </a:br>
            <a:r>
              <a:rPr lang="fr-FR" b="1" dirty="0" smtClean="0">
                <a:solidFill>
                  <a:srgbClr val="FF0000"/>
                </a:solidFill>
                <a:latin typeface="Times New Roman" panose="02020603050405020304" pitchFamily="18" charset="0"/>
                <a:cs typeface="Times New Roman" panose="02020603050405020304" pitchFamily="18" charset="0"/>
              </a:rPr>
              <a:t>Sonnet A Cassandre</a:t>
            </a:r>
            <a:endParaRPr lang="fr-FR"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a:bodyPr>
          <a:lstStyle/>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Ciel, air et vents, plains et monts découverts,</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Tertres vineux et forêts verdoyantes,</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Rivages torts et sources ondoyantes,</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Taillis rasés et vous bocages verts,</a:t>
            </a:r>
          </a:p>
          <a:p>
            <a:pPr marL="0" indent="0">
              <a:buNone/>
            </a:pPr>
            <a:endParaRPr lang="fr-FR" dirty="0" smtClean="0"/>
          </a:p>
          <a:p>
            <a:pPr marL="0" indent="0">
              <a:buNone/>
            </a:pPr>
            <a:r>
              <a:rPr lang="fr-FR" sz="2000" dirty="0" smtClean="0">
                <a:solidFill>
                  <a:srgbClr val="FFFF00"/>
                </a:solidFill>
                <a:latin typeface="Times New Roman" panose="02020603050405020304" pitchFamily="18" charset="0"/>
                <a:cs typeface="Times New Roman" panose="02020603050405020304" pitchFamily="18" charset="0"/>
              </a:rPr>
              <a:t>Antres moussus à demi-front ouverts,</a:t>
            </a:r>
          </a:p>
          <a:p>
            <a:pPr marL="0" indent="0">
              <a:buNone/>
            </a:pPr>
            <a:r>
              <a:rPr lang="fr-FR" sz="2000" dirty="0" smtClean="0">
                <a:solidFill>
                  <a:srgbClr val="FFFF00"/>
                </a:solidFill>
                <a:latin typeface="Times New Roman" panose="02020603050405020304" pitchFamily="18" charset="0"/>
                <a:cs typeface="Times New Roman" panose="02020603050405020304" pitchFamily="18" charset="0"/>
              </a:rPr>
              <a:t>Prés, boutons, fleurs et herbes </a:t>
            </a:r>
            <a:r>
              <a:rPr lang="fr-FR" sz="2000" dirty="0" err="1" smtClean="0">
                <a:solidFill>
                  <a:srgbClr val="FFFF00"/>
                </a:solidFill>
                <a:latin typeface="Times New Roman" panose="02020603050405020304" pitchFamily="18" charset="0"/>
                <a:cs typeface="Times New Roman" panose="02020603050405020304" pitchFamily="18" charset="0"/>
              </a:rPr>
              <a:t>rousoyantes</a:t>
            </a:r>
            <a:r>
              <a:rPr lang="fr-FR" sz="2000" dirty="0" smtClean="0">
                <a:solidFill>
                  <a:srgbClr val="FFFF00"/>
                </a:solidFill>
                <a:latin typeface="Times New Roman" panose="02020603050405020304" pitchFamily="18" charset="0"/>
                <a:cs typeface="Times New Roman" panose="02020603050405020304" pitchFamily="18" charset="0"/>
              </a:rPr>
              <a:t>,</a:t>
            </a:r>
          </a:p>
          <a:p>
            <a:pPr marL="0" indent="0">
              <a:buNone/>
            </a:pPr>
            <a:r>
              <a:rPr lang="fr-FR" sz="2000" dirty="0" smtClean="0">
                <a:solidFill>
                  <a:srgbClr val="FFFF00"/>
                </a:solidFill>
                <a:latin typeface="Times New Roman" panose="02020603050405020304" pitchFamily="18" charset="0"/>
                <a:cs typeface="Times New Roman" panose="02020603050405020304" pitchFamily="18" charset="0"/>
              </a:rPr>
              <a:t>Vallons bossus et plages </a:t>
            </a:r>
            <a:r>
              <a:rPr lang="fr-FR" sz="2000" dirty="0" err="1" smtClean="0">
                <a:solidFill>
                  <a:srgbClr val="FFFF00"/>
                </a:solidFill>
                <a:latin typeface="Times New Roman" panose="02020603050405020304" pitchFamily="18" charset="0"/>
                <a:cs typeface="Times New Roman" panose="02020603050405020304" pitchFamily="18" charset="0"/>
              </a:rPr>
              <a:t>blondoyantes</a:t>
            </a:r>
            <a:r>
              <a:rPr lang="fr-FR" sz="2000" dirty="0" smtClean="0">
                <a:solidFill>
                  <a:srgbClr val="FFFF00"/>
                </a:solidFill>
                <a:latin typeface="Times New Roman" panose="02020603050405020304" pitchFamily="18" charset="0"/>
                <a:cs typeface="Times New Roman" panose="02020603050405020304" pitchFamily="18" charset="0"/>
              </a:rPr>
              <a:t>,</a:t>
            </a:r>
          </a:p>
          <a:p>
            <a:pPr marL="0" indent="0">
              <a:buNone/>
            </a:pPr>
            <a:r>
              <a:rPr lang="fr-FR" sz="2000" dirty="0" smtClean="0">
                <a:solidFill>
                  <a:srgbClr val="FFFF00"/>
                </a:solidFill>
                <a:latin typeface="Times New Roman" panose="02020603050405020304" pitchFamily="18" charset="0"/>
                <a:cs typeface="Times New Roman" panose="02020603050405020304" pitchFamily="18" charset="0"/>
              </a:rPr>
              <a:t>Et vous rochers, les hôtes de mes vers,</a:t>
            </a:r>
          </a:p>
          <a:p>
            <a:pPr marL="0" indent="0">
              <a:buNone/>
            </a:pPr>
            <a:endParaRPr lang="fr-FR" dirty="0" smtClean="0"/>
          </a:p>
          <a:p>
            <a:endParaRPr lang="fr-FR" dirty="0" smtClean="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25</a:t>
            </a:fld>
            <a:endParaRPr lang="fr-FR"/>
          </a:p>
        </p:txBody>
      </p:sp>
    </p:spTree>
    <p:extLst>
      <p:ext uri="{BB962C8B-B14F-4D97-AF65-F5344CB8AC3E}">
        <p14:creationId xmlns:p14="http://schemas.microsoft.com/office/powerpoint/2010/main" val="3840018206"/>
      </p:ext>
    </p:extLst>
  </p:cSld>
  <p:clrMapOvr>
    <a:masterClrMapping/>
  </p:clrMapOvr>
  <mc:AlternateContent xmlns:mc="http://schemas.openxmlformats.org/markup-compatibility/2006" xmlns:p14="http://schemas.microsoft.com/office/powerpoint/2010/main">
    <mc:Choice Requires="p14">
      <p:transition spd="slow" p14:dur="2000" advTm="258940"/>
    </mc:Choice>
    <mc:Fallback xmlns="">
      <p:transition spd="slow" advTm="25894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sz="quarter" idx="13"/>
          </p:nvPr>
        </p:nvSpPr>
        <p:spPr/>
        <p:txBody>
          <a:bodyPr/>
          <a:lstStyle/>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Puisqu'au </a:t>
            </a:r>
            <a:r>
              <a:rPr lang="fr-FR" sz="2000" b="1" dirty="0">
                <a:solidFill>
                  <a:srgbClr val="FFFF00"/>
                </a:solidFill>
                <a:latin typeface="Times New Roman" panose="02020603050405020304" pitchFamily="18" charset="0"/>
                <a:cs typeface="Times New Roman" panose="02020603050405020304" pitchFamily="18" charset="0"/>
              </a:rPr>
              <a:t>partir, rongé de soin et d'ire,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 ce bel œil Adieu je n'ai su dire,</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Qui près et loin me détient en émoi,</a:t>
            </a:r>
          </a:p>
          <a:p>
            <a:pPr marL="0" indent="0">
              <a:buNone/>
            </a:pPr>
            <a:endParaRPr lang="fr-FR" sz="2000" b="1" dirty="0">
              <a:solidFill>
                <a:srgbClr val="FFFF00"/>
              </a:solidFill>
              <a:latin typeface="Times New Roman" panose="02020603050405020304" pitchFamily="18" charset="0"/>
              <a:cs typeface="Times New Roman" panose="02020603050405020304" pitchFamily="18" charset="0"/>
            </a:endParaRP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Je vous supplie, Ciel, air, vents, monts et plaines,</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Taillis, forêts, rivages et fontaines,</a:t>
            </a:r>
          </a:p>
          <a:p>
            <a:pPr marL="0" indent="0">
              <a:buNone/>
            </a:pPr>
            <a:r>
              <a:rPr lang="fr-FR" sz="2000" b="1" dirty="0">
                <a:solidFill>
                  <a:srgbClr val="FFFF00"/>
                </a:solidFill>
                <a:latin typeface="Times New Roman" panose="02020603050405020304" pitchFamily="18" charset="0"/>
                <a:cs typeface="Times New Roman" panose="02020603050405020304" pitchFamily="18" charset="0"/>
              </a:rPr>
              <a:t>Antres, prés, fleurs, dites-le-lui pour moi.</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26</a:t>
            </a:fld>
            <a:endParaRPr lang="fr-FR"/>
          </a:p>
        </p:txBody>
      </p:sp>
    </p:spTree>
    <p:extLst>
      <p:ext uri="{BB962C8B-B14F-4D97-AF65-F5344CB8AC3E}">
        <p14:creationId xmlns:p14="http://schemas.microsoft.com/office/powerpoint/2010/main" val="950177652"/>
      </p:ext>
    </p:extLst>
  </p:cSld>
  <p:clrMapOvr>
    <a:masterClrMapping/>
  </p:clrMapOvr>
  <mc:AlternateContent xmlns:mc="http://schemas.openxmlformats.org/markup-compatibility/2006" xmlns:p14="http://schemas.microsoft.com/office/powerpoint/2010/main">
    <mc:Choice Requires="p14">
      <p:transition spd="slow" p14:dur="2000" advTm="94742"/>
    </mc:Choice>
    <mc:Fallback xmlns="">
      <p:transition spd="slow" advTm="94742"/>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fr-FR" dirty="0" smtClean="0"/>
              <a:t/>
            </a:r>
            <a:br>
              <a:rPr lang="fr-FR" dirty="0" smtClean="0"/>
            </a:br>
            <a:r>
              <a:rPr lang="fr-FR" sz="2700" b="1" dirty="0" smtClean="0">
                <a:solidFill>
                  <a:srgbClr val="FF0000"/>
                </a:solidFill>
                <a:latin typeface="Times New Roman" panose="02020603050405020304" pitchFamily="18" charset="0"/>
                <a:cs typeface="Times New Roman" panose="02020603050405020304" pitchFamily="18" charset="0"/>
              </a:rPr>
              <a:t/>
            </a:r>
            <a:br>
              <a:rPr lang="fr-FR" sz="2700" b="1" dirty="0" smtClean="0">
                <a:solidFill>
                  <a:srgbClr val="FF0000"/>
                </a:solidFill>
                <a:latin typeface="Times New Roman" panose="02020603050405020304" pitchFamily="18" charset="0"/>
                <a:cs typeface="Times New Roman" panose="02020603050405020304" pitchFamily="18" charset="0"/>
              </a:rPr>
            </a:br>
            <a:r>
              <a:rPr lang="fr-FR" sz="2700" b="1" dirty="0" smtClean="0">
                <a:solidFill>
                  <a:srgbClr val="FF0000"/>
                </a:solidFill>
                <a:latin typeface="Times New Roman" panose="02020603050405020304" pitchFamily="18" charset="0"/>
                <a:cs typeface="Times New Roman" panose="02020603050405020304" pitchFamily="18" charset="0"/>
              </a:rPr>
              <a:t>Mignonne, allons voir si la rose</a:t>
            </a:r>
            <a:br>
              <a:rPr lang="fr-FR" sz="2700" b="1" dirty="0" smtClean="0">
                <a:solidFill>
                  <a:srgbClr val="FF0000"/>
                </a:solidFill>
                <a:latin typeface="Times New Roman" panose="02020603050405020304" pitchFamily="18" charset="0"/>
                <a:cs typeface="Times New Roman" panose="02020603050405020304" pitchFamily="18" charset="0"/>
              </a:rPr>
            </a:br>
            <a:r>
              <a:rPr lang="fr-FR" sz="2700" b="1" dirty="0" smtClean="0">
                <a:solidFill>
                  <a:srgbClr val="FF0000"/>
                </a:solidFill>
                <a:latin typeface="Times New Roman" panose="02020603050405020304" pitchFamily="18" charset="0"/>
                <a:cs typeface="Times New Roman" panose="02020603050405020304" pitchFamily="18" charset="0"/>
              </a:rPr>
              <a:t>Ode, à Cassandre Salviati</a:t>
            </a:r>
            <a:endParaRPr lang="fr-FR" sz="2700" b="1" dirty="0">
              <a:solidFill>
                <a:srgbClr val="FF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a:bodyPr>
          <a:lstStyle/>
          <a:p>
            <a:pPr marL="0" indent="0">
              <a:buNone/>
            </a:pPr>
            <a:endParaRPr lang="fr-FR" sz="24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fr-FR" sz="2400" b="1" dirty="0" smtClean="0">
                <a:solidFill>
                  <a:srgbClr val="FFFF00"/>
                </a:solidFill>
                <a:latin typeface="Times New Roman" panose="02020603050405020304" pitchFamily="18" charset="0"/>
                <a:cs typeface="Times New Roman" panose="02020603050405020304" pitchFamily="18" charset="0"/>
              </a:rPr>
              <a:t>Mignonne, allons voir si la rose</a:t>
            </a:r>
          </a:p>
          <a:p>
            <a:pPr marL="0" indent="0">
              <a:buNone/>
            </a:pPr>
            <a:r>
              <a:rPr lang="fr-FR" sz="2400" b="1" dirty="0" smtClean="0">
                <a:solidFill>
                  <a:srgbClr val="FFFF00"/>
                </a:solidFill>
                <a:latin typeface="Times New Roman" panose="02020603050405020304" pitchFamily="18" charset="0"/>
                <a:cs typeface="Times New Roman" panose="02020603050405020304" pitchFamily="18" charset="0"/>
              </a:rPr>
              <a:t>Qui ce matin avait déclose</a:t>
            </a:r>
          </a:p>
          <a:p>
            <a:pPr marL="0" indent="0">
              <a:buNone/>
            </a:pPr>
            <a:r>
              <a:rPr lang="fr-FR" sz="2400" b="1" dirty="0" smtClean="0">
                <a:solidFill>
                  <a:srgbClr val="FFFF00"/>
                </a:solidFill>
                <a:latin typeface="Times New Roman" panose="02020603050405020304" pitchFamily="18" charset="0"/>
                <a:cs typeface="Times New Roman" panose="02020603050405020304" pitchFamily="18" charset="0"/>
              </a:rPr>
              <a:t>Sa robe de pourpre au soleil, </a:t>
            </a:r>
          </a:p>
          <a:p>
            <a:pPr marL="0" indent="0">
              <a:buNone/>
            </a:pPr>
            <a:r>
              <a:rPr lang="fr-FR" sz="2400" b="1" dirty="0" smtClean="0">
                <a:solidFill>
                  <a:srgbClr val="FFFF00"/>
                </a:solidFill>
                <a:latin typeface="Times New Roman" panose="02020603050405020304" pitchFamily="18" charset="0"/>
                <a:cs typeface="Times New Roman" panose="02020603050405020304" pitchFamily="18" charset="0"/>
              </a:rPr>
              <a:t>A point perdu cette vesprée</a:t>
            </a:r>
          </a:p>
          <a:p>
            <a:pPr marL="0" indent="0">
              <a:buNone/>
            </a:pPr>
            <a:r>
              <a:rPr lang="fr-FR" sz="2400" b="1" dirty="0" smtClean="0">
                <a:solidFill>
                  <a:srgbClr val="FFFF00"/>
                </a:solidFill>
                <a:latin typeface="Times New Roman" panose="02020603050405020304" pitchFamily="18" charset="0"/>
                <a:cs typeface="Times New Roman" panose="02020603050405020304" pitchFamily="18" charset="0"/>
              </a:rPr>
              <a:t>Les plis de sa robe pourprée, </a:t>
            </a:r>
          </a:p>
          <a:p>
            <a:pPr marL="0" indent="0">
              <a:buNone/>
            </a:pPr>
            <a:r>
              <a:rPr lang="fr-FR" sz="2400" b="1" dirty="0" smtClean="0">
                <a:solidFill>
                  <a:srgbClr val="FFFF00"/>
                </a:solidFill>
                <a:latin typeface="Times New Roman" panose="02020603050405020304" pitchFamily="18" charset="0"/>
                <a:cs typeface="Times New Roman" panose="02020603050405020304" pitchFamily="18" charset="0"/>
              </a:rPr>
              <a:t>Et son teint au votre pareil.</a:t>
            </a:r>
          </a:p>
          <a:p>
            <a:pPr marL="0" indent="0">
              <a:buNone/>
            </a:pPr>
            <a:r>
              <a:rPr lang="fr-FR" dirty="0" smtClean="0"/>
              <a:t>.</a:t>
            </a:r>
          </a:p>
          <a:p>
            <a:pPr marL="0" indent="0">
              <a:buNone/>
            </a:pPr>
            <a:endParaRPr lang="fr-FR" dirty="0" smtClean="0"/>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27</a:t>
            </a:fld>
            <a:endParaRPr lang="fr-FR"/>
          </a:p>
        </p:txBody>
      </p:sp>
    </p:spTree>
    <p:extLst>
      <p:ext uri="{BB962C8B-B14F-4D97-AF65-F5344CB8AC3E}">
        <p14:creationId xmlns:p14="http://schemas.microsoft.com/office/powerpoint/2010/main" val="279297430"/>
      </p:ext>
    </p:extLst>
  </p:cSld>
  <p:clrMapOvr>
    <a:masterClrMapping/>
  </p:clrMapOvr>
  <mc:AlternateContent xmlns:mc="http://schemas.openxmlformats.org/markup-compatibility/2006" xmlns:p14="http://schemas.microsoft.com/office/powerpoint/2010/main">
    <mc:Choice Requires="p14">
      <p:transition spd="slow" p14:dur="2000" advTm="125232"/>
    </mc:Choice>
    <mc:Fallback xmlns="">
      <p:transition spd="slow" advTm="125232"/>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411162"/>
          </a:xfrm>
        </p:spPr>
        <p:txBody>
          <a:bodyPr/>
          <a:lstStyle/>
          <a:p>
            <a:endParaRPr lang="fr-FR" dirty="0"/>
          </a:p>
        </p:txBody>
      </p:sp>
      <p:sp>
        <p:nvSpPr>
          <p:cNvPr id="3" name="عنصر نائب للمحتوى 2"/>
          <p:cNvSpPr>
            <a:spLocks noGrp="1"/>
          </p:cNvSpPr>
          <p:nvPr>
            <p:ph sz="quarter" idx="13"/>
          </p:nvPr>
        </p:nvSpPr>
        <p:spPr>
          <a:xfrm>
            <a:off x="609600" y="762000"/>
            <a:ext cx="7924800" cy="5410200"/>
          </a:xfrm>
        </p:spPr>
        <p:txBody>
          <a:bodyPr>
            <a:normAutofit fontScale="25000" lnSpcReduction="20000"/>
          </a:bodyPr>
          <a:lstStyle/>
          <a:p>
            <a:endParaRPr lang="fr-FR" dirty="0"/>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Las ! voyez comme en peu d'espace,</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Mignonne, elle a dessus la place,</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Las, las ses beautés laissé choir !</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O vraiment marâtre Nature, </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Puisqu'une telle fleur ne dure</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Que du matin jusques au soir !</a:t>
            </a:r>
          </a:p>
          <a:p>
            <a:pPr marL="0" indent="0">
              <a:buNone/>
            </a:pPr>
            <a:endParaRPr lang="fr-FR" sz="8000" dirty="0">
              <a:solidFill>
                <a:srgbClr val="FF0000"/>
              </a:solidFill>
              <a:latin typeface="Times New Roman" panose="02020603050405020304" pitchFamily="18" charset="0"/>
              <a:cs typeface="Times New Roman" panose="02020603050405020304" pitchFamily="18" charset="0"/>
            </a:endParaRP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Donc, si vous me croyez, mignonne,</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Tandis que votre âge </a:t>
            </a:r>
            <a:r>
              <a:rPr lang="fr-FR" sz="8000" b="1" dirty="0" err="1">
                <a:solidFill>
                  <a:srgbClr val="FFFF00"/>
                </a:solidFill>
                <a:latin typeface="Times New Roman" panose="02020603050405020304" pitchFamily="18" charset="0"/>
                <a:cs typeface="Times New Roman" panose="02020603050405020304" pitchFamily="18" charset="0"/>
              </a:rPr>
              <a:t>fleuronne</a:t>
            </a:r>
            <a:endParaRPr lang="fr-FR" sz="8000" b="1" dirty="0">
              <a:solidFill>
                <a:srgbClr val="FFFF00"/>
              </a:solidFill>
              <a:latin typeface="Times New Roman" panose="02020603050405020304" pitchFamily="18" charset="0"/>
              <a:cs typeface="Times New Roman" panose="02020603050405020304" pitchFamily="18" charset="0"/>
            </a:endParaRP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En sa plus verte nouveauté,</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Cueillez, cueillez votre jeunesse :</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Comme à cette fleur, la vieillesse</a:t>
            </a:r>
          </a:p>
          <a:p>
            <a:pPr marL="0" indent="0">
              <a:buNone/>
            </a:pPr>
            <a:r>
              <a:rPr lang="fr-FR" sz="8000" b="1" dirty="0">
                <a:solidFill>
                  <a:srgbClr val="FFFF00"/>
                </a:solidFill>
                <a:latin typeface="Times New Roman" panose="02020603050405020304" pitchFamily="18" charset="0"/>
                <a:cs typeface="Times New Roman" panose="02020603050405020304" pitchFamily="18" charset="0"/>
              </a:rPr>
              <a:t>Fera ternir votre beauté</a:t>
            </a:r>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28</a:t>
            </a:fld>
            <a:endParaRPr lang="fr-FR"/>
          </a:p>
        </p:txBody>
      </p:sp>
    </p:spTree>
    <p:extLst>
      <p:ext uri="{BB962C8B-B14F-4D97-AF65-F5344CB8AC3E}">
        <p14:creationId xmlns:p14="http://schemas.microsoft.com/office/powerpoint/2010/main" val="977254691"/>
      </p:ext>
    </p:extLst>
  </p:cSld>
  <p:clrMapOvr>
    <a:masterClrMapping/>
  </p:clrMapOvr>
  <mc:AlternateContent xmlns:mc="http://schemas.openxmlformats.org/markup-compatibility/2006" xmlns:p14="http://schemas.microsoft.com/office/powerpoint/2010/main">
    <mc:Choice Requires="p14">
      <p:transition spd="slow" p14:dur="2000" advTm="224299"/>
    </mc:Choice>
    <mc:Fallback xmlns="">
      <p:transition spd="slow" advTm="224299"/>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fr-FR" sz="2800" b="1" dirty="0" smtClean="0">
                <a:solidFill>
                  <a:srgbClr val="C00000"/>
                </a:solidFill>
                <a:latin typeface="Times New Roman" panose="02020603050405020304" pitchFamily="18" charset="0"/>
                <a:cs typeface="Times New Roman" panose="02020603050405020304" pitchFamily="18" charset="0"/>
              </a:rPr>
              <a:t>LES GRANDS AUTEURS DE LA RENAISSANCE</a:t>
            </a:r>
            <a:br>
              <a:rPr lang="fr-FR" sz="2800" b="1" dirty="0" smtClean="0">
                <a:solidFill>
                  <a:srgbClr val="C00000"/>
                </a:solidFill>
                <a:latin typeface="Times New Roman" panose="02020603050405020304" pitchFamily="18" charset="0"/>
                <a:cs typeface="Times New Roman" panose="02020603050405020304" pitchFamily="18" charset="0"/>
              </a:rPr>
            </a:br>
            <a:endParaRPr lang="fr-FR" sz="2800"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lnSpcReduction="10000"/>
          </a:bodyPr>
          <a:lstStyle/>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1- Érasme (1467-1536) </a:t>
            </a:r>
          </a:p>
          <a:p>
            <a:pPr marL="0" indent="0">
              <a:buNone/>
            </a:pPr>
            <a:r>
              <a:rPr lang="fr-FR" sz="2000" b="1" dirty="0">
                <a:solidFill>
                  <a:srgbClr val="C00000"/>
                </a:solidFill>
                <a:latin typeface="Times New Roman" panose="02020603050405020304" pitchFamily="18" charset="0"/>
                <a:cs typeface="Times New Roman" panose="02020603050405020304" pitchFamily="18" charset="0"/>
              </a:rPr>
              <a:t>	</a:t>
            </a:r>
            <a:r>
              <a:rPr lang="fr-FR" sz="2000" b="1" dirty="0" smtClean="0">
                <a:solidFill>
                  <a:srgbClr val="C00000"/>
                </a:solidFill>
                <a:latin typeface="Times New Roman" panose="02020603050405020304" pitchFamily="18" charset="0"/>
                <a:cs typeface="Times New Roman" panose="02020603050405020304" pitchFamily="18" charset="0"/>
              </a:rPr>
              <a:t>Éloge de la folie (explication du protestantisme)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2- Marguerite de Navarre (1492-1549) </a:t>
            </a:r>
          </a:p>
          <a:p>
            <a:pPr marL="0" indent="0">
              <a:buNone/>
            </a:pPr>
            <a:r>
              <a:rPr lang="fr-FR" sz="2000" b="1" dirty="0">
                <a:solidFill>
                  <a:srgbClr val="C00000"/>
                </a:solidFill>
                <a:latin typeface="Times New Roman" panose="02020603050405020304" pitchFamily="18" charset="0"/>
                <a:cs typeface="Times New Roman" panose="02020603050405020304" pitchFamily="18" charset="0"/>
              </a:rPr>
              <a:t>	</a:t>
            </a:r>
            <a:r>
              <a:rPr lang="fr-FR" sz="2000" b="1" dirty="0" smtClean="0">
                <a:solidFill>
                  <a:srgbClr val="C00000"/>
                </a:solidFill>
                <a:latin typeface="Times New Roman" panose="02020603050405020304" pitchFamily="18" charset="0"/>
                <a:cs typeface="Times New Roman" panose="02020603050405020304" pitchFamily="18" charset="0"/>
              </a:rPr>
              <a:t>Heptaméron (nouvelles inspirées par le </a:t>
            </a:r>
            <a:r>
              <a:rPr lang="fr-FR" sz="2000" b="1" dirty="0" err="1" smtClean="0">
                <a:solidFill>
                  <a:srgbClr val="C00000"/>
                </a:solidFill>
                <a:latin typeface="Times New Roman" panose="02020603050405020304" pitchFamily="18" charset="0"/>
                <a:cs typeface="Times New Roman" panose="02020603050405020304" pitchFamily="18" charset="0"/>
              </a:rPr>
              <a:t>Decameron</a:t>
            </a:r>
            <a:r>
              <a:rPr lang="fr-FR" sz="2000" b="1" dirty="0" smtClean="0">
                <a:solidFill>
                  <a:srgbClr val="C00000"/>
                </a:solidFill>
                <a:latin typeface="Times New Roman" panose="02020603050405020304" pitchFamily="18" charset="0"/>
                <a:cs typeface="Times New Roman" panose="02020603050405020304" pitchFamily="18" charset="0"/>
              </a:rPr>
              <a:t> italien de 	Boccace)</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3- François Rabelais (1494?-1553) </a:t>
            </a:r>
          </a:p>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	Gargantua </a:t>
            </a:r>
          </a:p>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	Pantagruel </a:t>
            </a:r>
          </a:p>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	Le tiers livre </a:t>
            </a:r>
          </a:p>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	Le quart livre</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3</a:t>
            </a:fld>
            <a:endParaRPr lang="fr-FR"/>
          </a:p>
        </p:txBody>
      </p:sp>
    </p:spTree>
    <p:extLst>
      <p:ext uri="{BB962C8B-B14F-4D97-AF65-F5344CB8AC3E}">
        <p14:creationId xmlns:p14="http://schemas.microsoft.com/office/powerpoint/2010/main" val="3571281328"/>
      </p:ext>
    </p:extLst>
  </p:cSld>
  <p:clrMapOvr>
    <a:masterClrMapping/>
  </p:clrMapOvr>
  <mc:AlternateContent xmlns:mc="http://schemas.openxmlformats.org/markup-compatibility/2006" xmlns:p14="http://schemas.microsoft.com/office/powerpoint/2010/main">
    <mc:Choice Requires="p14">
      <p:transition spd="slow" p14:dur="2000" advTm="57985"/>
    </mc:Choice>
    <mc:Fallback xmlns="">
      <p:transition spd="slow" advTm="57985"/>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7924800" cy="868362"/>
          </a:xfrm>
        </p:spPr>
        <p:txBody>
          <a:bodyPr>
            <a:normAutofit fontScale="90000"/>
          </a:bodyPr>
          <a:lstStyle/>
          <a:p>
            <a:r>
              <a:rPr lang="fr-FR" b="1" dirty="0" smtClean="0">
                <a:solidFill>
                  <a:srgbClr val="FFFF00"/>
                </a:solidFill>
                <a:latin typeface="Times New Roman" panose="02020603050405020304" pitchFamily="18" charset="0"/>
                <a:cs typeface="Times New Roman" panose="02020603050405020304" pitchFamily="18" charset="0"/>
              </a:rPr>
              <a:t>Poètes </a:t>
            </a:r>
            <a:br>
              <a:rPr lang="fr-FR" b="1" dirty="0" smtClean="0">
                <a:solidFill>
                  <a:srgbClr val="FFFF00"/>
                </a:solidFill>
                <a:latin typeface="Times New Roman" panose="02020603050405020304" pitchFamily="18" charset="0"/>
                <a:cs typeface="Times New Roman" panose="02020603050405020304" pitchFamily="18" charset="0"/>
              </a:rPr>
            </a:br>
            <a:endParaRPr lang="fr-FR" b="1" dirty="0">
              <a:solidFill>
                <a:srgbClr val="FFFF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a:bodyPr>
          <a:lstStyle/>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Clément Marot (1496-1544)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Épître</a:t>
            </a:r>
          </a:p>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Ronsard (1524?-1585)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Les Amours</a:t>
            </a:r>
          </a:p>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Joachim du Bellay (1522?-1560)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Les Antiquités de Rome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Les Regrets</a:t>
            </a:r>
          </a:p>
          <a:p>
            <a:pPr marL="0" indent="0">
              <a:buNone/>
            </a:pPr>
            <a:r>
              <a:rPr lang="fr-FR" sz="2000" b="1" dirty="0" smtClean="0">
                <a:solidFill>
                  <a:srgbClr val="C00000"/>
                </a:solidFill>
                <a:latin typeface="Times New Roman" panose="02020603050405020304" pitchFamily="18" charset="0"/>
                <a:cs typeface="Times New Roman" panose="02020603050405020304" pitchFamily="18" charset="0"/>
              </a:rPr>
              <a:t>Louise </a:t>
            </a:r>
            <a:r>
              <a:rPr lang="fr-FR" sz="2000" b="1" dirty="0" err="1" smtClean="0">
                <a:solidFill>
                  <a:srgbClr val="C00000"/>
                </a:solidFill>
                <a:latin typeface="Times New Roman" panose="02020603050405020304" pitchFamily="18" charset="0"/>
                <a:cs typeface="Times New Roman" panose="02020603050405020304" pitchFamily="18" charset="0"/>
              </a:rPr>
              <a:t>Labbé</a:t>
            </a:r>
            <a:r>
              <a:rPr lang="fr-FR" sz="2000" b="1" dirty="0" smtClean="0">
                <a:solidFill>
                  <a:srgbClr val="C00000"/>
                </a:solidFill>
                <a:latin typeface="Times New Roman" panose="02020603050405020304" pitchFamily="18" charset="0"/>
                <a:cs typeface="Times New Roman" panose="02020603050405020304" pitchFamily="18" charset="0"/>
              </a:rPr>
              <a:t> (1526-1565) </a:t>
            </a:r>
          </a:p>
          <a:p>
            <a:pPr marL="0" indent="0">
              <a:buNone/>
            </a:pPr>
            <a:r>
              <a:rPr lang="fr-FR" sz="2000" b="1" dirty="0" smtClean="0">
                <a:solidFill>
                  <a:srgbClr val="FFFF00"/>
                </a:solidFill>
                <a:latin typeface="Times New Roman" panose="02020603050405020304" pitchFamily="18" charset="0"/>
                <a:cs typeface="Times New Roman" panose="02020603050405020304" pitchFamily="18" charset="0"/>
              </a:rPr>
              <a:t>Sonnets</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4</a:t>
            </a:fld>
            <a:endParaRPr lang="fr-FR"/>
          </a:p>
        </p:txBody>
      </p:sp>
    </p:spTree>
    <p:extLst>
      <p:ext uri="{BB962C8B-B14F-4D97-AF65-F5344CB8AC3E}">
        <p14:creationId xmlns:p14="http://schemas.microsoft.com/office/powerpoint/2010/main" val="3194855956"/>
      </p:ext>
    </p:extLst>
  </p:cSld>
  <p:clrMapOvr>
    <a:masterClrMapping/>
  </p:clrMapOvr>
  <mc:AlternateContent xmlns:mc="http://schemas.openxmlformats.org/markup-compatibility/2006" xmlns:p14="http://schemas.microsoft.com/office/powerpoint/2010/main">
    <mc:Choice Requires="p14">
      <p:transition spd="slow" p14:dur="2000" advTm="62316"/>
    </mc:Choice>
    <mc:Fallback xmlns="">
      <p:transition spd="slow" advTm="6231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52400"/>
            <a:ext cx="7924800" cy="1066800"/>
          </a:xfrm>
        </p:spPr>
        <p:txBody>
          <a:bodyPr>
            <a:noAutofit/>
          </a:bodyPr>
          <a:lstStyle/>
          <a:p>
            <a:r>
              <a:rPr lang="fr-FR" sz="2800" dirty="0" smtClean="0"/>
              <a:t/>
            </a:r>
            <a:br>
              <a:rPr lang="fr-FR" sz="2800" dirty="0" smtClean="0"/>
            </a:br>
            <a:r>
              <a:rPr lang="fr-FR" sz="2800" dirty="0" smtClean="0"/>
              <a:t/>
            </a:r>
            <a:br>
              <a:rPr lang="fr-FR" sz="2800" dirty="0" smtClean="0"/>
            </a:br>
            <a:r>
              <a:rPr lang="fr-FR" sz="2800" dirty="0"/>
              <a:t/>
            </a:r>
            <a:br>
              <a:rPr lang="fr-FR" sz="2800" dirty="0"/>
            </a:br>
            <a:r>
              <a:rPr lang="fr-FR" sz="2800" dirty="0" smtClean="0"/>
              <a:t/>
            </a:r>
            <a:br>
              <a:rPr lang="fr-FR" sz="2800" dirty="0" smtClean="0"/>
            </a:br>
            <a:r>
              <a:rPr lang="fr-FR" sz="2800" b="1" dirty="0" smtClean="0">
                <a:solidFill>
                  <a:srgbClr val="C00000"/>
                </a:solidFill>
                <a:latin typeface="Times New Roman" panose="02020603050405020304" pitchFamily="18" charset="0"/>
                <a:cs typeface="Times New Roman" panose="02020603050405020304" pitchFamily="18" charset="0"/>
              </a:rPr>
              <a:t>XVI </a:t>
            </a:r>
            <a:r>
              <a:rPr lang="fr-FR" sz="2800" b="1" dirty="0" err="1" smtClean="0">
                <a:solidFill>
                  <a:srgbClr val="C00000"/>
                </a:solidFill>
                <a:latin typeface="Times New Roman" panose="02020603050405020304" pitchFamily="18" charset="0"/>
                <a:cs typeface="Times New Roman" panose="02020603050405020304" pitchFamily="18" charset="0"/>
              </a:rPr>
              <a:t>ème</a:t>
            </a:r>
            <a:r>
              <a:rPr lang="fr-FR" sz="2800" b="1" dirty="0" smtClean="0">
                <a:solidFill>
                  <a:srgbClr val="C00000"/>
                </a:solidFill>
                <a:latin typeface="Times New Roman" panose="02020603050405020304" pitchFamily="18" charset="0"/>
                <a:cs typeface="Times New Roman" panose="02020603050405020304" pitchFamily="18" charset="0"/>
              </a:rPr>
              <a:t> siècle - La Pléiade</a:t>
            </a:r>
            <a:br>
              <a:rPr lang="fr-FR" sz="2800" b="1" dirty="0" smtClean="0">
                <a:solidFill>
                  <a:srgbClr val="C00000"/>
                </a:solidFill>
                <a:latin typeface="Times New Roman" panose="02020603050405020304" pitchFamily="18" charset="0"/>
                <a:cs typeface="Times New Roman" panose="02020603050405020304" pitchFamily="18" charset="0"/>
              </a:rPr>
            </a:br>
            <a:endParaRPr lang="fr-FR" sz="2800" dirty="0"/>
          </a:p>
        </p:txBody>
      </p:sp>
      <p:sp>
        <p:nvSpPr>
          <p:cNvPr id="3" name="عنصر نائب للمحتوى 2"/>
          <p:cNvSpPr>
            <a:spLocks noGrp="1"/>
          </p:cNvSpPr>
          <p:nvPr>
            <p:ph sz="quarter" idx="13"/>
          </p:nvPr>
        </p:nvSpPr>
        <p:spPr/>
        <p:txBody>
          <a:bodyPr>
            <a:normAutofit lnSpcReduction="10000"/>
          </a:bodyPr>
          <a:lstStyle/>
          <a:p>
            <a:pPr algn="just"/>
            <a:r>
              <a:rPr lang="fr-FR" sz="2600" dirty="0" smtClean="0">
                <a:solidFill>
                  <a:srgbClr val="FFFF00"/>
                </a:solidFill>
                <a:latin typeface="Times New Roman" panose="02020603050405020304" pitchFamily="18" charset="0"/>
                <a:cs typeface="Times New Roman" panose="02020603050405020304" pitchFamily="18" charset="0"/>
              </a:rPr>
              <a:t>Regroupement de sept poètes dont faisaient partie </a:t>
            </a:r>
            <a:r>
              <a:rPr lang="en-US" sz="2600" dirty="0" smtClean="0">
                <a:solidFill>
                  <a:srgbClr val="FFFF00"/>
                </a:solidFill>
                <a:latin typeface="Times New Roman" panose="02020603050405020304" pitchFamily="18" charset="0"/>
                <a:cs typeface="Times New Roman" panose="02020603050405020304" pitchFamily="18" charset="0"/>
              </a:rPr>
              <a:t>Du </a:t>
            </a:r>
            <a:r>
              <a:rPr lang="fr-FR" sz="2600" dirty="0" smtClean="0">
                <a:solidFill>
                  <a:srgbClr val="FFFF00"/>
                </a:solidFill>
                <a:latin typeface="Times New Roman" panose="02020603050405020304" pitchFamily="18" charset="0"/>
                <a:cs typeface="Times New Roman" panose="02020603050405020304" pitchFamily="18" charset="0"/>
              </a:rPr>
              <a:t>Bellay et Ronsard</a:t>
            </a:r>
          </a:p>
          <a:p>
            <a:pPr algn="just"/>
            <a:endParaRPr lang="fr-FR" sz="2600" dirty="0" smtClean="0">
              <a:solidFill>
                <a:srgbClr val="FFFF00"/>
              </a:solidFill>
              <a:latin typeface="Times New Roman" panose="02020603050405020304" pitchFamily="18" charset="0"/>
              <a:cs typeface="Times New Roman" panose="02020603050405020304" pitchFamily="18" charset="0"/>
            </a:endParaRPr>
          </a:p>
          <a:p>
            <a:pPr algn="just"/>
            <a:r>
              <a:rPr lang="fr-FR" sz="2600" dirty="0">
                <a:solidFill>
                  <a:srgbClr val="FF0000"/>
                </a:solidFill>
                <a:latin typeface="Times New Roman" panose="02020603050405020304" pitchFamily="18" charset="0"/>
                <a:cs typeface="Times New Roman" panose="02020603050405020304" pitchFamily="18" charset="0"/>
              </a:rPr>
              <a:t>F</a:t>
            </a:r>
            <a:r>
              <a:rPr lang="fr-FR" sz="2600" dirty="0" smtClean="0">
                <a:solidFill>
                  <a:srgbClr val="FF0000"/>
                </a:solidFill>
                <a:latin typeface="Times New Roman" panose="02020603050405020304" pitchFamily="18" charset="0"/>
                <a:cs typeface="Times New Roman" panose="02020603050405020304" pitchFamily="18" charset="0"/>
              </a:rPr>
              <a:t>ont de la poésie l’art le plus noble, tant qu’elle imite les anciens</a:t>
            </a:r>
          </a:p>
          <a:p>
            <a:pPr marL="0" indent="0" algn="just">
              <a:buNone/>
            </a:pPr>
            <a:endParaRPr lang="fr-FR" sz="2600" dirty="0" smtClean="0">
              <a:solidFill>
                <a:srgbClr val="FF0000"/>
              </a:solidFill>
              <a:latin typeface="Times New Roman" panose="02020603050405020304" pitchFamily="18" charset="0"/>
              <a:cs typeface="Times New Roman" panose="02020603050405020304" pitchFamily="18" charset="0"/>
            </a:endParaRPr>
          </a:p>
          <a:p>
            <a:pPr algn="just"/>
            <a:r>
              <a:rPr lang="fr-FR" sz="2600" dirty="0" smtClean="0">
                <a:solidFill>
                  <a:srgbClr val="FFFF00"/>
                </a:solidFill>
                <a:latin typeface="Times New Roman" panose="02020603050405020304" pitchFamily="18" charset="0"/>
                <a:cs typeface="Times New Roman" panose="02020603050405020304" pitchFamily="18" charset="0"/>
              </a:rPr>
              <a:t>Écrire en français (qu’on dénigrait encore) plutôt qu’en latin, c’est pourquoi du Bellay signe la Défenses et illustration de la langue Françoise</a:t>
            </a:r>
          </a:p>
          <a:p>
            <a:endParaRPr lang="fr-FR" sz="12800" dirty="0" smtClean="0"/>
          </a:p>
          <a:p>
            <a:endParaRPr lang="fr-FR" sz="12800"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5</a:t>
            </a:fld>
            <a:endParaRPr lang="fr-FR"/>
          </a:p>
        </p:txBody>
      </p:sp>
    </p:spTree>
    <p:extLst>
      <p:ext uri="{BB962C8B-B14F-4D97-AF65-F5344CB8AC3E}">
        <p14:creationId xmlns:p14="http://schemas.microsoft.com/office/powerpoint/2010/main" val="3609067544"/>
      </p:ext>
    </p:extLst>
  </p:cSld>
  <p:clrMapOvr>
    <a:masterClrMapping/>
  </p:clrMapOvr>
  <mc:AlternateContent xmlns:mc="http://schemas.openxmlformats.org/markup-compatibility/2006" xmlns:p14="http://schemas.microsoft.com/office/powerpoint/2010/main">
    <mc:Choice Requires="p14">
      <p:transition spd="slow" p14:dur="2000" advTm="127431"/>
    </mc:Choice>
    <mc:Fallback xmlns="">
      <p:transition spd="slow" advTm="12743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sz="quarter" idx="13"/>
          </p:nvPr>
        </p:nvSpPr>
        <p:spPr/>
        <p:txBody>
          <a:bodyPr>
            <a:normAutofit/>
          </a:bodyPr>
          <a:lstStyle/>
          <a:p>
            <a:pPr algn="just"/>
            <a:r>
              <a:rPr lang="fr-FR" sz="2800" dirty="0" smtClean="0">
                <a:solidFill>
                  <a:srgbClr val="C00000"/>
                </a:solidFill>
                <a:latin typeface="Times New Roman" panose="02020603050405020304" pitchFamily="18" charset="0"/>
                <a:ea typeface="Tahoma" panose="020B0604030504040204" pitchFamily="34" charset="0"/>
                <a:cs typeface="Times New Roman" panose="02020603050405020304" pitchFamily="18" charset="0"/>
              </a:rPr>
              <a:t>Ronsard choisit, en 1556, ce nom emprunté à la mythologie grecque.</a:t>
            </a:r>
          </a:p>
          <a:p>
            <a:pPr marL="0" indent="0" algn="just">
              <a:buNone/>
            </a:pPr>
            <a:endParaRPr lang="fr-FR" sz="2800" dirty="0" smtClean="0">
              <a:solidFill>
                <a:srgbClr val="C00000"/>
              </a:solidFill>
              <a:latin typeface="Times New Roman" panose="02020603050405020304" pitchFamily="18" charset="0"/>
              <a:ea typeface="Tahoma" panose="020B0604030504040204" pitchFamily="34" charset="0"/>
              <a:cs typeface="Times New Roman" panose="02020603050405020304" pitchFamily="18" charset="0"/>
            </a:endParaRPr>
          </a:p>
          <a:p>
            <a:pPr algn="just"/>
            <a:r>
              <a:rPr lang="fr-FR" sz="2800" dirty="0" smtClean="0">
                <a:solidFill>
                  <a:srgbClr val="FFFF00"/>
                </a:solidFill>
                <a:latin typeface="Times New Roman" panose="02020603050405020304" pitchFamily="18" charset="0"/>
                <a:ea typeface="Tahoma" panose="020B0604030504040204" pitchFamily="34" charset="0"/>
                <a:cs typeface="Times New Roman" panose="02020603050405020304" pitchFamily="18" charset="0"/>
              </a:rPr>
              <a:t>Ronsard cherchait à donner à la poésie française le prestige conféré traditionnellement aux lettres gréco-latines.</a:t>
            </a: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6</a:t>
            </a:fld>
            <a:endParaRPr lang="fr-FR"/>
          </a:p>
        </p:txBody>
      </p:sp>
    </p:spTree>
    <p:extLst>
      <p:ext uri="{BB962C8B-B14F-4D97-AF65-F5344CB8AC3E}">
        <p14:creationId xmlns:p14="http://schemas.microsoft.com/office/powerpoint/2010/main" val="1388939553"/>
      </p:ext>
    </p:extLst>
  </p:cSld>
  <p:clrMapOvr>
    <a:masterClrMapping/>
  </p:clrMapOvr>
  <mc:AlternateContent xmlns:mc="http://schemas.openxmlformats.org/markup-compatibility/2006" xmlns:p14="http://schemas.microsoft.com/office/powerpoint/2010/main">
    <mc:Choice Requires="p14">
      <p:transition spd="slow" p14:dur="2000" advTm="21716"/>
    </mc:Choice>
    <mc:Fallback xmlns="">
      <p:transition spd="slow" advTm="2171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smtClean="0">
                <a:solidFill>
                  <a:srgbClr val="C00000"/>
                </a:solidFill>
                <a:latin typeface="Times New Roman" panose="02020603050405020304" pitchFamily="18" charset="0"/>
                <a:cs typeface="Times New Roman" panose="02020603050405020304" pitchFamily="18" charset="0"/>
              </a:rPr>
              <a:t>Les poètes de la Pléiade</a:t>
            </a:r>
            <a:br>
              <a:rPr lang="fr-FR" b="1" dirty="0" smtClean="0">
                <a:solidFill>
                  <a:srgbClr val="C00000"/>
                </a:solidFill>
                <a:latin typeface="Times New Roman" panose="02020603050405020304" pitchFamily="18" charset="0"/>
                <a:cs typeface="Times New Roman" panose="02020603050405020304" pitchFamily="18" charset="0"/>
              </a:rPr>
            </a:br>
            <a:endParaRPr lang="fr-FR" b="1" dirty="0">
              <a:solidFill>
                <a:srgbClr val="C000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lnSpcReduction="10000"/>
          </a:bodyPr>
          <a:lstStyle/>
          <a:p>
            <a:pPr algn="just"/>
            <a:r>
              <a:rPr lang="fr-FR" sz="2800" dirty="0" smtClean="0">
                <a:solidFill>
                  <a:srgbClr val="FFFF00"/>
                </a:solidFill>
                <a:latin typeface="Times New Roman" panose="02020603050405020304" pitchFamily="18" charset="0"/>
                <a:cs typeface="Times New Roman" panose="02020603050405020304" pitchFamily="18" charset="0"/>
              </a:rPr>
              <a:t>La Pléiade comptait parmi ses membres, outre Ronsard, Joachim Du Bellay, Étienne Jodelle, Jean-Antoine de Baïf, Jacques Peletier du Mans, Rémi Belleau, Pontus de Tyard. Jean </a:t>
            </a:r>
            <a:r>
              <a:rPr lang="fr-FR" sz="2800" dirty="0" err="1" smtClean="0">
                <a:solidFill>
                  <a:srgbClr val="FFFF00"/>
                </a:solidFill>
                <a:latin typeface="Times New Roman" panose="02020603050405020304" pitchFamily="18" charset="0"/>
                <a:cs typeface="Times New Roman" panose="02020603050405020304" pitchFamily="18" charset="0"/>
              </a:rPr>
              <a:t>Bastier</a:t>
            </a:r>
            <a:r>
              <a:rPr lang="fr-FR" sz="2800" dirty="0" smtClean="0">
                <a:solidFill>
                  <a:srgbClr val="FFFF00"/>
                </a:solidFill>
                <a:latin typeface="Times New Roman" panose="02020603050405020304" pitchFamily="18" charset="0"/>
                <a:cs typeface="Times New Roman" panose="02020603050405020304" pitchFamily="18" charset="0"/>
              </a:rPr>
              <a:t> de La Péruse et Jean Dorat s'y rattachèrent aussi.</a:t>
            </a:r>
          </a:p>
          <a:p>
            <a:pPr marL="0" indent="0" algn="just">
              <a:buNone/>
            </a:pPr>
            <a:endParaRPr lang="fr-FR" sz="2800" dirty="0" smtClean="0">
              <a:solidFill>
                <a:srgbClr val="FFFF00"/>
              </a:solidFill>
              <a:latin typeface="Times New Roman" panose="02020603050405020304" pitchFamily="18" charset="0"/>
              <a:cs typeface="Times New Roman" panose="02020603050405020304" pitchFamily="18" charset="0"/>
            </a:endParaRPr>
          </a:p>
          <a:p>
            <a:pPr algn="just"/>
            <a:r>
              <a:rPr lang="fr-FR" sz="2800" b="1" dirty="0">
                <a:solidFill>
                  <a:srgbClr val="C00000"/>
                </a:solidFill>
                <a:latin typeface="Times New Roman" panose="02020603050405020304" pitchFamily="18" charset="0"/>
                <a:cs typeface="Times New Roman" panose="02020603050405020304" pitchFamily="18" charset="0"/>
              </a:rPr>
              <a:t>La Pléiade se trouva au point de rencontre de deux courants, celui de l'humanisme et celui du nationalisme naissant</a:t>
            </a:r>
            <a:r>
              <a:rPr lang="fr-FR" sz="2800" b="1" dirty="0" smtClean="0">
                <a:solidFill>
                  <a:srgbClr val="C00000"/>
                </a:solidFill>
                <a:latin typeface="Times New Roman" panose="02020603050405020304" pitchFamily="18" charset="0"/>
                <a:cs typeface="Times New Roman" panose="02020603050405020304" pitchFamily="18" charset="0"/>
              </a:rPr>
              <a:t>.</a:t>
            </a:r>
          </a:p>
          <a:p>
            <a:pPr marL="0" indent="0" algn="just">
              <a:buNone/>
            </a:pPr>
            <a:endParaRPr lang="fr-FR" sz="2800" b="1" dirty="0">
              <a:solidFill>
                <a:srgbClr val="C00000"/>
              </a:solidFill>
              <a:latin typeface="Times New Roman" panose="02020603050405020304" pitchFamily="18" charset="0"/>
              <a:cs typeface="Times New Roman" panose="02020603050405020304" pitchFamily="18" charset="0"/>
            </a:endParaRPr>
          </a:p>
          <a:p>
            <a:endParaRPr lang="fr-FR" dirty="0"/>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7</a:t>
            </a:fld>
            <a:endParaRPr lang="fr-FR"/>
          </a:p>
        </p:txBody>
      </p:sp>
    </p:spTree>
    <p:extLst>
      <p:ext uri="{BB962C8B-B14F-4D97-AF65-F5344CB8AC3E}">
        <p14:creationId xmlns:p14="http://schemas.microsoft.com/office/powerpoint/2010/main" val="2445938861"/>
      </p:ext>
    </p:extLst>
  </p:cSld>
  <p:clrMapOvr>
    <a:masterClrMapping/>
  </p:clrMapOvr>
  <mc:AlternateContent xmlns:mc="http://schemas.openxmlformats.org/markup-compatibility/2006" xmlns:p14="http://schemas.microsoft.com/office/powerpoint/2010/main">
    <mc:Choice Requires="p14">
      <p:transition spd="slow" p14:dur="2000" advTm="38304"/>
    </mc:Choice>
    <mc:Fallback xmlns="">
      <p:transition spd="slow" advTm="38304"/>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a:solidFill>
                  <a:srgbClr val="FFFF00"/>
                </a:solidFill>
                <a:latin typeface="Times New Roman" panose="02020603050405020304" pitchFamily="18" charset="0"/>
                <a:cs typeface="Times New Roman" panose="02020603050405020304" pitchFamily="18" charset="0"/>
              </a:rPr>
              <a:t>• L’imitation de l'Antiquité :</a:t>
            </a:r>
            <a:br>
              <a:rPr lang="fr-FR" b="1" dirty="0">
                <a:solidFill>
                  <a:srgbClr val="FFFF00"/>
                </a:solidFill>
                <a:latin typeface="Times New Roman" panose="02020603050405020304" pitchFamily="18" charset="0"/>
                <a:cs typeface="Times New Roman" panose="02020603050405020304" pitchFamily="18" charset="0"/>
              </a:rPr>
            </a:br>
            <a:endParaRPr lang="fr-FR" b="1" dirty="0">
              <a:solidFill>
                <a:srgbClr val="FFFF00"/>
              </a:solidFill>
              <a:latin typeface="Times New Roman" panose="02020603050405020304" pitchFamily="18" charset="0"/>
              <a:cs typeface="Times New Roman" panose="02020603050405020304" pitchFamily="18" charset="0"/>
            </a:endParaRPr>
          </a:p>
        </p:txBody>
      </p:sp>
      <p:sp>
        <p:nvSpPr>
          <p:cNvPr id="3" name="عنصر نائب للتذييل 2"/>
          <p:cNvSpPr>
            <a:spLocks noGrp="1"/>
          </p:cNvSpPr>
          <p:nvPr>
            <p:ph type="ftr" sz="quarter" idx="11"/>
          </p:nvPr>
        </p:nvSpPr>
        <p:spPr/>
        <p:txBody>
          <a:bodyPr/>
          <a:lstStyle/>
          <a:p>
            <a:r>
              <a:rPr lang="fr-FR" smtClean="0"/>
              <a:t>RJH</a:t>
            </a:r>
            <a:endParaRPr lang="fr-FR"/>
          </a:p>
        </p:txBody>
      </p:sp>
      <p:sp>
        <p:nvSpPr>
          <p:cNvPr id="4" name="عنصر نائب للمحتوى 3"/>
          <p:cNvSpPr>
            <a:spLocks noGrp="1"/>
          </p:cNvSpPr>
          <p:nvPr>
            <p:ph sz="quarter" idx="13"/>
          </p:nvPr>
        </p:nvSpPr>
        <p:spPr/>
        <p:txBody>
          <a:bodyPr/>
          <a:lstStyle/>
          <a:p>
            <a:pPr marL="0" indent="0" algn="just">
              <a:buNone/>
            </a:pPr>
            <a:endParaRPr lang="fr-FR" sz="2400" b="1" dirty="0" smtClean="0">
              <a:solidFill>
                <a:srgbClr val="00B050"/>
              </a:solidFill>
              <a:latin typeface="Times New Roman" panose="02020603050405020304" pitchFamily="18" charset="0"/>
              <a:cs typeface="Times New Roman" panose="02020603050405020304" pitchFamily="18" charset="0"/>
            </a:endParaRPr>
          </a:p>
          <a:p>
            <a:pPr marL="0" indent="0" algn="just">
              <a:buNone/>
            </a:pPr>
            <a:r>
              <a:rPr lang="fr-FR" sz="2400" b="1" dirty="0" smtClean="0">
                <a:solidFill>
                  <a:srgbClr val="00B050"/>
                </a:solidFill>
                <a:latin typeface="Times New Roman" panose="02020603050405020304" pitchFamily="18" charset="0"/>
                <a:cs typeface="Times New Roman" panose="02020603050405020304" pitchFamily="18" charset="0"/>
              </a:rPr>
              <a:t>	</a:t>
            </a:r>
            <a:endParaRPr lang="fr-FR" sz="2400" b="1" dirty="0">
              <a:solidFill>
                <a:srgbClr val="00B050"/>
              </a:solidFill>
              <a:latin typeface="Times New Roman" panose="02020603050405020304" pitchFamily="18" charset="0"/>
              <a:cs typeface="Times New Roman" panose="02020603050405020304" pitchFamily="18" charset="0"/>
            </a:endParaRPr>
          </a:p>
          <a:p>
            <a:pPr algn="just"/>
            <a:r>
              <a:rPr lang="fr-FR" sz="2800" b="1" dirty="0" smtClean="0">
                <a:solidFill>
                  <a:srgbClr val="FF0000"/>
                </a:solidFill>
                <a:latin typeface="Times New Roman" panose="02020603050405020304" pitchFamily="18" charset="0"/>
                <a:cs typeface="Times New Roman" panose="02020603050405020304" pitchFamily="18" charset="0"/>
              </a:rPr>
              <a:t>La </a:t>
            </a:r>
            <a:r>
              <a:rPr lang="fr-FR" sz="2800" b="1" dirty="0">
                <a:solidFill>
                  <a:srgbClr val="FF0000"/>
                </a:solidFill>
                <a:latin typeface="Times New Roman" panose="02020603050405020304" pitchFamily="18" charset="0"/>
                <a:cs typeface="Times New Roman" panose="02020603050405020304" pitchFamily="18" charset="0"/>
              </a:rPr>
              <a:t>tradition antique fut réactivée grâce à </a:t>
            </a:r>
            <a:r>
              <a:rPr lang="fr-FR" sz="2800" b="1" dirty="0" smtClean="0">
                <a:solidFill>
                  <a:srgbClr val="FF0000"/>
                </a:solidFill>
                <a:latin typeface="Times New Roman" panose="02020603050405020304" pitchFamily="18" charset="0"/>
                <a:cs typeface="Times New Roman" panose="02020603050405020304" pitchFamily="18" charset="0"/>
              </a:rPr>
              <a:t>l'humanisme </a:t>
            </a:r>
            <a:r>
              <a:rPr lang="fr-FR" sz="2800" b="1" dirty="0">
                <a:solidFill>
                  <a:srgbClr val="FF0000"/>
                </a:solidFill>
                <a:latin typeface="Times New Roman" panose="02020603050405020304" pitchFamily="18" charset="0"/>
                <a:cs typeface="Times New Roman" panose="02020603050405020304" pitchFamily="18" charset="0"/>
              </a:rPr>
              <a:t>des XVe et XVIe siècles. Non que le </a:t>
            </a:r>
            <a:r>
              <a:rPr lang="fr-FR" sz="2800" b="1" dirty="0" smtClean="0">
                <a:solidFill>
                  <a:srgbClr val="FF0000"/>
                </a:solidFill>
                <a:latin typeface="Times New Roman" panose="02020603050405020304" pitchFamily="18" charset="0"/>
                <a:cs typeface="Times New Roman" panose="02020603050405020304" pitchFamily="18" charset="0"/>
              </a:rPr>
              <a:t>Moyen </a:t>
            </a:r>
            <a:r>
              <a:rPr lang="fr-FR" sz="2800" b="1" dirty="0">
                <a:solidFill>
                  <a:srgbClr val="FF0000"/>
                </a:solidFill>
                <a:latin typeface="Times New Roman" panose="02020603050405020304" pitchFamily="18" charset="0"/>
                <a:cs typeface="Times New Roman" panose="02020603050405020304" pitchFamily="18" charset="0"/>
              </a:rPr>
              <a:t>Âge n'en eût pas été marqué, bien </a:t>
            </a:r>
            <a:r>
              <a:rPr lang="fr-FR" sz="2800" b="1" dirty="0" smtClean="0">
                <a:solidFill>
                  <a:srgbClr val="FF0000"/>
                </a:solidFill>
                <a:latin typeface="Times New Roman" panose="02020603050405020304" pitchFamily="18" charset="0"/>
                <a:cs typeface="Times New Roman" panose="02020603050405020304" pitchFamily="18" charset="0"/>
              </a:rPr>
              <a:t>au contraire</a:t>
            </a:r>
            <a:r>
              <a:rPr lang="fr-FR" sz="2800" b="1" dirty="0">
                <a:solidFill>
                  <a:srgbClr val="FF0000"/>
                </a:solidFill>
                <a:latin typeface="Times New Roman" panose="02020603050405020304" pitchFamily="18" charset="0"/>
                <a:cs typeface="Times New Roman" panose="02020603050405020304" pitchFamily="18" charset="0"/>
              </a:rPr>
              <a:t>, mais la perspective humaniste </a:t>
            </a:r>
            <a:r>
              <a:rPr lang="fr-FR" sz="2800" b="1" dirty="0" smtClean="0">
                <a:solidFill>
                  <a:srgbClr val="FF0000"/>
                </a:solidFill>
                <a:latin typeface="Times New Roman" panose="02020603050405020304" pitchFamily="18" charset="0"/>
                <a:cs typeface="Times New Roman" panose="02020603050405020304" pitchFamily="18" charset="0"/>
              </a:rPr>
              <a:t>était radicalement </a:t>
            </a:r>
            <a:r>
              <a:rPr lang="fr-FR" sz="2800" b="1" dirty="0">
                <a:solidFill>
                  <a:srgbClr val="FF0000"/>
                </a:solidFill>
                <a:latin typeface="Times New Roman" panose="02020603050405020304" pitchFamily="18" charset="0"/>
                <a:cs typeface="Times New Roman" panose="02020603050405020304" pitchFamily="18" charset="0"/>
              </a:rPr>
              <a:t>différente.</a:t>
            </a:r>
          </a:p>
          <a:p>
            <a:pPr marL="0" indent="0">
              <a:buNone/>
            </a:pPr>
            <a:endParaRPr lang="fr-FR" dirty="0"/>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8</a:t>
            </a:fld>
            <a:endParaRPr lang="fr-FR"/>
          </a:p>
        </p:txBody>
      </p:sp>
    </p:spTree>
    <p:extLst>
      <p:ext uri="{BB962C8B-B14F-4D97-AF65-F5344CB8AC3E}">
        <p14:creationId xmlns:p14="http://schemas.microsoft.com/office/powerpoint/2010/main" val="1657092027"/>
      </p:ext>
    </p:extLst>
  </p:cSld>
  <p:clrMapOvr>
    <a:masterClrMapping/>
  </p:clrMapOvr>
  <mc:AlternateContent xmlns:mc="http://schemas.openxmlformats.org/markup-compatibility/2006" xmlns:p14="http://schemas.microsoft.com/office/powerpoint/2010/main">
    <mc:Choice Requires="p14">
      <p:transition spd="slow" p14:dur="2000" advTm="56738"/>
    </mc:Choice>
    <mc:Fallback xmlns="">
      <p:transition spd="slow" advTm="56738"/>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b="1" dirty="0" smtClean="0">
                <a:solidFill>
                  <a:srgbClr val="FFFF00"/>
                </a:solidFill>
                <a:latin typeface="Times New Roman" panose="02020603050405020304" pitchFamily="18" charset="0"/>
                <a:cs typeface="Times New Roman" panose="02020603050405020304" pitchFamily="18" charset="0"/>
              </a:rPr>
              <a:t>Imiter-illustrer</a:t>
            </a:r>
            <a:endParaRPr lang="fr-FR" b="1" dirty="0">
              <a:solidFill>
                <a:srgbClr val="FFFF00"/>
              </a:solidFill>
              <a:latin typeface="Times New Roman" panose="02020603050405020304" pitchFamily="18" charset="0"/>
              <a:cs typeface="Times New Roman" panose="02020603050405020304" pitchFamily="18" charset="0"/>
            </a:endParaRPr>
          </a:p>
        </p:txBody>
      </p:sp>
      <p:sp>
        <p:nvSpPr>
          <p:cNvPr id="3" name="عنصر نائب للمحتوى 2"/>
          <p:cNvSpPr>
            <a:spLocks noGrp="1"/>
          </p:cNvSpPr>
          <p:nvPr>
            <p:ph sz="quarter" idx="13"/>
          </p:nvPr>
        </p:nvSpPr>
        <p:spPr/>
        <p:txBody>
          <a:bodyPr>
            <a:normAutofit/>
          </a:bodyPr>
          <a:lstStyle/>
          <a:p>
            <a:endParaRPr lang="fr-FR" sz="2400" dirty="0" smtClean="0"/>
          </a:p>
          <a:p>
            <a:pPr algn="just"/>
            <a:r>
              <a:rPr lang="fr-FR" sz="2400" dirty="0">
                <a:solidFill>
                  <a:srgbClr val="C00000"/>
                </a:solidFill>
              </a:rPr>
              <a:t>A</a:t>
            </a:r>
            <a:r>
              <a:rPr lang="fr-FR" sz="2400" dirty="0" smtClean="0">
                <a:solidFill>
                  <a:srgbClr val="C00000"/>
                </a:solidFill>
              </a:rPr>
              <a:t> </a:t>
            </a:r>
            <a:r>
              <a:rPr lang="fr-FR" sz="2400" dirty="0">
                <a:solidFill>
                  <a:srgbClr val="C00000"/>
                </a:solidFill>
              </a:rPr>
              <a:t>la Renaissance on ne répétait plus, on imitait, et l'imitation suppose toujours la conscience d'une distance</a:t>
            </a:r>
            <a:r>
              <a:rPr lang="fr-FR" sz="2400" dirty="0" smtClean="0">
                <a:solidFill>
                  <a:srgbClr val="C00000"/>
                </a:solidFill>
              </a:rPr>
              <a:t>.</a:t>
            </a:r>
          </a:p>
          <a:p>
            <a:pPr marL="0" indent="0">
              <a:buNone/>
            </a:pPr>
            <a:endParaRPr lang="fr-FR" sz="2400" dirty="0"/>
          </a:p>
          <a:p>
            <a:pPr algn="just"/>
            <a:r>
              <a:rPr lang="fr-FR" sz="2400" b="1" dirty="0">
                <a:solidFill>
                  <a:srgbClr val="FFFF00"/>
                </a:solidFill>
                <a:latin typeface="Times New Roman" panose="02020603050405020304" pitchFamily="18" charset="0"/>
                <a:cs typeface="Times New Roman" panose="02020603050405020304" pitchFamily="18" charset="0"/>
              </a:rPr>
              <a:t>Illustrer la langue française </a:t>
            </a:r>
            <a:r>
              <a:rPr lang="fr-FR" sz="2400" b="1" dirty="0" smtClean="0">
                <a:solidFill>
                  <a:srgbClr val="FFFF00"/>
                </a:solidFill>
                <a:latin typeface="Times New Roman" panose="02020603050405020304" pitchFamily="18" charset="0"/>
                <a:cs typeface="Times New Roman" panose="02020603050405020304" pitchFamily="18" charset="0"/>
              </a:rPr>
              <a:t>:</a:t>
            </a:r>
            <a:endParaRPr lang="fr-FR" sz="2400" b="1" dirty="0">
              <a:solidFill>
                <a:srgbClr val="FFFF00"/>
              </a:solidFill>
              <a:latin typeface="Times New Roman" panose="02020603050405020304" pitchFamily="18" charset="0"/>
              <a:cs typeface="Times New Roman" panose="02020603050405020304" pitchFamily="18" charset="0"/>
            </a:endParaRPr>
          </a:p>
          <a:p>
            <a:pPr algn="just"/>
            <a:r>
              <a:rPr lang="fr-FR" sz="2400" b="1" dirty="0" smtClean="0">
                <a:solidFill>
                  <a:srgbClr val="FFFF00"/>
                </a:solidFill>
                <a:latin typeface="Times New Roman" panose="02020603050405020304" pitchFamily="18" charset="0"/>
                <a:cs typeface="Times New Roman" panose="02020603050405020304" pitchFamily="18" charset="0"/>
              </a:rPr>
              <a:t>Il fallait défendre la valeur de la langue française en la rendant à son tour " illustre "Tel fut le propos de Défende et illustration de la langue française de Du Bellay</a:t>
            </a:r>
            <a:endParaRPr lang="fr-FR" sz="2400" b="1" dirty="0">
              <a:solidFill>
                <a:srgbClr val="FFFF00"/>
              </a:solidFill>
              <a:latin typeface="Times New Roman" panose="02020603050405020304" pitchFamily="18" charset="0"/>
              <a:cs typeface="Times New Roman" panose="02020603050405020304" pitchFamily="18" charset="0"/>
            </a:endParaRPr>
          </a:p>
        </p:txBody>
      </p:sp>
      <p:sp>
        <p:nvSpPr>
          <p:cNvPr id="4" name="عنصر نائب للتذييل 3"/>
          <p:cNvSpPr>
            <a:spLocks noGrp="1"/>
          </p:cNvSpPr>
          <p:nvPr>
            <p:ph type="ftr" sz="quarter" idx="11"/>
          </p:nvPr>
        </p:nvSpPr>
        <p:spPr/>
        <p:txBody>
          <a:bodyPr/>
          <a:lstStyle/>
          <a:p>
            <a:r>
              <a:rPr lang="fr-FR" smtClean="0"/>
              <a:t>RJH</a:t>
            </a:r>
            <a:endParaRPr lang="fr-FR"/>
          </a:p>
        </p:txBody>
      </p:sp>
      <p:sp>
        <p:nvSpPr>
          <p:cNvPr id="5" name="عنصر نائب لرقم الشريحة 4"/>
          <p:cNvSpPr>
            <a:spLocks noGrp="1"/>
          </p:cNvSpPr>
          <p:nvPr>
            <p:ph type="sldNum" sz="quarter" idx="12"/>
          </p:nvPr>
        </p:nvSpPr>
        <p:spPr/>
        <p:txBody>
          <a:bodyPr/>
          <a:lstStyle/>
          <a:p>
            <a:fld id="{E6D30364-4512-4611-A875-D108CBDC46C2}" type="slidenum">
              <a:rPr lang="fr-FR" smtClean="0"/>
              <a:t>9</a:t>
            </a:fld>
            <a:endParaRPr lang="fr-FR"/>
          </a:p>
        </p:txBody>
      </p:sp>
    </p:spTree>
    <p:extLst>
      <p:ext uri="{BB962C8B-B14F-4D97-AF65-F5344CB8AC3E}">
        <p14:creationId xmlns:p14="http://schemas.microsoft.com/office/powerpoint/2010/main" val="2036467376"/>
      </p:ext>
    </p:extLst>
  </p:cSld>
  <p:clrMapOvr>
    <a:masterClrMapping/>
  </p:clrMapOvr>
  <mc:AlternateContent xmlns:mc="http://schemas.openxmlformats.org/markup-compatibility/2006" xmlns:p14="http://schemas.microsoft.com/office/powerpoint/2010/main">
    <mc:Choice Requires="p14">
      <p:transition spd="slow" p14:dur="2000" advTm="70922"/>
    </mc:Choice>
    <mc:Fallback xmlns="">
      <p:transition spd="slow" advTm="70922"/>
    </mc:Fallback>
  </mc:AlternateContent>
  <p:timing>
    <p:tnLst>
      <p:par>
        <p:cTn id="1" dur="indefinite" restart="never" nodeType="tmRoot"/>
      </p:par>
    </p:tnLst>
  </p:timing>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424</TotalTime>
  <Words>1692</Words>
  <Application>Microsoft Office PowerPoint</Application>
  <PresentationFormat>عرض على الشاشة (3:4)‏</PresentationFormat>
  <Paragraphs>249</Paragraphs>
  <Slides>28</Slides>
  <Notes>0</Notes>
  <HiddenSlides>0</HiddenSlides>
  <MMClips>0</MMClips>
  <ScaleCrop>false</ScaleCrop>
  <HeadingPairs>
    <vt:vector size="4" baseType="variant">
      <vt:variant>
        <vt:lpstr>نسق</vt:lpstr>
      </vt:variant>
      <vt:variant>
        <vt:i4>1</vt:i4>
      </vt:variant>
      <vt:variant>
        <vt:lpstr>عناوين الشرائح</vt:lpstr>
      </vt:variant>
      <vt:variant>
        <vt:i4>28</vt:i4>
      </vt:variant>
    </vt:vector>
  </HeadingPairs>
  <TitlesOfParts>
    <vt:vector size="29" baseType="lpstr">
      <vt:lpstr>أفق</vt:lpstr>
      <vt:lpstr>LA POÉSIE RENAISSANTE </vt:lpstr>
      <vt:lpstr>NAISSANCE DE L’ESSAI: </vt:lpstr>
      <vt:lpstr>LES GRANDS AUTEURS DE LA RENAISSANCE </vt:lpstr>
      <vt:lpstr>Poètes  </vt:lpstr>
      <vt:lpstr>    XVI ème siècle - La Pléiade </vt:lpstr>
      <vt:lpstr>عرض تقديمي في PowerPoint</vt:lpstr>
      <vt:lpstr>Les poètes de la Pléiade </vt:lpstr>
      <vt:lpstr>• L’imitation de l'Antiquité : </vt:lpstr>
      <vt:lpstr>Imiter-illustrer</vt:lpstr>
      <vt:lpstr>Enrichir- Néologisme</vt:lpstr>
      <vt:lpstr>Clément Marot (1496-1544) </vt:lpstr>
      <vt:lpstr>عرض تقديمي في PowerPoint</vt:lpstr>
      <vt:lpstr>    Rondeau XXXIX- De sa grand Amie – Dedans Paris Pour Anne d'Alençon</vt:lpstr>
      <vt:lpstr>عرض تقديمي في PowerPoint</vt:lpstr>
      <vt:lpstr>Louise Labé (1524-1566) </vt:lpstr>
      <vt:lpstr>عرض تقديمي في PowerPoint</vt:lpstr>
      <vt:lpstr>féministe</vt:lpstr>
      <vt:lpstr>On voit mourir toute chose animée </vt:lpstr>
      <vt:lpstr>عرض تقديمي في PowerPoint</vt:lpstr>
      <vt:lpstr> Joachim du Bellay </vt:lpstr>
      <vt:lpstr>    Les Regrets, sonnet 12</vt:lpstr>
      <vt:lpstr>عرض تقديمي في PowerPoint</vt:lpstr>
      <vt:lpstr> Pierre de Ronsard (1524-1585) </vt:lpstr>
      <vt:lpstr>عرض تقديمي في PowerPoint</vt:lpstr>
      <vt:lpstr>  Sonnet A Cassandre</vt:lpstr>
      <vt:lpstr>عرض تقديمي في PowerPoint</vt:lpstr>
      <vt:lpstr>  Mignonne, allons voir si la rose Ode, à Cassandre Salviati</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poesie renaissante</dc:title>
  <dc:creator>DR.Ahmed Saker 2O11</dc:creator>
  <cp:lastModifiedBy>DR.Ahmed Saker 2O11</cp:lastModifiedBy>
  <cp:revision>26</cp:revision>
  <dcterms:created xsi:type="dcterms:W3CDTF">2020-04-03T22:32:51Z</dcterms:created>
  <dcterms:modified xsi:type="dcterms:W3CDTF">2020-04-07T19:23:59Z</dcterms:modified>
</cp:coreProperties>
</file>