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9" r:id="rId2"/>
    <p:sldId id="256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9AF9A1C-A790-4D63-A928-C1825A0DF605}" type="datetimeFigureOut">
              <a:rPr lang="ar-IQ" smtClean="0"/>
              <a:t>11/08/1441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43575A5-86A0-4A1C-BA3C-0B06F613FFE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36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75A5-86A0-4A1C-BA3C-0B06F613FFE4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564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/>
              <a:t>مادة: المدخل الى علم المعلومات</a:t>
            </a:r>
            <a:br>
              <a:rPr lang="ar-IQ" dirty="0"/>
            </a:br>
            <a:r>
              <a:rPr lang="ar-IQ" dirty="0"/>
              <a:t>د</a:t>
            </a:r>
            <a:r>
              <a:rPr lang="ar-IQ" dirty="0" smtClean="0"/>
              <a:t>. خالدة عبد عبدالله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عنوان المحاضرة: الاتجاهات الموضوعية لعلم المعلومات</a:t>
            </a:r>
          </a:p>
          <a:p>
            <a:r>
              <a:rPr lang="ar-IQ" dirty="0" smtClean="0"/>
              <a:t>مادة: المدخل الى علم المعلومات</a:t>
            </a:r>
          </a:p>
          <a:p>
            <a:r>
              <a:rPr lang="ar-IQ" dirty="0" smtClean="0"/>
              <a:t>المستوى الاول</a:t>
            </a:r>
          </a:p>
          <a:p>
            <a:r>
              <a:rPr lang="ar-IQ" dirty="0" smtClean="0"/>
              <a:t>قسم المعلومات والمكتبات</a:t>
            </a:r>
          </a:p>
          <a:p>
            <a:r>
              <a:rPr lang="ar-IQ" dirty="0" smtClean="0"/>
              <a:t>كلية الآداب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748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4"/>
    </mc:Choice>
    <mc:Fallback xmlns="">
      <p:transition spd="slow" advTm="17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ar-IQ" sz="2800" dirty="0"/>
              <a:t>الاتجاهات الموضوعية لعلم </a:t>
            </a:r>
            <a:r>
              <a:rPr lang="ar-IQ" sz="2800" dirty="0" smtClean="0"/>
              <a:t>المعلومات</a:t>
            </a:r>
            <a:br>
              <a:rPr lang="ar-IQ" sz="2800" dirty="0" smtClean="0"/>
            </a:br>
            <a:r>
              <a:rPr lang="ar-IQ" sz="2800" dirty="0">
                <a:solidFill>
                  <a:prstClr val="black"/>
                </a:solidFill>
                <a:latin typeface="Tw Cen MT"/>
              </a:rPr>
              <a:t>كما </a:t>
            </a:r>
            <a:r>
              <a:rPr lang="ar-IQ" sz="2800" dirty="0" smtClean="0">
                <a:solidFill>
                  <a:prstClr val="black"/>
                </a:solidFill>
                <a:latin typeface="Tw Cen MT"/>
              </a:rPr>
              <a:t>مذكور(ص33-36 </a:t>
            </a:r>
            <a:r>
              <a:rPr lang="ar-IQ" sz="2800" dirty="0">
                <a:solidFill>
                  <a:prstClr val="black"/>
                </a:solidFill>
                <a:latin typeface="Tw Cen MT"/>
              </a:rPr>
              <a:t>من الكتاب المقرر</a:t>
            </a:r>
            <a:r>
              <a:rPr lang="ar-IQ" sz="2800" dirty="0" smtClean="0">
                <a:solidFill>
                  <a:prstClr val="black"/>
                </a:solidFill>
                <a:latin typeface="Tw Cen MT"/>
              </a:rPr>
              <a:t>)</a:t>
            </a:r>
            <a:endParaRPr lang="ar-IQ" sz="2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27584" y="1795264"/>
            <a:ext cx="7776864" cy="3865984"/>
          </a:xfrm>
        </p:spPr>
        <p:txBody>
          <a:bodyPr/>
          <a:lstStyle/>
          <a:p>
            <a:pPr marL="320040" lvl="0" indent="-320040" algn="just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ar-IQ" sz="2900" dirty="0">
                <a:solidFill>
                  <a:prstClr val="black"/>
                </a:solidFill>
                <a:latin typeface="Tw Cen MT"/>
              </a:rPr>
              <a:t>تتمثل الاتجاهات الموضوعية لعلم المعلومات </a:t>
            </a:r>
            <a:r>
              <a:rPr lang="ar-IQ" sz="2900" dirty="0" smtClean="0">
                <a:solidFill>
                  <a:prstClr val="black"/>
                </a:solidFill>
                <a:latin typeface="Tw Cen MT"/>
              </a:rPr>
              <a:t>بثلاث محاور رئيسة، وان ابرزها تتمثل </a:t>
            </a:r>
            <a:r>
              <a:rPr lang="ar-IQ" sz="2900" dirty="0">
                <a:solidFill>
                  <a:prstClr val="black"/>
                </a:solidFill>
                <a:latin typeface="Tw Cen MT"/>
              </a:rPr>
              <a:t>بالاتي :</a:t>
            </a:r>
          </a:p>
          <a:p>
            <a:pPr lvl="0" algn="just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ar-IQ" sz="2900" dirty="0">
                <a:solidFill>
                  <a:prstClr val="black"/>
                </a:solidFill>
                <a:latin typeface="Tw Cen MT"/>
              </a:rPr>
              <a:t>1.	محاور موضوعية حول الانسان والمعلومات</a:t>
            </a:r>
          </a:p>
          <a:p>
            <a:pPr lvl="0" algn="just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ar-IQ" sz="2900" dirty="0">
                <a:solidFill>
                  <a:prstClr val="black"/>
                </a:solidFill>
                <a:latin typeface="Tw Cen MT"/>
              </a:rPr>
              <a:t>2.	محاور موضوعية حول تكنولوجيا المعلومات </a:t>
            </a:r>
          </a:p>
          <a:p>
            <a:pPr lvl="0" algn="just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ar-IQ" sz="2900" dirty="0">
                <a:solidFill>
                  <a:prstClr val="black"/>
                </a:solidFill>
                <a:latin typeface="Tw Cen MT"/>
              </a:rPr>
              <a:t>3.	محاور موضوعية حول اقتصاديات المعلومات </a:t>
            </a:r>
          </a:p>
          <a:p>
            <a:endParaRPr lang="ar-IQ" dirty="0"/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6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54"/>
    </mc:Choice>
    <mc:Fallback>
      <p:transition spd="slow" advTm="46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600" dirty="0" smtClean="0"/>
              <a:t>الاتجاهات الموضوعية لعلم المعلومات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ar-IQ" dirty="0" smtClean="0"/>
              <a:t> اساسيات علم المعلومات: </a:t>
            </a:r>
          </a:p>
          <a:p>
            <a:pPr algn="just"/>
            <a:r>
              <a:rPr lang="ar-IQ" dirty="0" smtClean="0"/>
              <a:t>لا </a:t>
            </a:r>
            <a:r>
              <a:rPr lang="ar-IQ" dirty="0"/>
              <a:t>يهتم علم المعلومات </a:t>
            </a:r>
            <a:r>
              <a:rPr lang="ar-IQ" dirty="0" smtClean="0"/>
              <a:t>بمعلومات </a:t>
            </a:r>
            <a:r>
              <a:rPr lang="ar-IQ" dirty="0"/>
              <a:t>العلوم </a:t>
            </a:r>
            <a:r>
              <a:rPr lang="ar-IQ" dirty="0" smtClean="0"/>
              <a:t>ولا بتقديم </a:t>
            </a:r>
            <a:r>
              <a:rPr lang="ar-IQ" dirty="0"/>
              <a:t>المعلومات للباحثين وانما يهتم بأشكال تداول المعلومات في المجتمع لذلك فهو يعد من العلوم الاجتماعية </a:t>
            </a:r>
            <a:r>
              <a:rPr lang="ar-IQ" dirty="0" smtClean="0"/>
              <a:t>غايته الاساسية تسهيل </a:t>
            </a:r>
            <a:r>
              <a:rPr lang="ar-IQ" dirty="0"/>
              <a:t>ايصال المعلومات الى من يحتاجها من </a:t>
            </a:r>
            <a:r>
              <a:rPr lang="ar-IQ" dirty="0" smtClean="0"/>
              <a:t>المستفيدين في اقل وقت واقل جهد ممكن.</a:t>
            </a:r>
          </a:p>
          <a:p>
            <a:pPr algn="just"/>
            <a:r>
              <a:rPr lang="ar-IQ" dirty="0" smtClean="0"/>
              <a:t>لعلم المعلومات جانب نظري يهتم ببناء الاسس والمبادئ والنظريات والقوانين، وآخر تطبيقي وكلاهما متأثر بالآخر. وتعد مراكز المعلومات ومؤسساتها ميادين تطبيقية لعلم المعلومات. </a:t>
            </a:r>
            <a:endParaRPr lang="ar-IQ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7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083"/>
    </mc:Choice>
    <mc:Fallback>
      <p:transition spd="slow" advTm="58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600" dirty="0"/>
              <a:t>الاتجاهات الموضوعية لعلم المعلومات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IQ" dirty="0" smtClean="0"/>
              <a:t>اهم مشكلات علم المعلومات: الاتصال المعرفي، والسيطرة على تفجر النتاج الفكري ومشكلة تطوير نظم المعلومات فالدراسات المتنوعة للباحثين في هذه المجالات توفر مجالا خصبا للبحث والعمل في ميادين علم المعلومات.</a:t>
            </a:r>
          </a:p>
          <a:p>
            <a:pPr algn="just"/>
            <a:r>
              <a:rPr lang="ar-IQ" dirty="0" smtClean="0"/>
              <a:t>التطور الموضوعي لعلم المعلومات مستمر سواء في تطوير الموضوعات الاساسية او ظهور موضوعات حديثة لارتباط دراسته بالتطور العلمي والتكنولوجي والاجتماعي، فتطوره يعكس مواكبته للمستجدات امر حتمي لاستمراره وازدهاره.   </a:t>
            </a:r>
            <a:endParaRPr lang="ar-IQ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78"/>
    </mc:Choice>
    <mc:Fallback>
      <p:transition spd="slow" advTm="45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600" dirty="0"/>
              <a:t>الاتجاهات الموضوعية لعلم المعلومات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/>
              <a:t>يتمثل علم المعلومات بالجوانب الآتية: </a:t>
            </a:r>
            <a:endParaRPr lang="ar-IQ" dirty="0" smtClean="0"/>
          </a:p>
          <a:p>
            <a:pPr marL="514350" indent="-514350">
              <a:buAutoNum type="arabicPeriod"/>
            </a:pPr>
            <a:r>
              <a:rPr lang="ar-IQ" dirty="0" smtClean="0"/>
              <a:t>نظم المعلومات: وما يتصل بتمثيل المعلومات طبيعيا او صناعيا واستخدام الرموز في نقل الرسالة  والتعبير عنها.</a:t>
            </a:r>
          </a:p>
          <a:p>
            <a:pPr marL="0" indent="0">
              <a:buNone/>
            </a:pPr>
            <a:r>
              <a:rPr lang="ar-IQ" dirty="0" smtClean="0"/>
              <a:t>2. تدقيق المعلومات: على المستوى الرسمي وغير الرسمي.</a:t>
            </a:r>
          </a:p>
          <a:p>
            <a:pPr marL="0" indent="0">
              <a:buNone/>
            </a:pPr>
            <a:r>
              <a:rPr lang="ar-IQ" dirty="0" smtClean="0"/>
              <a:t>3. تنظيم تدفق وتداول المعلومات: على المستويات كافة الوطنية والاقليمية.</a:t>
            </a:r>
          </a:p>
          <a:p>
            <a:pPr marL="0" indent="0">
              <a:buNone/>
            </a:pPr>
            <a:r>
              <a:rPr lang="ar-IQ" dirty="0" smtClean="0"/>
              <a:t>4. دراسات المستفيدين: للتعرف على احتياجاتهم الى المعلومات وتلبيتها باقل وقت وكلف مادية وبدنية وذهنية. </a:t>
            </a:r>
            <a:endParaRPr lang="ar-IQ" dirty="0"/>
          </a:p>
          <a:p>
            <a:endParaRPr lang="ar-IQ" dirty="0"/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8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85"/>
    </mc:Choice>
    <mc:Fallback>
      <p:transition spd="slow" advTm="45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3600" dirty="0"/>
              <a:t>الاتجاهات الموضوعية لعلم المعلومات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IQ" dirty="0" smtClean="0"/>
              <a:t>5. حفظ الوثائق وصيانتها وأمنها.</a:t>
            </a:r>
          </a:p>
          <a:p>
            <a:pPr marL="0" indent="0">
              <a:buNone/>
            </a:pPr>
            <a:r>
              <a:rPr lang="ar-IQ" dirty="0" smtClean="0"/>
              <a:t>6. تدريب وتأهيل العاملين في مجالات المعلومات والمكتبات.</a:t>
            </a:r>
          </a:p>
          <a:p>
            <a:pPr marL="0" indent="0">
              <a:buNone/>
            </a:pPr>
            <a:r>
              <a:rPr lang="ar-IQ" dirty="0" smtClean="0"/>
              <a:t>7. اقتصاد المعلومات: يشمل تكاليف الانتاج والنشر الورقي والالكتروني</a:t>
            </a:r>
          </a:p>
          <a:p>
            <a:pPr marL="0" indent="0">
              <a:buNone/>
            </a:pPr>
            <a:r>
              <a:rPr lang="ar-IQ" dirty="0" smtClean="0"/>
              <a:t>8. الحاسوب: استخدام الحاسوب والبرمجيات والتطبيقات وتأثيرها على المستفيدين من خدمات المكتبات ومراكز المعلومات.</a:t>
            </a:r>
          </a:p>
          <a:p>
            <a:pPr marL="0" indent="0">
              <a:buNone/>
            </a:pPr>
            <a:r>
              <a:rPr lang="ar-IQ" dirty="0" smtClean="0"/>
              <a:t>9. الإجراءات الفنية(تزويد، تنظيم، استرجاع): ويشمل اختيار مصادر المعلومات والعمليات الفنية كالفهرسة والتصنيف والتكشيف والاستخلاص، والتحليل والتقييم والتفسير.</a:t>
            </a:r>
          </a:p>
          <a:p>
            <a:pPr marL="0" indent="0">
              <a:buNone/>
            </a:pPr>
            <a:r>
              <a:rPr lang="ar-IQ" dirty="0" smtClean="0"/>
              <a:t>10. الإدارة: تطبيق مبادئ الادارة(التنظيم، التوجيه، التنسيق، التوظيف، الرقابة والمتابعة) للموارد البشرية والمادية (اثاث واجهزة) والمالية للتعرف على افضل المبادئ والنظريات وامكانات تطبيقها على المعلومات في المكتبات ومراكز المعلومات.  </a:t>
            </a:r>
            <a:endParaRPr lang="ar-IQ" dirty="0"/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73"/>
    </mc:Choice>
    <mc:Fallback>
      <p:transition spd="slow" advTm="66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371</Words>
  <Application>Microsoft Office PowerPoint</Application>
  <PresentationFormat>عرض على الشاشة (3:4)‏</PresentationFormat>
  <Paragraphs>32</Paragraphs>
  <Slides>6</Slides>
  <Notes>1</Notes>
  <HiddenSlides>1</HiddenSlides>
  <MMClips>5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مادة: المدخل الى علم المعلومات د. خالدة عبد عبدالله</vt:lpstr>
      <vt:lpstr>الاتجاهات الموضوعية لعلم المعلومات كما مذكور(ص33-36 من الكتاب المقرر)</vt:lpstr>
      <vt:lpstr>الاتجاهات الموضوعية لعلم المعلومات</vt:lpstr>
      <vt:lpstr>الاتجاهات الموضوعية لعلم المعلومات</vt:lpstr>
      <vt:lpstr>الاتجاهات الموضوعية لعلم المعلومات</vt:lpstr>
      <vt:lpstr>الاتجاهات الموضوعية لعلم المعلومات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orange</dc:creator>
  <cp:lastModifiedBy>Maher</cp:lastModifiedBy>
  <cp:revision>21</cp:revision>
  <dcterms:created xsi:type="dcterms:W3CDTF">2020-03-10T10:47:47Z</dcterms:created>
  <dcterms:modified xsi:type="dcterms:W3CDTF">2020-04-04T16:55:45Z</dcterms:modified>
</cp:coreProperties>
</file>