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4" r:id="rId4"/>
    <p:sldId id="285" r:id="rId5"/>
    <p:sldId id="257" r:id="rId6"/>
    <p:sldId id="258" r:id="rId7"/>
    <p:sldId id="259" r:id="rId8"/>
    <p:sldId id="286" r:id="rId9"/>
    <p:sldId id="260" r:id="rId10"/>
    <p:sldId id="261" r:id="rId11"/>
    <p:sldId id="262" r:id="rId12"/>
    <p:sldId id="263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481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364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4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2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060F72-0EA5-40A5-98BE-3D6AAAA5632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571D21-FC09-459B-8C59-FBD5AE04C9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9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073B-C9DC-457C-B829-33248611A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6A1AC-636B-459B-933C-595CEE343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IN ARABIC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THREE</a:t>
            </a:r>
            <a:r>
              <a:rPr lang="en-US" sz="2800" b="1" dirty="0"/>
              <a:t> categories: SINGULAR, DUAL, AND PLURAL</a:t>
            </a:r>
          </a:p>
          <a:p>
            <a:r>
              <a:rPr lang="en-US" sz="2800" b="1" dirty="0"/>
              <a:t>There are nouns which are always plural </a:t>
            </a:r>
            <a:r>
              <a:rPr lang="ar-SA" sz="2800" b="1" dirty="0"/>
              <a:t>ناس ، شعب</a:t>
            </a:r>
            <a:r>
              <a:rPr lang="en-US" sz="2800" b="1" dirty="0"/>
              <a:t> and there are nouns which are singular </a:t>
            </a:r>
            <a:r>
              <a:rPr lang="ar-SA" sz="2800" b="1" dirty="0"/>
              <a:t>شجاعة ، غبار</a:t>
            </a:r>
            <a:endParaRPr lang="en-US" sz="2800" b="1" dirty="0"/>
          </a:p>
          <a:p>
            <a:r>
              <a:rPr lang="en-US" sz="2800" b="1" dirty="0"/>
              <a:t>There are nouns which are only in dual but with idiomatic expression </a:t>
            </a:r>
            <a:r>
              <a:rPr lang="ar-SA" sz="2800" b="1" dirty="0" err="1"/>
              <a:t>الابردان</a:t>
            </a:r>
            <a:r>
              <a:rPr lang="ar-SA" sz="2800" b="1" dirty="0"/>
              <a:t> ،</a:t>
            </a:r>
            <a:r>
              <a:rPr lang="ar-SA" sz="2800" b="1" dirty="0" err="1"/>
              <a:t>الاصغران</a:t>
            </a:r>
            <a:r>
              <a:rPr lang="ar-SA" sz="2800" b="1" dirty="0"/>
              <a:t>، الكريمتان ، الرافدان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3434-8523-4A86-A0C9-2C6AE2A303FE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62101"/>
            <a:ext cx="10178322" cy="431482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REGULAR</a:t>
            </a:r>
            <a:r>
              <a:rPr lang="en-US" sz="2400" b="1" dirty="0"/>
              <a:t> : </a:t>
            </a:r>
            <a:r>
              <a:rPr lang="ar-SA" sz="2400" b="1" dirty="0">
                <a:solidFill>
                  <a:srgbClr val="FF0000"/>
                </a:solidFill>
              </a:rPr>
              <a:t>جمع المذكر السالم</a:t>
            </a:r>
            <a:r>
              <a:rPr lang="en-US" sz="2400" b="1" dirty="0"/>
              <a:t>- </a:t>
            </a:r>
            <a:r>
              <a:rPr lang="ar-SA" sz="2400" b="1" dirty="0"/>
              <a:t>معلم –معلمون –معلمين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جمع المؤنث السالم</a:t>
            </a:r>
            <a:r>
              <a:rPr lang="ar-SA" sz="2400" b="1" dirty="0"/>
              <a:t>-معلمة -معلمات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IRREGULAR</a:t>
            </a:r>
            <a:r>
              <a:rPr lang="en-US" sz="2400" b="1" dirty="0"/>
              <a:t>: </a:t>
            </a:r>
            <a:r>
              <a:rPr lang="ar-SA" sz="2400" b="1" dirty="0">
                <a:solidFill>
                  <a:srgbClr val="FF0000"/>
                </a:solidFill>
              </a:rPr>
              <a:t>جمع تكسير</a:t>
            </a:r>
            <a:r>
              <a:rPr lang="en-US" sz="2400" b="1" dirty="0"/>
              <a:t>which can be divided into: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Plurals of paucity(3-10) </a:t>
            </a:r>
            <a:r>
              <a:rPr lang="ar-SA" sz="2400" b="1" dirty="0">
                <a:solidFill>
                  <a:srgbClr val="FF0000"/>
                </a:solidFill>
              </a:rPr>
              <a:t>جمع قلة </a:t>
            </a:r>
            <a:r>
              <a:rPr lang="ar-SA" sz="2400" b="1" dirty="0"/>
              <a:t> -شجيرات</a:t>
            </a: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Plural of abundance (more than 10) </a:t>
            </a:r>
            <a:r>
              <a:rPr lang="ar-SA" sz="2400" b="1" dirty="0">
                <a:solidFill>
                  <a:srgbClr val="FF0000"/>
                </a:solidFill>
              </a:rPr>
              <a:t>جمع كثرة</a:t>
            </a:r>
            <a:r>
              <a:rPr lang="ar-SA" sz="2400" b="1" dirty="0"/>
              <a:t>- أشجار</a:t>
            </a:r>
            <a:endParaRPr lang="en-US" sz="2400" b="1" dirty="0"/>
          </a:p>
          <a:p>
            <a:pPr>
              <a:buFont typeface="Wingdings" pitchFamily="2" charset="2"/>
              <a:buChar char="v"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The dual number can be formed by </a:t>
            </a:r>
            <a:r>
              <a:rPr lang="ar-SA" sz="2400" b="1" dirty="0" err="1">
                <a:solidFill>
                  <a:srgbClr val="FF0000"/>
                </a:solidFill>
              </a:rPr>
              <a:t>ان</a:t>
            </a:r>
            <a:r>
              <a:rPr lang="ar-SA" sz="2400" b="1" dirty="0"/>
              <a:t> </a:t>
            </a:r>
            <a:r>
              <a:rPr lang="en-US" sz="2400" b="1" dirty="0"/>
              <a:t> or </a:t>
            </a:r>
            <a:r>
              <a:rPr lang="ar-SA" sz="2400" b="1" dirty="0">
                <a:solidFill>
                  <a:srgbClr val="FF0000"/>
                </a:solidFill>
              </a:rPr>
              <a:t>ين</a:t>
            </a:r>
            <a:r>
              <a:rPr lang="en-US" sz="2400" b="1" dirty="0"/>
              <a:t> as in </a:t>
            </a:r>
            <a:r>
              <a:rPr lang="ar-SA" sz="2400" b="1" dirty="0"/>
              <a:t>قلم- قلمان - قلمين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620-BCD0-4FF7-A514-4AE6D169CDA1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NUMBER:IRREGULAR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IRREGULAR plurals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dirty="0"/>
              <a:t> PREDICTABLE, or are </a:t>
            </a:r>
            <a:r>
              <a:rPr lang="en-US" sz="3600" b="1" dirty="0">
                <a:solidFill>
                  <a:srgbClr val="FF0000"/>
                </a:solidFill>
              </a:rPr>
              <a:t>PARTIALLY</a:t>
            </a:r>
            <a:r>
              <a:rPr lang="en-US" sz="3600" b="1" dirty="0"/>
              <a:t> </a:t>
            </a:r>
            <a:r>
              <a:rPr lang="en-US" b="1" dirty="0"/>
              <a:t>PREDICTABLE in that they are derived from certain forms.</a:t>
            </a:r>
          </a:p>
          <a:p>
            <a:r>
              <a:rPr lang="en-US" b="1" dirty="0">
                <a:solidFill>
                  <a:srgbClr val="FF0000"/>
                </a:solidFill>
              </a:rPr>
              <a:t>29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forms</a:t>
            </a:r>
            <a:r>
              <a:rPr lang="en-US" b="1" dirty="0"/>
              <a:t> for deriving </a:t>
            </a:r>
            <a:r>
              <a:rPr lang="en-US" b="1" dirty="0">
                <a:solidFill>
                  <a:srgbClr val="FF0000"/>
                </a:solidFill>
              </a:rPr>
              <a:t>TRILATERAL</a:t>
            </a:r>
            <a:r>
              <a:rPr lang="en-US" b="1" dirty="0"/>
              <a:t> forms divided into </a:t>
            </a:r>
            <a:r>
              <a:rPr lang="ar-SA" b="1" dirty="0"/>
              <a:t>جمع قلة </a:t>
            </a:r>
            <a:r>
              <a:rPr lang="en-US" b="1" dirty="0"/>
              <a:t> or </a:t>
            </a:r>
            <a:r>
              <a:rPr lang="ar-SA" b="1" dirty="0"/>
              <a:t>جمع كثرة</a:t>
            </a:r>
            <a:r>
              <a:rPr lang="en-US" b="1" dirty="0"/>
              <a:t> (</a:t>
            </a:r>
            <a:r>
              <a:rPr lang="ar-SA" b="1" dirty="0"/>
              <a:t>وجه- </a:t>
            </a:r>
            <a:r>
              <a:rPr lang="ar-SA" b="1" dirty="0" err="1"/>
              <a:t>اوجه</a:t>
            </a:r>
            <a:r>
              <a:rPr lang="ar-SA" b="1" dirty="0"/>
              <a:t> – وجوه</a:t>
            </a:r>
            <a:r>
              <a:rPr lang="en-US" b="1" dirty="0"/>
              <a:t>aspects):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2 or 3 forms</a:t>
            </a:r>
            <a:r>
              <a:rPr lang="en-US" b="1" dirty="0"/>
              <a:t> for </a:t>
            </a:r>
            <a:r>
              <a:rPr lang="en-US" b="1" dirty="0">
                <a:solidFill>
                  <a:srgbClr val="FF0000"/>
                </a:solidFill>
              </a:rPr>
              <a:t>QUADRILATERAL</a:t>
            </a:r>
            <a:r>
              <a:rPr lang="en-US" b="1" dirty="0"/>
              <a:t> or more forms: </a:t>
            </a:r>
            <a:r>
              <a:rPr lang="ar-SA" b="1" dirty="0"/>
              <a:t>فعَاليل ، فعِاليل ، فعاللة</a:t>
            </a:r>
          </a:p>
          <a:p>
            <a:r>
              <a:rPr lang="ar-SA" b="1" dirty="0"/>
              <a:t>كزكب: كواكب....... شيطان: شياطين...... استاذ: اساتيذ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042C-2C53-49E1-8B1C-56A68FDF14C0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69E5-2A93-42D7-BFCF-554D3F2A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Final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3A77B-FCA4-49D3-994C-5B863485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It must be noted that a singular noun can be with more than one plural form, of course with </a:t>
            </a:r>
            <a:r>
              <a:rPr lang="en-US" sz="2800" b="1" dirty="0">
                <a:solidFill>
                  <a:srgbClr val="FF0000"/>
                </a:solidFill>
              </a:rPr>
              <a:t>semantic</a:t>
            </a:r>
            <a:r>
              <a:rPr lang="en-US" sz="2800" b="1" dirty="0"/>
              <a:t> differences:</a:t>
            </a:r>
          </a:p>
          <a:p>
            <a:r>
              <a:rPr lang="ar-SA" sz="2800" b="1" dirty="0"/>
              <a:t>بحر : بحور : بحار</a:t>
            </a:r>
          </a:p>
          <a:p>
            <a:r>
              <a:rPr lang="ar-SA" sz="2800" b="1" dirty="0"/>
              <a:t>نفس: نفوس: انفس</a:t>
            </a:r>
          </a:p>
          <a:p>
            <a:r>
              <a:rPr lang="ar-SA" sz="2800" b="1" dirty="0"/>
              <a:t>شاهد: شهود: شواهد</a:t>
            </a:r>
          </a:p>
          <a:p>
            <a:r>
              <a:rPr lang="ar-SA" sz="2800" b="1" dirty="0"/>
              <a:t>بيت: بيوت: ابيات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772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CHAPTER 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NUMBER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0121-E708-41F6-ACCA-D1EF8269BF7C}" type="datetime1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Deser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524000" y="0"/>
            <a:ext cx="9144000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cap="none" dirty="0">
                <a:ln/>
                <a:solidFill>
                  <a:schemeClr val="accent3"/>
                </a:solidFill>
              </a:rPr>
              <a:t>WELCOME</a:t>
            </a:r>
          </a:p>
        </p:txBody>
      </p:sp>
      <p:pic>
        <p:nvPicPr>
          <p:cNvPr id="1026" name="Picture 2" descr="C:\Users\Public\Pictures\Sample Pictures\Hydrange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7279" y="2489200"/>
            <a:ext cx="4707466" cy="35306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8205-526D-48D2-9B1A-3338345F245D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CONTRASTIVE GRAMMAR... AHMED QADOURY ABED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A1F2-CD26-40EE-8C9D-B47A24F48B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561975"/>
            <a:ext cx="10178322" cy="5317617"/>
          </a:xfrm>
        </p:spPr>
        <p:txBody>
          <a:bodyPr>
            <a:normAutofit/>
          </a:bodyPr>
          <a:lstStyle/>
          <a:p>
            <a:r>
              <a:rPr lang="en-US" sz="2400" b="1" dirty="0"/>
              <a:t>Nouns are subject to three categories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Number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Gender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Case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The first two are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inherent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while the third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syntactic.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Inherent =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permenant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characteristics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Syntactic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temporary characteristics , subject to change based on its use and position in the sentence.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508B-735C-475F-B05A-EEE60DB65512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47775"/>
            <a:ext cx="10178322" cy="4631817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NUMBER</a:t>
            </a:r>
            <a:r>
              <a:rPr lang="en-US" sz="2800" b="1" dirty="0"/>
              <a:t> is a system which usually concerns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nouns and denotes whether the speaker is referring to one, two , three ,etc. </a:t>
            </a:r>
            <a:r>
              <a:rPr lang="en-US" sz="2800" b="1" dirty="0">
                <a:solidFill>
                  <a:srgbClr val="FF0000"/>
                </a:solidFill>
              </a:rPr>
              <a:t>singular vs plural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GENDER</a:t>
            </a:r>
            <a:r>
              <a:rPr lang="en-US" sz="2800" b="1" dirty="0"/>
              <a:t> corresponds to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in the outside world. In English, three genders are categorized: </a:t>
            </a:r>
            <a:r>
              <a:rPr lang="en-US" sz="2800" b="1" dirty="0">
                <a:solidFill>
                  <a:srgbClr val="FF0000"/>
                </a:solidFill>
              </a:rPr>
              <a:t>masculine, feminine, and neuter</a:t>
            </a:r>
            <a:r>
              <a:rPr lang="en-US" sz="2800" b="1" dirty="0"/>
              <a:t>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CASE </a:t>
            </a:r>
            <a:r>
              <a:rPr lang="en-US" sz="2800" b="1" dirty="0"/>
              <a:t>refers to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of the noun in the sentence. This is determined by its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and its relations </a:t>
            </a:r>
            <a:r>
              <a:rPr lang="en-US" sz="2800" b="1" dirty="0"/>
              <a:t>with the other elements of the sentence. </a:t>
            </a:r>
            <a:r>
              <a:rPr lang="en-US" sz="2800" b="1" dirty="0">
                <a:solidFill>
                  <a:srgbClr val="FF0000"/>
                </a:solidFill>
              </a:rPr>
              <a:t>subjective, objective, jussive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429-051A-4504-87BB-904985F6F057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153" y="1389893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b="1" dirty="0"/>
              <a:t>Number in English is either singular or plural.</a:t>
            </a:r>
          </a:p>
          <a:p>
            <a:r>
              <a:rPr lang="en-US" sz="2800" b="1" dirty="0"/>
              <a:t>Nouns are classified into </a:t>
            </a:r>
            <a:r>
              <a:rPr lang="en-US" sz="2800" b="1" dirty="0">
                <a:solidFill>
                  <a:srgbClr val="FF0000"/>
                </a:solidFill>
              </a:rPr>
              <a:t>two</a:t>
            </a:r>
            <a:r>
              <a:rPr lang="en-US" sz="2800" b="1" dirty="0"/>
              <a:t> main groups : variable and invariable.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VARIABLES</a:t>
            </a:r>
            <a:r>
              <a:rPr lang="en-US" sz="2800" b="1" dirty="0"/>
              <a:t> have noun contrast: boy, boys, children, knives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INVARIABLES</a:t>
            </a:r>
            <a:r>
              <a:rPr lang="en-US" sz="2800" b="1" dirty="0"/>
              <a:t> are either singular or plural: gold, music, the poor, cattle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3A8-9746-4EB4-9791-804E37C54FE0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CONTRASTIVE GRAMMAR ... AHMED QADOURY ABED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NUMBER:INVARIABLE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4001"/>
            <a:ext cx="10178322" cy="44195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SINGULAR</a:t>
            </a:r>
            <a:r>
              <a:rPr lang="en-US" sz="2800" b="1" dirty="0"/>
              <a:t>  invariables are: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Abstract mass nouns : music, courage, freedom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Concrete mass nouns: gold, sugar, iron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Singular nouns ending in s:news,politics, semantics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Proper nouns: Ahmed ,Paris, London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Non-personal </a:t>
            </a:r>
            <a:r>
              <a:rPr lang="en-US" sz="2800" b="1" dirty="0" err="1"/>
              <a:t>adjs</a:t>
            </a:r>
            <a:r>
              <a:rPr lang="en-US" sz="2800" b="1" dirty="0"/>
              <a:t> heads: the good, the evil, the bad</a:t>
            </a:r>
          </a:p>
          <a:p>
            <a:pPr>
              <a:buNone/>
            </a:pP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F689-B84E-4BA0-976E-966BA3590173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8A3A-FD57-4A69-8082-812D048C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287A-409F-41B8-99D8-0B28C8FE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1333501"/>
            <a:ext cx="10178322" cy="46862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PLURAL</a:t>
            </a:r>
            <a:r>
              <a:rPr lang="en-US" sz="2800" b="1" dirty="0"/>
              <a:t> invariables are: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Summation plurals: trousers, scissors, </a:t>
            </a:r>
            <a:r>
              <a:rPr lang="en-US" sz="2800" b="1" dirty="0" err="1"/>
              <a:t>belows</a:t>
            </a: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Other plurals ending in s : goods, contents, annals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Certain proper nouns: the Netherlands, the Highlands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Unmarked plural nouns: cattle, police, vermin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Personal Adj head: the rich, the poor, the sick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09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NUMBER: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28" y="1389893"/>
            <a:ext cx="10178322" cy="459180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REGULAR</a:t>
            </a:r>
            <a:r>
              <a:rPr lang="en-US" sz="2800" b="1" dirty="0"/>
              <a:t> plural forms </a:t>
            </a:r>
          </a:p>
          <a:p>
            <a:pPr marL="0" indent="0">
              <a:buNone/>
            </a:pPr>
            <a:r>
              <a:rPr lang="en-US" sz="2800" b="1" dirty="0"/>
              <a:t>by adding (s) and (es) , with some changes on the last letter of the noun like : boys, boxes, cities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IRREGULAR</a:t>
            </a:r>
            <a:r>
              <a:rPr lang="en-US" sz="2800" b="1" dirty="0"/>
              <a:t> plural forms</a:t>
            </a:r>
          </a:p>
          <a:p>
            <a:r>
              <a:rPr lang="en-US" sz="2800" b="1" dirty="0"/>
              <a:t>mouth…mouths</a:t>
            </a:r>
          </a:p>
          <a:p>
            <a:r>
              <a:rPr lang="en-US" sz="2800" b="1" dirty="0"/>
              <a:t>Wife…..wives</a:t>
            </a:r>
          </a:p>
          <a:p>
            <a:r>
              <a:rPr lang="en-US" sz="2800" b="1" dirty="0"/>
              <a:t>Man….men</a:t>
            </a:r>
          </a:p>
          <a:p>
            <a:r>
              <a:rPr lang="en-US" sz="2800" b="1" dirty="0"/>
              <a:t>Child….children</a:t>
            </a:r>
          </a:p>
          <a:p>
            <a:r>
              <a:rPr lang="en-US" sz="2800" b="1" dirty="0"/>
              <a:t>Sheep….sheep</a:t>
            </a:r>
          </a:p>
          <a:p>
            <a:r>
              <a:rPr lang="en-US" sz="2800" b="1" dirty="0"/>
              <a:t>Criterion…..criteria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159C-B997-428E-9F82-29100096C8EE}" type="datetime1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C62-20A3-4C93-9B1C-0CE8C20CA4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118</TotalTime>
  <Words>672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Impact</vt:lpstr>
      <vt:lpstr>Wingdings</vt:lpstr>
      <vt:lpstr>Badge</vt:lpstr>
      <vt:lpstr>PowerPoint Presentation</vt:lpstr>
      <vt:lpstr>   CHAPTER ELEVEN</vt:lpstr>
      <vt:lpstr>WELCOME</vt:lpstr>
      <vt:lpstr>PowerPoint Presentation</vt:lpstr>
      <vt:lpstr>DEFINITIONS</vt:lpstr>
      <vt:lpstr>NUMBER</vt:lpstr>
      <vt:lpstr>NUMBER:INVARIABLE S</vt:lpstr>
      <vt:lpstr>PowerPoint Presentation</vt:lpstr>
      <vt:lpstr>NUMBER: VARIABLE</vt:lpstr>
      <vt:lpstr>NUMBER IN ARABIC</vt:lpstr>
      <vt:lpstr>NUMBER: VARIABLES</vt:lpstr>
      <vt:lpstr>NUMBER:IRREGULAR PLURALS</vt:lpstr>
      <vt:lpstr>A Final 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qadoury</dc:creator>
  <cp:lastModifiedBy>ahmed qadoury</cp:lastModifiedBy>
  <cp:revision>12</cp:revision>
  <dcterms:created xsi:type="dcterms:W3CDTF">2020-03-28T07:03:31Z</dcterms:created>
  <dcterms:modified xsi:type="dcterms:W3CDTF">2020-03-28T09:02:39Z</dcterms:modified>
</cp:coreProperties>
</file>