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6" r:id="rId5"/>
    <p:sldId id="267" r:id="rId6"/>
    <p:sldId id="268" r:id="rId7"/>
    <p:sldId id="269"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564B4AA-342D-40B1-B052-913CBDA2C16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87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25A29-5A92-475D-ADC9-25477C0A6C7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B4AA-342D-40B1-B052-913CBDA2C16D}" type="slidenum">
              <a:rPr lang="en-US" smtClean="0"/>
              <a:t>‹#›</a:t>
            </a:fld>
            <a:endParaRPr lang="en-US"/>
          </a:p>
        </p:txBody>
      </p:sp>
    </p:spTree>
    <p:extLst>
      <p:ext uri="{BB962C8B-B14F-4D97-AF65-F5344CB8AC3E}">
        <p14:creationId xmlns:p14="http://schemas.microsoft.com/office/powerpoint/2010/main" val="428049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48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67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spTree>
    <p:extLst>
      <p:ext uri="{BB962C8B-B14F-4D97-AF65-F5344CB8AC3E}">
        <p14:creationId xmlns:p14="http://schemas.microsoft.com/office/powerpoint/2010/main" val="1282394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49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32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660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97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spTree>
    <p:extLst>
      <p:ext uri="{BB962C8B-B14F-4D97-AF65-F5344CB8AC3E}">
        <p14:creationId xmlns:p14="http://schemas.microsoft.com/office/powerpoint/2010/main" val="32143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25A29-5A92-475D-ADC9-25477C0A6C7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4B4AA-342D-40B1-B052-913CBDA2C16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52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625A29-5A92-475D-ADC9-25477C0A6C7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B4AA-342D-40B1-B052-913CBDA2C16D}" type="slidenum">
              <a:rPr lang="en-US" smtClean="0"/>
              <a:t>‹#›</a:t>
            </a:fld>
            <a:endParaRPr lang="en-US"/>
          </a:p>
        </p:txBody>
      </p:sp>
    </p:spTree>
    <p:extLst>
      <p:ext uri="{BB962C8B-B14F-4D97-AF65-F5344CB8AC3E}">
        <p14:creationId xmlns:p14="http://schemas.microsoft.com/office/powerpoint/2010/main" val="233459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625A29-5A92-475D-ADC9-25477C0A6C76}"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4B4AA-342D-40B1-B052-913CBDA2C16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79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625A29-5A92-475D-ADC9-25477C0A6C76}"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4B4AA-342D-40B1-B052-913CBDA2C1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94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25A29-5A92-475D-ADC9-25477C0A6C76}"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4B4AA-342D-40B1-B052-913CBDA2C16D}" type="slidenum">
              <a:rPr lang="en-US" smtClean="0"/>
              <a:t>‹#›</a:t>
            </a:fld>
            <a:endParaRPr lang="en-US"/>
          </a:p>
        </p:txBody>
      </p:sp>
    </p:spTree>
    <p:extLst>
      <p:ext uri="{BB962C8B-B14F-4D97-AF65-F5344CB8AC3E}">
        <p14:creationId xmlns:p14="http://schemas.microsoft.com/office/powerpoint/2010/main" val="50885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25A29-5A92-475D-ADC9-25477C0A6C7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B4AA-342D-40B1-B052-913CBDA2C16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65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25A29-5A92-475D-ADC9-25477C0A6C7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4B4AA-342D-40B1-B052-913CBDA2C16D}" type="slidenum">
              <a:rPr lang="en-US" smtClean="0"/>
              <a:t>‹#›</a:t>
            </a:fld>
            <a:endParaRPr lang="en-US"/>
          </a:p>
        </p:txBody>
      </p:sp>
    </p:spTree>
    <p:extLst>
      <p:ext uri="{BB962C8B-B14F-4D97-AF65-F5344CB8AC3E}">
        <p14:creationId xmlns:p14="http://schemas.microsoft.com/office/powerpoint/2010/main" val="267729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625A29-5A92-475D-ADC9-25477C0A6C76}" type="datetimeFigureOut">
              <a:rPr lang="en-US" smtClean="0"/>
              <a:t>4/2/2020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64B4AA-342D-40B1-B052-913CBDA2C16D}" type="slidenum">
              <a:rPr lang="en-US" smtClean="0"/>
              <a:t>‹#›</a:t>
            </a:fld>
            <a:endParaRPr lang="en-US"/>
          </a:p>
        </p:txBody>
      </p:sp>
    </p:spTree>
    <p:extLst>
      <p:ext uri="{BB962C8B-B14F-4D97-AF65-F5344CB8AC3E}">
        <p14:creationId xmlns:p14="http://schemas.microsoft.com/office/powerpoint/2010/main" val="3986155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45C2-99B4-4C5C-B989-9B4C9A26E2CF}"/>
              </a:ext>
            </a:extLst>
          </p:cNvPr>
          <p:cNvSpPr>
            <a:spLocks noGrp="1"/>
          </p:cNvSpPr>
          <p:nvPr>
            <p:ph type="ctrTitle"/>
          </p:nvPr>
        </p:nvSpPr>
        <p:spPr/>
        <p:txBody>
          <a:bodyPr/>
          <a:lstStyle/>
          <a:p>
            <a:r>
              <a:rPr lang="en-US" b="1" dirty="0">
                <a:solidFill>
                  <a:schemeClr val="accent4">
                    <a:lumMod val="50000"/>
                  </a:schemeClr>
                </a:solidFill>
              </a:rPr>
              <a:t>GENDER</a:t>
            </a:r>
          </a:p>
        </p:txBody>
      </p:sp>
      <p:sp>
        <p:nvSpPr>
          <p:cNvPr id="3" name="Subtitle 2">
            <a:extLst>
              <a:ext uri="{FF2B5EF4-FFF2-40B4-BE49-F238E27FC236}">
                <a16:creationId xmlns:a16="http://schemas.microsoft.com/office/drawing/2014/main" id="{EF686A63-83A4-48E3-B770-478E619067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318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a:t>
            </a:r>
          </a:p>
        </p:txBody>
      </p:sp>
      <p:sp>
        <p:nvSpPr>
          <p:cNvPr id="5" name="Content Placeholder 4"/>
          <p:cNvSpPr>
            <a:spLocks noGrp="1"/>
          </p:cNvSpPr>
          <p:nvPr>
            <p:ph idx="1"/>
          </p:nvPr>
        </p:nvSpPr>
        <p:spPr/>
        <p:txBody>
          <a:bodyPr>
            <a:normAutofit/>
          </a:bodyPr>
          <a:lstStyle/>
          <a:p>
            <a:r>
              <a:rPr lang="en-US" b="1" dirty="0"/>
              <a:t>Gender in language </a:t>
            </a:r>
            <a:r>
              <a:rPr lang="en-US" b="1" dirty="0">
                <a:solidFill>
                  <a:srgbClr val="FF0000"/>
                </a:solidFill>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t>
            </a:r>
            <a:r>
              <a:rPr lang="en-US" b="1" dirty="0"/>
              <a:t>sex in the outside world</a:t>
            </a:r>
          </a:p>
          <a:p>
            <a:r>
              <a:rPr lang="en-US" b="1" dirty="0"/>
              <a:t>Living things are with identifiable sex (male or female),whereas </a:t>
            </a:r>
            <a:r>
              <a:rPr lang="en-US" b="1" dirty="0" err="1"/>
              <a:t>inanimates</a:t>
            </a:r>
            <a:r>
              <a:rPr lang="en-US" b="1" dirty="0"/>
              <a:t> are sexless.</a:t>
            </a:r>
          </a:p>
          <a:p>
            <a:r>
              <a:rPr lang="en-US" b="1" dirty="0"/>
              <a:t>Languages are of different orientations towards this category : some are with distinctive genders whereas others don’t have such gender recognition.</a:t>
            </a:r>
          </a:p>
          <a:p>
            <a:endParaRPr lang="en-US" b="1" dirty="0"/>
          </a:p>
          <a:p>
            <a:endParaRPr lang="en-US" b="1" dirty="0"/>
          </a:p>
        </p:txBody>
      </p:sp>
      <p:sp>
        <p:nvSpPr>
          <p:cNvPr id="6" name="Date Placeholder 5"/>
          <p:cNvSpPr>
            <a:spLocks noGrp="1"/>
          </p:cNvSpPr>
          <p:nvPr>
            <p:ph type="dt" sz="half" idx="10"/>
          </p:nvPr>
        </p:nvSpPr>
        <p:spPr/>
        <p:txBody>
          <a:bodyPr/>
          <a:lstStyle/>
          <a:p>
            <a:fld id="{85BBC80B-F37C-4F97-84C3-4BF7C2BE5217}" type="datetime1">
              <a:rPr lang="en-US" smtClean="0"/>
              <a:t>4/2/2020</a:t>
            </a:fld>
            <a:endParaRPr lang="en-US"/>
          </a:p>
        </p:txBody>
      </p:sp>
      <p:sp>
        <p:nvSpPr>
          <p:cNvPr id="8" name="Footer Placeholder 7"/>
          <p:cNvSpPr>
            <a:spLocks noGrp="1"/>
          </p:cNvSpPr>
          <p:nvPr>
            <p:ph type="ftr" sz="quarter" idx="11"/>
          </p:nvPr>
        </p:nvSpPr>
        <p:spPr/>
        <p:txBody>
          <a:bodyPr/>
          <a:lstStyle/>
          <a:p>
            <a:r>
              <a:rPr lang="en-US" dirty="0"/>
              <a:t>CONTRASTIVE GRAMMAR ... AHMED QADOURY ABED </a:t>
            </a:r>
          </a:p>
        </p:txBody>
      </p:sp>
      <p:sp>
        <p:nvSpPr>
          <p:cNvPr id="7" name="Slide Number Placeholder 6"/>
          <p:cNvSpPr>
            <a:spLocks noGrp="1"/>
          </p:cNvSpPr>
          <p:nvPr>
            <p:ph type="sldNum" sz="quarter" idx="12"/>
          </p:nvPr>
        </p:nvSpPr>
        <p:spPr/>
        <p:txBody>
          <a:bodyPr/>
          <a:lstStyle/>
          <a:p>
            <a:fld id="{97436C62-20A3-4C93-9B1C-0CE8C20CA4FB}" type="slidenum">
              <a:rPr lang="en-US" smtClean="0"/>
              <a:pPr/>
              <a:t>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a:t>
            </a:r>
          </a:p>
        </p:txBody>
      </p:sp>
      <p:sp>
        <p:nvSpPr>
          <p:cNvPr id="3" name="Content Placeholder 2"/>
          <p:cNvSpPr>
            <a:spLocks noGrp="1"/>
          </p:cNvSpPr>
          <p:nvPr>
            <p:ph idx="1"/>
          </p:nvPr>
        </p:nvSpPr>
        <p:spPr/>
        <p:txBody>
          <a:bodyPr>
            <a:normAutofit/>
          </a:bodyPr>
          <a:lstStyle/>
          <a:p>
            <a:r>
              <a:rPr lang="en-US" b="1" dirty="0"/>
              <a:t>English is of </a:t>
            </a:r>
            <a:r>
              <a:rPr lang="en-US" b="1" dirty="0">
                <a:solidFill>
                  <a:srgbClr val="FF0000"/>
                </a:solidFill>
              </a:rPr>
              <a:t>THREE</a:t>
            </a:r>
            <a:r>
              <a:rPr lang="en-US" b="1" dirty="0"/>
              <a:t>  genders :masculine , feminine , or neuter</a:t>
            </a:r>
          </a:p>
          <a:p>
            <a:r>
              <a:rPr lang="en-US" b="1" dirty="0"/>
              <a:t>Arabic is of </a:t>
            </a:r>
            <a:r>
              <a:rPr lang="en-US" b="1" dirty="0">
                <a:solidFill>
                  <a:srgbClr val="FF0000"/>
                </a:solidFill>
              </a:rPr>
              <a:t>TWO</a:t>
            </a:r>
            <a:r>
              <a:rPr lang="en-US" b="1" dirty="0"/>
              <a:t> genders :masculine or feminine  </a:t>
            </a:r>
          </a:p>
          <a:p>
            <a:r>
              <a:rPr lang="en-US" b="1" dirty="0"/>
              <a:t>The division in both languages is sometimes performed </a:t>
            </a:r>
            <a:r>
              <a:rPr lang="en-US" b="1" dirty="0">
                <a:solidFill>
                  <a:srgbClr val="FF0000"/>
                </a:solidFill>
              </a:rPr>
              <a:t>morphologically</a:t>
            </a:r>
            <a:r>
              <a:rPr lang="en-US" b="1" dirty="0"/>
              <a:t> by adding </a:t>
            </a:r>
            <a:r>
              <a:rPr lang="en-US" b="1" dirty="0">
                <a:solidFill>
                  <a:srgbClr val="FF0000"/>
                </a:solidFill>
              </a:rPr>
              <a:t>suffixes</a:t>
            </a:r>
          </a:p>
          <a:p>
            <a:pPr>
              <a:buNone/>
            </a:pPr>
            <a:r>
              <a:rPr lang="en-US" b="1" dirty="0"/>
              <a:t> hero – heroine</a:t>
            </a:r>
          </a:p>
          <a:p>
            <a:pPr>
              <a:buNone/>
            </a:pPr>
            <a:r>
              <a:rPr lang="ar-SA" b="1" dirty="0"/>
              <a:t>معلم- معلمة  </a:t>
            </a:r>
            <a:endParaRPr lang="en-US" b="1" dirty="0"/>
          </a:p>
          <a:p>
            <a:endParaRPr lang="en-US" b="1" dirty="0"/>
          </a:p>
        </p:txBody>
      </p:sp>
      <p:sp>
        <p:nvSpPr>
          <p:cNvPr id="4" name="Date Placeholder 3"/>
          <p:cNvSpPr>
            <a:spLocks noGrp="1"/>
          </p:cNvSpPr>
          <p:nvPr>
            <p:ph type="dt" sz="half" idx="10"/>
          </p:nvPr>
        </p:nvSpPr>
        <p:spPr/>
        <p:txBody>
          <a:bodyPr/>
          <a:lstStyle/>
          <a:p>
            <a:fld id="{8639B8C6-ED2F-4B37-B73F-E2AA6476C133}" type="datetime1">
              <a:rPr lang="en-US" smtClean="0"/>
              <a:t>4/2/2020</a:t>
            </a:fld>
            <a:endParaRPr lang="en-US"/>
          </a:p>
        </p:txBody>
      </p:sp>
      <p:sp>
        <p:nvSpPr>
          <p:cNvPr id="6" name="Footer Placeholder 5"/>
          <p:cNvSpPr>
            <a:spLocks noGrp="1"/>
          </p:cNvSpPr>
          <p:nvPr>
            <p:ph type="ftr" sz="quarter" idx="11"/>
          </p:nvPr>
        </p:nvSpPr>
        <p:spPr/>
        <p:txBody>
          <a:bodyPr/>
          <a:lstStyle/>
          <a:p>
            <a:r>
              <a:rPr lang="en-US" dirty="0"/>
              <a:t>CONTRASTIVE GRAMMAR ... AHMED QADOURY ABED </a:t>
            </a:r>
          </a:p>
        </p:txBody>
      </p:sp>
      <p:sp>
        <p:nvSpPr>
          <p:cNvPr id="5" name="Slide Number Placeholder 4"/>
          <p:cNvSpPr>
            <a:spLocks noGrp="1"/>
          </p:cNvSpPr>
          <p:nvPr>
            <p:ph type="sldNum" sz="quarter" idx="12"/>
          </p:nvPr>
        </p:nvSpPr>
        <p:spPr/>
        <p:txBody>
          <a:bodyPr/>
          <a:lstStyle/>
          <a:p>
            <a:fld id="{97436C62-20A3-4C93-9B1C-0CE8C20CA4FB}" type="slidenum">
              <a:rPr lang="en-US" smtClean="0"/>
              <a:pPr/>
              <a:t>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GENDER</a:t>
            </a:r>
          </a:p>
        </p:txBody>
      </p:sp>
      <p:sp>
        <p:nvSpPr>
          <p:cNvPr id="3" name="Content Placeholder 2"/>
          <p:cNvSpPr>
            <a:spLocks noGrp="1"/>
          </p:cNvSpPr>
          <p:nvPr>
            <p:ph idx="1"/>
          </p:nvPr>
        </p:nvSpPr>
        <p:spPr/>
        <p:txBody>
          <a:bodyPr>
            <a:normAutofit/>
          </a:bodyPr>
          <a:lstStyle/>
          <a:p>
            <a:r>
              <a:rPr lang="en-US" b="1" dirty="0"/>
              <a:t> Gender in English is realized by </a:t>
            </a:r>
            <a:r>
              <a:rPr lang="en-US" b="1" dirty="0">
                <a:solidFill>
                  <a:srgbClr val="FF0000"/>
                </a:solidFill>
              </a:rPr>
              <a:t>SUBSTITUTION</a:t>
            </a:r>
            <a:r>
              <a:rPr lang="en-US" b="1" dirty="0"/>
              <a:t>, </a:t>
            </a:r>
            <a:r>
              <a:rPr lang="en-US" b="1" dirty="0" err="1"/>
              <a:t>i.e</a:t>
            </a:r>
            <a:r>
              <a:rPr lang="en-US" b="1" dirty="0"/>
              <a:t>, replacing a personal noun by a pronoun. This led many grammarians to </a:t>
            </a:r>
            <a:r>
              <a:rPr lang="en-US" b="1" dirty="0">
                <a:solidFill>
                  <a:srgbClr val="FF0000"/>
                </a:solidFill>
              </a:rPr>
              <a:t>deny</a:t>
            </a:r>
            <a:r>
              <a:rPr lang="en-US" b="1" dirty="0"/>
              <a:t> that English nouns have gender.</a:t>
            </a:r>
          </a:p>
          <a:p>
            <a:r>
              <a:rPr lang="en-US" b="1" dirty="0">
                <a:solidFill>
                  <a:srgbClr val="FF0000"/>
                </a:solidFill>
              </a:rPr>
              <a:t>No</a:t>
            </a:r>
            <a:r>
              <a:rPr lang="en-US" b="1" dirty="0"/>
              <a:t> difficulty with suffixed –gender nouns</a:t>
            </a:r>
          </a:p>
          <a:p>
            <a:r>
              <a:rPr lang="en-US" b="1" dirty="0"/>
              <a:t>Nouns can be divided into ANIMATE and INANIMATE. </a:t>
            </a:r>
          </a:p>
          <a:p>
            <a:r>
              <a:rPr lang="en-US" b="1" dirty="0"/>
              <a:t>INANIMATES  can easily be replaced by </a:t>
            </a:r>
            <a:r>
              <a:rPr lang="en-US" b="1" dirty="0">
                <a:solidFill>
                  <a:srgbClr val="FF0000"/>
                </a:solidFill>
              </a:rPr>
              <a:t>IT</a:t>
            </a:r>
            <a:r>
              <a:rPr lang="en-US" b="1" dirty="0"/>
              <a:t> or </a:t>
            </a:r>
            <a:r>
              <a:rPr lang="en-US" b="1" dirty="0">
                <a:solidFill>
                  <a:srgbClr val="FF0000"/>
                </a:solidFill>
              </a:rPr>
              <a:t>WHICH</a:t>
            </a:r>
            <a:r>
              <a:rPr lang="en-US" b="1" dirty="0"/>
              <a:t> . Car- it -which</a:t>
            </a:r>
          </a:p>
          <a:p>
            <a:endParaRPr lang="en-US" b="1" dirty="0"/>
          </a:p>
        </p:txBody>
      </p:sp>
      <p:sp>
        <p:nvSpPr>
          <p:cNvPr id="4" name="Date Placeholder 3"/>
          <p:cNvSpPr>
            <a:spLocks noGrp="1"/>
          </p:cNvSpPr>
          <p:nvPr>
            <p:ph type="dt" sz="half" idx="10"/>
          </p:nvPr>
        </p:nvSpPr>
        <p:spPr/>
        <p:txBody>
          <a:bodyPr/>
          <a:lstStyle/>
          <a:p>
            <a:fld id="{D72B8878-057B-4FB1-A0FC-18449C4E775F}" type="datetime1">
              <a:rPr lang="en-US" smtClean="0"/>
              <a:t>4/2/2020</a:t>
            </a:fld>
            <a:endParaRPr lang="en-US"/>
          </a:p>
        </p:txBody>
      </p:sp>
      <p:sp>
        <p:nvSpPr>
          <p:cNvPr id="6" name="Footer Placeholder 5"/>
          <p:cNvSpPr>
            <a:spLocks noGrp="1"/>
          </p:cNvSpPr>
          <p:nvPr>
            <p:ph type="ftr" sz="quarter" idx="11"/>
          </p:nvPr>
        </p:nvSpPr>
        <p:spPr/>
        <p:txBody>
          <a:bodyPr/>
          <a:lstStyle/>
          <a:p>
            <a:r>
              <a:rPr lang="en-US" dirty="0"/>
              <a:t>CONTRASTIVE GRAMMAR ... AHMED QADOURY ABED </a:t>
            </a:r>
          </a:p>
        </p:txBody>
      </p:sp>
      <p:sp>
        <p:nvSpPr>
          <p:cNvPr id="5" name="Slide Number Placeholder 4"/>
          <p:cNvSpPr>
            <a:spLocks noGrp="1"/>
          </p:cNvSpPr>
          <p:nvPr>
            <p:ph type="sldNum" sz="quarter" idx="12"/>
          </p:nvPr>
        </p:nvSpPr>
        <p:spPr/>
        <p:txBody>
          <a:bodyPr/>
          <a:lstStyle/>
          <a:p>
            <a:fld id="{97436C62-20A3-4C93-9B1C-0CE8C20CA4FB}" type="slidenum">
              <a:rPr lang="en-US" smtClean="0"/>
              <a:pPr/>
              <a:t>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ANIMATES AND GENDER</a:t>
            </a:r>
          </a:p>
        </p:txBody>
      </p:sp>
      <p:sp>
        <p:nvSpPr>
          <p:cNvPr id="3" name="Content Placeholder 2"/>
          <p:cNvSpPr>
            <a:spLocks noGrp="1"/>
          </p:cNvSpPr>
          <p:nvPr>
            <p:ph idx="1"/>
          </p:nvPr>
        </p:nvSpPr>
        <p:spPr/>
        <p:txBody>
          <a:bodyPr>
            <a:normAutofit fontScale="85000" lnSpcReduction="10000"/>
          </a:bodyPr>
          <a:lstStyle/>
          <a:p>
            <a:r>
              <a:rPr lang="en-US" b="1" dirty="0">
                <a:solidFill>
                  <a:srgbClr val="FF0000"/>
                </a:solidFill>
              </a:rPr>
              <a:t>FIVE</a:t>
            </a:r>
            <a:r>
              <a:rPr lang="en-US" b="1" dirty="0"/>
              <a:t> kinds of nouns of personal nouns can be recognized:</a:t>
            </a:r>
          </a:p>
          <a:p>
            <a:pPr marL="596646" indent="-514350">
              <a:buFont typeface="+mj-lt"/>
              <a:buAutoNum type="arabicPeriod"/>
            </a:pPr>
            <a:r>
              <a:rPr lang="en-US" b="1" dirty="0">
                <a:solidFill>
                  <a:srgbClr val="FF0000"/>
                </a:solidFill>
              </a:rPr>
              <a:t>MASCULINE</a:t>
            </a:r>
            <a:r>
              <a:rPr lang="en-US" b="1" dirty="0"/>
              <a:t> GENDER can be replaced by HE or WHO</a:t>
            </a:r>
          </a:p>
          <a:p>
            <a:pPr marL="596646" indent="-514350">
              <a:buFont typeface="+mj-lt"/>
              <a:buAutoNum type="arabicPeriod"/>
            </a:pPr>
            <a:r>
              <a:rPr lang="en-US" b="1" dirty="0">
                <a:solidFill>
                  <a:srgbClr val="FF0000"/>
                </a:solidFill>
              </a:rPr>
              <a:t>FEMININE</a:t>
            </a:r>
            <a:r>
              <a:rPr lang="en-US" b="1" dirty="0"/>
              <a:t> GENDER can be replaced by SHE or WHO</a:t>
            </a:r>
          </a:p>
          <a:p>
            <a:pPr marL="596646" indent="-514350">
              <a:buFont typeface="+mj-lt"/>
              <a:buAutoNum type="arabicPeriod"/>
            </a:pPr>
            <a:r>
              <a:rPr lang="en-US" b="1" dirty="0">
                <a:solidFill>
                  <a:srgbClr val="FF0000"/>
                </a:solidFill>
              </a:rPr>
              <a:t>DUAL</a:t>
            </a:r>
            <a:r>
              <a:rPr lang="en-US" b="1" dirty="0"/>
              <a:t> GENDER where both masculine and feminine can be referred to :teacher</a:t>
            </a:r>
          </a:p>
          <a:p>
            <a:pPr marL="596646" indent="-514350">
              <a:buFont typeface="+mj-lt"/>
              <a:buAutoNum type="arabicPeriod"/>
            </a:pPr>
            <a:r>
              <a:rPr lang="en-US" b="1" dirty="0">
                <a:solidFill>
                  <a:srgbClr val="FF0000"/>
                </a:solidFill>
              </a:rPr>
              <a:t>COMMON</a:t>
            </a:r>
            <a:r>
              <a:rPr lang="en-US" b="1" dirty="0"/>
              <a:t> GENDER where both personal (masculine he or feminine she) and non-personal (it) nouns be treated :baby ,child</a:t>
            </a:r>
          </a:p>
          <a:p>
            <a:pPr marL="596646" indent="-514350">
              <a:buFont typeface="+mj-lt"/>
              <a:buAutoNum type="arabicPeriod"/>
            </a:pPr>
            <a:r>
              <a:rPr lang="en-US" b="1" dirty="0">
                <a:solidFill>
                  <a:srgbClr val="FF0000"/>
                </a:solidFill>
              </a:rPr>
              <a:t>COLLECTIVE</a:t>
            </a:r>
            <a:r>
              <a:rPr lang="en-US" b="1" dirty="0"/>
              <a:t> GENDER where collective nouns can be recognized as personal or non-personal on the one hand ,and singular or plural on the other: government ,family,</a:t>
            </a:r>
          </a:p>
        </p:txBody>
      </p:sp>
      <p:sp>
        <p:nvSpPr>
          <p:cNvPr id="4" name="Date Placeholder 3"/>
          <p:cNvSpPr>
            <a:spLocks noGrp="1"/>
          </p:cNvSpPr>
          <p:nvPr>
            <p:ph type="dt" sz="half" idx="10"/>
          </p:nvPr>
        </p:nvSpPr>
        <p:spPr/>
        <p:txBody>
          <a:bodyPr/>
          <a:lstStyle/>
          <a:p>
            <a:fld id="{09A875EC-9FB8-4BBF-BD1E-AADB965E54D3}" type="datetime1">
              <a:rPr lang="en-US" smtClean="0"/>
              <a:t>4/2/2020</a:t>
            </a:fld>
            <a:endParaRPr lang="en-US"/>
          </a:p>
        </p:txBody>
      </p:sp>
      <p:sp>
        <p:nvSpPr>
          <p:cNvPr id="6" name="Footer Placeholder 5"/>
          <p:cNvSpPr>
            <a:spLocks noGrp="1"/>
          </p:cNvSpPr>
          <p:nvPr>
            <p:ph type="ftr" sz="quarter" idx="11"/>
          </p:nvPr>
        </p:nvSpPr>
        <p:spPr/>
        <p:txBody>
          <a:bodyPr/>
          <a:lstStyle/>
          <a:p>
            <a:r>
              <a:rPr lang="en-US" dirty="0"/>
              <a:t>CONTRASTIVE GRAMMAR ... AHMED QADOURY ABED </a:t>
            </a:r>
          </a:p>
        </p:txBody>
      </p:sp>
      <p:sp>
        <p:nvSpPr>
          <p:cNvPr id="5" name="Slide Number Placeholder 4"/>
          <p:cNvSpPr>
            <a:spLocks noGrp="1"/>
          </p:cNvSpPr>
          <p:nvPr>
            <p:ph type="sldNum" sz="quarter" idx="12"/>
          </p:nvPr>
        </p:nvSpPr>
        <p:spPr/>
        <p:txBody>
          <a:bodyPr/>
          <a:lstStyle/>
          <a:p>
            <a:fld id="{97436C62-20A3-4C93-9B1C-0CE8C20CA4FB}" type="slidenum">
              <a:rPr lang="en-US" smtClean="0"/>
              <a:pPr/>
              <a:t>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GENDER OF NON-PERSONAL NOUNS</a:t>
            </a:r>
          </a:p>
        </p:txBody>
      </p:sp>
      <p:sp>
        <p:nvSpPr>
          <p:cNvPr id="3" name="Content Placeholder 2"/>
          <p:cNvSpPr>
            <a:spLocks noGrp="1"/>
          </p:cNvSpPr>
          <p:nvPr>
            <p:ph idx="1"/>
          </p:nvPr>
        </p:nvSpPr>
        <p:spPr/>
        <p:txBody>
          <a:bodyPr>
            <a:normAutofit fontScale="92500" lnSpcReduction="10000"/>
          </a:bodyPr>
          <a:lstStyle/>
          <a:p>
            <a:r>
              <a:rPr lang="en-US" b="1" dirty="0"/>
              <a:t>NON-PERSONAL NOUNS  are of </a:t>
            </a:r>
            <a:r>
              <a:rPr lang="en-US" b="1" dirty="0">
                <a:solidFill>
                  <a:srgbClr val="FF0000"/>
                </a:solidFill>
              </a:rPr>
              <a:t>FOUR</a:t>
            </a:r>
            <a:r>
              <a:rPr lang="en-US" b="1" dirty="0"/>
              <a:t> kinds:</a:t>
            </a:r>
          </a:p>
          <a:p>
            <a:pPr marL="596646" indent="-514350">
              <a:buFont typeface="+mj-lt"/>
              <a:buAutoNum type="arabicPeriod"/>
            </a:pPr>
            <a:r>
              <a:rPr lang="en-US" b="1" dirty="0">
                <a:solidFill>
                  <a:srgbClr val="FF0000"/>
                </a:solidFill>
              </a:rPr>
              <a:t>MASCILINE HIGHER ANIMALS </a:t>
            </a:r>
            <a:r>
              <a:rPr lang="en-US" b="1" dirty="0"/>
              <a:t>:dog</a:t>
            </a:r>
          </a:p>
          <a:p>
            <a:pPr marL="596646" indent="-514350">
              <a:buFont typeface="+mj-lt"/>
              <a:buAutoNum type="arabicPeriod"/>
            </a:pPr>
            <a:r>
              <a:rPr lang="en-US" b="1" dirty="0">
                <a:solidFill>
                  <a:srgbClr val="FF0000"/>
                </a:solidFill>
              </a:rPr>
              <a:t>FEMININE HIGHER ANIMALS </a:t>
            </a:r>
            <a:r>
              <a:rPr lang="en-US" b="1" dirty="0"/>
              <a:t>: cow</a:t>
            </a:r>
          </a:p>
          <a:p>
            <a:pPr marL="596646" indent="-514350">
              <a:buFont typeface="+mj-lt"/>
              <a:buAutoNum type="arabicPeriod"/>
            </a:pPr>
            <a:r>
              <a:rPr lang="en-US" b="1" dirty="0">
                <a:solidFill>
                  <a:srgbClr val="FF0000"/>
                </a:solidFill>
              </a:rPr>
              <a:t>HIGHER ORGANISMS</a:t>
            </a:r>
            <a:r>
              <a:rPr lang="en-US" b="1" dirty="0"/>
              <a:t> these are referring to </a:t>
            </a:r>
            <a:r>
              <a:rPr lang="en-US" b="1" dirty="0">
                <a:solidFill>
                  <a:srgbClr val="FF0000"/>
                </a:solidFill>
              </a:rPr>
              <a:t>ships</a:t>
            </a:r>
            <a:r>
              <a:rPr lang="en-US" b="1" dirty="0"/>
              <a:t>, </a:t>
            </a:r>
            <a:r>
              <a:rPr lang="en-US" b="1" dirty="0">
                <a:solidFill>
                  <a:srgbClr val="FF0000"/>
                </a:solidFill>
              </a:rPr>
              <a:t>countries</a:t>
            </a:r>
            <a:r>
              <a:rPr lang="en-US" b="1" dirty="0"/>
              <a:t>, and other inanimate things which can be involved EMOTIONALLY. Ships are replaced by SHE, cars and trains by HE or SHE depending on the speaker’s psychology. All can be replaced by IT or WHICH.</a:t>
            </a:r>
          </a:p>
          <a:p>
            <a:pPr marL="596646" indent="-514350">
              <a:buFont typeface="+mj-lt"/>
              <a:buAutoNum type="arabicPeriod"/>
            </a:pPr>
            <a:r>
              <a:rPr lang="en-US" b="1" dirty="0">
                <a:solidFill>
                  <a:srgbClr val="FF0000"/>
                </a:solidFill>
              </a:rPr>
              <a:t>LOWER ANIMALS</a:t>
            </a:r>
            <a:r>
              <a:rPr lang="en-US" b="1" dirty="0"/>
              <a:t> are replaced by IT or WHICH: fly ,snake</a:t>
            </a:r>
          </a:p>
        </p:txBody>
      </p:sp>
      <p:sp>
        <p:nvSpPr>
          <p:cNvPr id="4" name="Date Placeholder 3"/>
          <p:cNvSpPr>
            <a:spLocks noGrp="1"/>
          </p:cNvSpPr>
          <p:nvPr>
            <p:ph type="dt" sz="half" idx="10"/>
          </p:nvPr>
        </p:nvSpPr>
        <p:spPr/>
        <p:txBody>
          <a:bodyPr/>
          <a:lstStyle/>
          <a:p>
            <a:fld id="{3D65FD42-8FD7-426F-AEE2-9C1DF156C002}" type="datetime1">
              <a:rPr lang="en-US" smtClean="0"/>
              <a:t>4/2/2020</a:t>
            </a:fld>
            <a:endParaRPr lang="en-US"/>
          </a:p>
        </p:txBody>
      </p:sp>
      <p:sp>
        <p:nvSpPr>
          <p:cNvPr id="6" name="Footer Placeholder 5"/>
          <p:cNvSpPr>
            <a:spLocks noGrp="1"/>
          </p:cNvSpPr>
          <p:nvPr>
            <p:ph type="ftr" sz="quarter" idx="11"/>
          </p:nvPr>
        </p:nvSpPr>
        <p:spPr/>
        <p:txBody>
          <a:bodyPr/>
          <a:lstStyle/>
          <a:p>
            <a:r>
              <a:rPr lang="en-US" dirty="0"/>
              <a:t>CONTRASTIVE GRAMMAR ... AHMED QADOURY ABED </a:t>
            </a:r>
          </a:p>
        </p:txBody>
      </p:sp>
      <p:sp>
        <p:nvSpPr>
          <p:cNvPr id="5" name="Slide Number Placeholder 4"/>
          <p:cNvSpPr>
            <a:spLocks noGrp="1"/>
          </p:cNvSpPr>
          <p:nvPr>
            <p:ph type="sldNum" sz="quarter" idx="12"/>
          </p:nvPr>
        </p:nvSpPr>
        <p:spPr/>
        <p:txBody>
          <a:bodyPr/>
          <a:lstStyle/>
          <a:p>
            <a:fld id="{97436C62-20A3-4C93-9B1C-0CE8C20CA4FB}" type="slidenum">
              <a:rPr lang="en-US" smtClean="0"/>
              <a:pPr/>
              <a:t>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IN ARABIC</a:t>
            </a:r>
          </a:p>
        </p:txBody>
      </p:sp>
      <p:sp>
        <p:nvSpPr>
          <p:cNvPr id="3" name="Content Placeholder 2"/>
          <p:cNvSpPr>
            <a:spLocks noGrp="1"/>
          </p:cNvSpPr>
          <p:nvPr>
            <p:ph idx="1"/>
          </p:nvPr>
        </p:nvSpPr>
        <p:spPr>
          <a:xfrm>
            <a:off x="2959608" y="1142984"/>
            <a:ext cx="7498080" cy="5500726"/>
          </a:xfrm>
        </p:spPr>
        <p:txBody>
          <a:bodyPr>
            <a:noAutofit/>
          </a:bodyPr>
          <a:lstStyle/>
          <a:p>
            <a:r>
              <a:rPr lang="en-US" sz="2000" b="1" dirty="0"/>
              <a:t>The correspondence between gender and sex is almost complete. Therefore , gender in Arabic is </a:t>
            </a:r>
            <a:r>
              <a:rPr lang="en-US" sz="2000" b="1" dirty="0">
                <a:solidFill>
                  <a:srgbClr val="FF0000"/>
                </a:solidFill>
              </a:rPr>
              <a:t>GRAMMATICAL</a:t>
            </a:r>
            <a:r>
              <a:rPr lang="en-US" sz="2000" b="1" dirty="0"/>
              <a:t>, not affected by psychological factors</a:t>
            </a:r>
          </a:p>
          <a:p>
            <a:r>
              <a:rPr lang="en-US" sz="2000" b="1" dirty="0"/>
              <a:t>For inanimate things </a:t>
            </a:r>
            <a:r>
              <a:rPr lang="en-US" sz="2000" b="1" dirty="0">
                <a:solidFill>
                  <a:srgbClr val="FF0000"/>
                </a:solidFill>
              </a:rPr>
              <a:t>FORMAL</a:t>
            </a:r>
            <a:r>
              <a:rPr lang="en-US" sz="2000" b="1" dirty="0"/>
              <a:t>  basis (whether the noun has certain morphological markers) can be traced.</a:t>
            </a:r>
          </a:p>
          <a:p>
            <a:r>
              <a:rPr lang="en-US" sz="2000" b="1" dirty="0"/>
              <a:t>Masculine is the </a:t>
            </a:r>
            <a:r>
              <a:rPr lang="en-US" sz="2000" b="1" dirty="0">
                <a:solidFill>
                  <a:srgbClr val="FF0000"/>
                </a:solidFill>
              </a:rPr>
              <a:t>UNMARKED</a:t>
            </a:r>
            <a:r>
              <a:rPr lang="en-US" sz="2000" b="1" dirty="0"/>
              <a:t> while feminine is </a:t>
            </a:r>
            <a:r>
              <a:rPr lang="en-US" sz="2000" b="1" dirty="0">
                <a:solidFill>
                  <a:srgbClr val="FF0000"/>
                </a:solidFill>
              </a:rPr>
              <a:t>MARKED</a:t>
            </a:r>
            <a:r>
              <a:rPr lang="en-US" sz="2000" b="1" dirty="0"/>
              <a:t>.</a:t>
            </a:r>
          </a:p>
          <a:p>
            <a:r>
              <a:rPr lang="en-US" sz="2000" b="1" dirty="0"/>
              <a:t>Three markers for feminine : </a:t>
            </a:r>
            <a:r>
              <a:rPr lang="ar-SA" sz="2000" b="1" dirty="0"/>
              <a:t>ة ، </a:t>
            </a:r>
            <a:r>
              <a:rPr lang="ar-SA" sz="2000" b="1" dirty="0" err="1"/>
              <a:t>ى</a:t>
            </a:r>
            <a:r>
              <a:rPr lang="ar-SA" sz="2000" b="1" dirty="0"/>
              <a:t> ، </a:t>
            </a:r>
            <a:r>
              <a:rPr lang="ar-SA" sz="2000" b="1" dirty="0" err="1"/>
              <a:t>ا</a:t>
            </a:r>
            <a:endParaRPr lang="ar-SA" sz="2000" b="1" dirty="0"/>
          </a:p>
          <a:p>
            <a:r>
              <a:rPr lang="ar-SA" sz="2000" b="1" dirty="0"/>
              <a:t>معلمة ، ذكرى ، صحراء</a:t>
            </a:r>
          </a:p>
          <a:p>
            <a:r>
              <a:rPr lang="en-US" sz="2000" b="1" dirty="0"/>
              <a:t> </a:t>
            </a:r>
            <a:r>
              <a:rPr lang="en-US" sz="2000" b="1" dirty="0">
                <a:solidFill>
                  <a:srgbClr val="FF0000"/>
                </a:solidFill>
              </a:rPr>
              <a:t>SEMANTIC CONTENT HAS PRIORITY OVER FORM</a:t>
            </a:r>
            <a:r>
              <a:rPr lang="en-US" sz="2000" b="1" dirty="0"/>
              <a:t>. </a:t>
            </a:r>
          </a:p>
          <a:p>
            <a:pPr>
              <a:buNone/>
            </a:pPr>
            <a:r>
              <a:rPr lang="en-US" sz="2000" b="1" dirty="0"/>
              <a:t>(1)Personal nouns referring to males but with one of these three markers is called </a:t>
            </a:r>
            <a:r>
              <a:rPr lang="ar-SA" sz="2000" b="1" dirty="0"/>
              <a:t> مؤنث مجازي</a:t>
            </a:r>
            <a:r>
              <a:rPr lang="en-US" sz="2000" b="1" dirty="0"/>
              <a:t> as in </a:t>
            </a:r>
            <a:r>
              <a:rPr lang="ar-SA" sz="2000" b="1" dirty="0"/>
              <a:t>طلحة</a:t>
            </a:r>
            <a:r>
              <a:rPr lang="en-US" sz="2000" b="1" dirty="0"/>
              <a:t>, which sometimes pluralized as feminine </a:t>
            </a:r>
            <a:r>
              <a:rPr lang="ar-SA" sz="2000" b="1" dirty="0" err="1"/>
              <a:t>طلحات</a:t>
            </a:r>
            <a:r>
              <a:rPr lang="en-US" sz="2000" b="1" dirty="0"/>
              <a:t>. </a:t>
            </a:r>
          </a:p>
          <a:p>
            <a:pPr>
              <a:buNone/>
            </a:pPr>
            <a:r>
              <a:rPr lang="en-US" sz="2000" b="1" dirty="0"/>
              <a:t>(2) feminine nouns without these markers as in </a:t>
            </a:r>
            <a:r>
              <a:rPr lang="ar-SA" sz="2000" b="1" dirty="0"/>
              <a:t>زينب</a:t>
            </a:r>
            <a:r>
              <a:rPr lang="en-US" sz="2000" b="1" dirty="0"/>
              <a:t>. </a:t>
            </a:r>
          </a:p>
          <a:p>
            <a:pPr>
              <a:buNone/>
            </a:pPr>
            <a:r>
              <a:rPr lang="en-US" sz="2000" b="1" dirty="0"/>
              <a:t>(3) some </a:t>
            </a:r>
            <a:r>
              <a:rPr lang="en-US" sz="2000" b="1" dirty="0" err="1"/>
              <a:t>inanimates</a:t>
            </a:r>
            <a:r>
              <a:rPr lang="en-US" sz="2000" b="1" dirty="0"/>
              <a:t> are treated as feminine as in </a:t>
            </a:r>
            <a:r>
              <a:rPr lang="ar-SA" sz="2000" b="1" dirty="0"/>
              <a:t>ارض</a:t>
            </a:r>
            <a:r>
              <a:rPr lang="en-US" sz="2000" b="1" dirty="0"/>
              <a:t>.</a:t>
            </a:r>
          </a:p>
          <a:p>
            <a:pPr>
              <a:buNone/>
            </a:pPr>
            <a:r>
              <a:rPr lang="en-US" sz="2000" b="1" dirty="0"/>
              <a:t>(4) some </a:t>
            </a:r>
            <a:r>
              <a:rPr lang="en-US" sz="2000" b="1" dirty="0" err="1"/>
              <a:t>inanimates</a:t>
            </a:r>
            <a:r>
              <a:rPr lang="en-US" sz="2000" b="1" dirty="0"/>
              <a:t> are both masculine or feminine as in </a:t>
            </a:r>
            <a:r>
              <a:rPr lang="ar-SA" sz="2000" b="1" dirty="0"/>
              <a:t>طريق</a:t>
            </a:r>
            <a:r>
              <a:rPr lang="en-US" sz="2000" b="1" dirty="0"/>
              <a:t>.</a:t>
            </a:r>
          </a:p>
        </p:txBody>
      </p:sp>
      <p:sp>
        <p:nvSpPr>
          <p:cNvPr id="4" name="Date Placeholder 3"/>
          <p:cNvSpPr>
            <a:spLocks noGrp="1"/>
          </p:cNvSpPr>
          <p:nvPr>
            <p:ph type="dt" sz="half" idx="10"/>
          </p:nvPr>
        </p:nvSpPr>
        <p:spPr/>
        <p:txBody>
          <a:bodyPr/>
          <a:lstStyle/>
          <a:p>
            <a:fld id="{217685C9-0849-48B1-95C2-41B61925D3EC}" type="datetime1">
              <a:rPr lang="en-US" smtClean="0"/>
              <a:t>4/2/2020</a:t>
            </a:fld>
            <a:endParaRPr lang="en-US"/>
          </a:p>
        </p:txBody>
      </p:sp>
      <p:sp>
        <p:nvSpPr>
          <p:cNvPr id="6" name="Footer Placeholder 5"/>
          <p:cNvSpPr>
            <a:spLocks noGrp="1"/>
          </p:cNvSpPr>
          <p:nvPr>
            <p:ph type="ftr" sz="quarter" idx="11"/>
          </p:nvPr>
        </p:nvSpPr>
        <p:spPr/>
        <p:txBody>
          <a:bodyPr/>
          <a:lstStyle/>
          <a:p>
            <a:r>
              <a:rPr lang="en-US"/>
              <a:t>CONTRASTIVE GRAMMAR ... AHMED QADOURY ABED 2014</a:t>
            </a:r>
          </a:p>
        </p:txBody>
      </p:sp>
      <p:sp>
        <p:nvSpPr>
          <p:cNvPr id="5" name="Slide Number Placeholder 4"/>
          <p:cNvSpPr>
            <a:spLocks noGrp="1"/>
          </p:cNvSpPr>
          <p:nvPr>
            <p:ph type="sldNum" sz="quarter" idx="12"/>
          </p:nvPr>
        </p:nvSpPr>
        <p:spPr/>
        <p:txBody>
          <a:bodyPr/>
          <a:lstStyle/>
          <a:p>
            <a:fld id="{97436C62-20A3-4C93-9B1C-0CE8C20CA4FB}" type="slidenum">
              <a:rPr lang="en-US" smtClean="0"/>
              <a:pPr/>
              <a:t>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a:t>There is sometimes </a:t>
            </a:r>
            <a:r>
              <a:rPr lang="en-US" b="1" dirty="0">
                <a:solidFill>
                  <a:srgbClr val="FF0000"/>
                </a:solidFill>
              </a:rPr>
              <a:t>A CORRELATION BETWEEN GENDER AND NUMBER </a:t>
            </a:r>
            <a:r>
              <a:rPr lang="en-US" b="1" dirty="0"/>
              <a:t>: </a:t>
            </a:r>
            <a:r>
              <a:rPr lang="ar-SA" b="1" dirty="0"/>
              <a:t>نحلة </a:t>
            </a:r>
            <a:r>
              <a:rPr lang="en-US" b="1" dirty="0"/>
              <a:t> feminine – </a:t>
            </a:r>
            <a:r>
              <a:rPr lang="ar-SA" b="1" dirty="0"/>
              <a:t>نحل </a:t>
            </a:r>
            <a:r>
              <a:rPr lang="en-US" b="1" dirty="0"/>
              <a:t>masculine</a:t>
            </a:r>
          </a:p>
          <a:p>
            <a:r>
              <a:rPr lang="en-US" b="1" dirty="0"/>
              <a:t>Gender also involves </a:t>
            </a:r>
            <a:r>
              <a:rPr lang="en-US" b="1" dirty="0">
                <a:solidFill>
                  <a:srgbClr val="FF0000"/>
                </a:solidFill>
              </a:rPr>
              <a:t>ADJECTIVES WHICH AGREES WITH THE HEAD NOUN</a:t>
            </a:r>
            <a:r>
              <a:rPr lang="en-US" b="1" dirty="0"/>
              <a:t>: </a:t>
            </a:r>
            <a:r>
              <a:rPr lang="ar-SA" b="1" dirty="0"/>
              <a:t>الولد الذكي / البنت الذكية</a:t>
            </a:r>
            <a:endParaRPr lang="en-US" b="1" dirty="0"/>
          </a:p>
          <a:p>
            <a:r>
              <a:rPr lang="en-US" b="1" dirty="0"/>
              <a:t>Gender affects verb selection : </a:t>
            </a:r>
            <a:r>
              <a:rPr lang="ar-SA" b="1" dirty="0"/>
              <a:t>جاء الولد/ جاءت البنت</a:t>
            </a:r>
            <a:r>
              <a:rPr lang="en-US" b="1" dirty="0"/>
              <a:t> which indicates a kind of </a:t>
            </a:r>
            <a:r>
              <a:rPr lang="en-US" b="1" dirty="0">
                <a:solidFill>
                  <a:srgbClr val="FF0000"/>
                </a:solidFill>
              </a:rPr>
              <a:t>AGREEMENT BETWEEN THE SUBJECT AND ITS VERB</a:t>
            </a:r>
            <a:r>
              <a:rPr lang="en-US" b="1" dirty="0"/>
              <a:t>.</a:t>
            </a:r>
          </a:p>
          <a:p>
            <a:r>
              <a:rPr lang="ar-SA" b="1" dirty="0"/>
              <a:t>ثم خرج في الحال النساء إلى خارج المدينة</a:t>
            </a:r>
            <a:r>
              <a:rPr lang="en-US" b="1" dirty="0"/>
              <a:t> in this sentence a masculine verb is used for feminine subject because the subject is </a:t>
            </a:r>
            <a:r>
              <a:rPr lang="en-US" b="1" dirty="0">
                <a:solidFill>
                  <a:srgbClr val="FF0000"/>
                </a:solidFill>
              </a:rPr>
              <a:t>SEPARATED</a:t>
            </a:r>
            <a:r>
              <a:rPr lang="en-US" b="1" dirty="0"/>
              <a:t> from its verb</a:t>
            </a:r>
          </a:p>
        </p:txBody>
      </p:sp>
      <p:sp>
        <p:nvSpPr>
          <p:cNvPr id="4" name="Date Placeholder 3"/>
          <p:cNvSpPr>
            <a:spLocks noGrp="1"/>
          </p:cNvSpPr>
          <p:nvPr>
            <p:ph type="dt" sz="half" idx="10"/>
          </p:nvPr>
        </p:nvSpPr>
        <p:spPr/>
        <p:txBody>
          <a:bodyPr/>
          <a:lstStyle/>
          <a:p>
            <a:fld id="{C6226E4F-E192-498E-9C6C-2A376DAD7FDE}" type="datetime1">
              <a:rPr lang="en-US" smtClean="0"/>
              <a:t>4/2/2020</a:t>
            </a:fld>
            <a:endParaRPr lang="en-US"/>
          </a:p>
        </p:txBody>
      </p:sp>
      <p:sp>
        <p:nvSpPr>
          <p:cNvPr id="6" name="Footer Placeholder 5"/>
          <p:cNvSpPr>
            <a:spLocks noGrp="1"/>
          </p:cNvSpPr>
          <p:nvPr>
            <p:ph type="ftr" sz="quarter" idx="11"/>
          </p:nvPr>
        </p:nvSpPr>
        <p:spPr/>
        <p:txBody>
          <a:bodyPr/>
          <a:lstStyle/>
          <a:p>
            <a:r>
              <a:rPr lang="en-US" dirty="0"/>
              <a:t>CONTRASTIVE GRAMMAR ... AHMED QADOURY ABED </a:t>
            </a:r>
          </a:p>
        </p:txBody>
      </p:sp>
      <p:sp>
        <p:nvSpPr>
          <p:cNvPr id="5" name="Slide Number Placeholder 4"/>
          <p:cNvSpPr>
            <a:spLocks noGrp="1"/>
          </p:cNvSpPr>
          <p:nvPr>
            <p:ph type="sldNum" sz="quarter" idx="12"/>
          </p:nvPr>
        </p:nvSpPr>
        <p:spPr/>
        <p:txBody>
          <a:bodyPr/>
          <a:lstStyle/>
          <a:p>
            <a:fld id="{97436C62-20A3-4C93-9B1C-0CE8C20CA4FB}" type="slidenum">
              <a:rPr lang="en-US" smtClean="0"/>
              <a:pPr/>
              <a:t>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ARABIC</a:t>
            </a:r>
          </a:p>
        </p:txBody>
      </p:sp>
      <p:sp>
        <p:nvSpPr>
          <p:cNvPr id="3" name="Content Placeholder 2"/>
          <p:cNvSpPr>
            <a:spLocks noGrp="1"/>
          </p:cNvSpPr>
          <p:nvPr>
            <p:ph idx="1"/>
          </p:nvPr>
        </p:nvSpPr>
        <p:spPr/>
        <p:txBody>
          <a:bodyPr/>
          <a:lstStyle/>
          <a:p>
            <a:r>
              <a:rPr lang="en-US" b="1" dirty="0"/>
              <a:t>In modern Arabic irregular plurals of </a:t>
            </a:r>
            <a:r>
              <a:rPr lang="en-US" b="1" dirty="0" err="1"/>
              <a:t>inanimates</a:t>
            </a:r>
            <a:r>
              <a:rPr lang="en-US" b="1" dirty="0"/>
              <a:t> are treated as </a:t>
            </a:r>
            <a:r>
              <a:rPr lang="en-US" b="1" dirty="0">
                <a:solidFill>
                  <a:srgbClr val="C00000"/>
                </a:solidFill>
              </a:rPr>
              <a:t>singular feminine for the sake of subject verb agreement</a:t>
            </a:r>
            <a:r>
              <a:rPr lang="en-US" b="1" dirty="0"/>
              <a:t>:</a:t>
            </a:r>
          </a:p>
          <a:p>
            <a:r>
              <a:rPr lang="ar-SA" b="1" dirty="0"/>
              <a:t>ظهرت الجبال الرواسي</a:t>
            </a:r>
          </a:p>
          <a:p>
            <a:r>
              <a:rPr lang="ar-SA" b="1" dirty="0"/>
              <a:t> هذه الجبال عالية وخطرة</a:t>
            </a:r>
            <a:endParaRPr lang="en-US" b="1" dirty="0"/>
          </a:p>
          <a:p>
            <a:r>
              <a:rPr lang="en-US" b="1" dirty="0"/>
              <a:t> Occasionally , this is also true for </a:t>
            </a:r>
            <a:r>
              <a:rPr lang="ar-SA" b="1" dirty="0"/>
              <a:t>جمع التكسير :</a:t>
            </a:r>
          </a:p>
          <a:p>
            <a:r>
              <a:rPr lang="en-US" b="1" dirty="0"/>
              <a:t> </a:t>
            </a:r>
            <a:r>
              <a:rPr lang="ar-SA" b="1" dirty="0"/>
              <a:t>قالت اليهود</a:t>
            </a:r>
            <a:endParaRPr lang="en-US" b="1" dirty="0"/>
          </a:p>
        </p:txBody>
      </p:sp>
      <p:sp>
        <p:nvSpPr>
          <p:cNvPr id="4" name="Date Placeholder 3"/>
          <p:cNvSpPr>
            <a:spLocks noGrp="1"/>
          </p:cNvSpPr>
          <p:nvPr>
            <p:ph type="dt" sz="half" idx="10"/>
          </p:nvPr>
        </p:nvSpPr>
        <p:spPr/>
        <p:txBody>
          <a:bodyPr/>
          <a:lstStyle/>
          <a:p>
            <a:fld id="{C7C141E5-ECA2-4DA1-B7CC-78E57B89F5F1}" type="datetime1">
              <a:rPr lang="en-US" smtClean="0"/>
              <a:t>4/2/2020</a:t>
            </a:fld>
            <a:endParaRPr lang="en-US"/>
          </a:p>
        </p:txBody>
      </p:sp>
      <p:sp>
        <p:nvSpPr>
          <p:cNvPr id="6" name="Footer Placeholder 5"/>
          <p:cNvSpPr>
            <a:spLocks noGrp="1"/>
          </p:cNvSpPr>
          <p:nvPr>
            <p:ph type="ftr" sz="quarter" idx="11"/>
          </p:nvPr>
        </p:nvSpPr>
        <p:spPr/>
        <p:txBody>
          <a:bodyPr/>
          <a:lstStyle/>
          <a:p>
            <a:r>
              <a:rPr lang="en-US" dirty="0"/>
              <a:t>CONTRASTIVE GRAMMAR ... AHMED </a:t>
            </a:r>
            <a:r>
              <a:rPr lang="en-US"/>
              <a:t>QADOURY ABED</a:t>
            </a:r>
            <a:endParaRPr lang="en-US" dirty="0"/>
          </a:p>
        </p:txBody>
      </p:sp>
      <p:sp>
        <p:nvSpPr>
          <p:cNvPr id="5" name="Slide Number Placeholder 4"/>
          <p:cNvSpPr>
            <a:spLocks noGrp="1"/>
          </p:cNvSpPr>
          <p:nvPr>
            <p:ph type="sldNum" sz="quarter" idx="12"/>
          </p:nvPr>
        </p:nvSpPr>
        <p:spPr/>
        <p:txBody>
          <a:bodyPr/>
          <a:lstStyle/>
          <a:p>
            <a:fld id="{97436C62-20A3-4C93-9B1C-0CE8C20CA4FB}" type="slidenum">
              <a:rPr lang="en-US" smtClean="0"/>
              <a:pPr/>
              <a:t>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bomb.wav"/>
          </p:stSnd>
        </p:sndAc>
      </p:transition>
    </mc:Choice>
    <mc:Fallback xmlns="">
      <p:transition spd="slow">
        <p:fade/>
        <p:sndAc>
          <p:stSnd>
            <p:snd r:embed="rId3" name="bomb.wav"/>
          </p:stSnd>
        </p:sndAc>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TotalTime>
  <Words>668</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GENDER</vt:lpstr>
      <vt:lpstr>GENDER</vt:lpstr>
      <vt:lpstr>GENDER</vt:lpstr>
      <vt:lpstr>ENGLISH GENDER</vt:lpstr>
      <vt:lpstr>ANIMATES AND GENDER</vt:lpstr>
      <vt:lpstr>GENDER OF NON-PERSONAL NOUNS</vt:lpstr>
      <vt:lpstr>GENDER IN ARABIC</vt:lpstr>
      <vt:lpstr>PowerPoint Presentation</vt:lpstr>
      <vt:lpstr>MODERN ARABIC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dc:title>
  <dc:creator>ahmed qadoury</dc:creator>
  <cp:lastModifiedBy>ahmed qadoury</cp:lastModifiedBy>
  <cp:revision>1</cp:revision>
  <dcterms:created xsi:type="dcterms:W3CDTF">2020-04-02T11:45:07Z</dcterms:created>
  <dcterms:modified xsi:type="dcterms:W3CDTF">2020-04-02T11:48:55Z</dcterms:modified>
</cp:coreProperties>
</file>