
<file path=[Content_Types].xml><?xml version="1.0" encoding="utf-8"?>
<Types xmlns="http://schemas.openxmlformats.org/package/2006/content-types">
  <Default Extension="jpe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0"/>
  </p:notesMasterIdLst>
  <p:sldIdLst>
    <p:sldId id="256" r:id="rId2"/>
    <p:sldId id="28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957F0E-DE58-4F12-9A0A-9FA1A4DDD262}" type="datetimeFigureOut">
              <a:rPr lang="en-US" smtClean="0"/>
              <a:t>3/28/2020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88ED34-41E6-4F2D-9B91-3E56D314A69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333BBE-00A0-471A-A405-053573FD4CB6}" type="datetime1">
              <a:rPr lang="en-US" smtClean="0"/>
              <a:t>3/28/2020</a:t>
            </a:fld>
            <a:endParaRPr lang="en-US"/>
          </a:p>
        </p:txBody>
      </p:sp>
      <p:sp>
        <p:nvSpPr>
          <p:cNvPr id="5" name="Footer Placeholder 4"/>
          <p:cNvSpPr>
            <a:spLocks noGrp="1"/>
          </p:cNvSpPr>
          <p:nvPr>
            <p:ph type="ftr" sz="quarter" idx="11"/>
          </p:nvPr>
        </p:nvSpPr>
        <p:spPr/>
        <p:txBody>
          <a:bodyPr/>
          <a:lstStyle/>
          <a:p>
            <a:r>
              <a:rPr lang="en-US"/>
              <a:t>CONTRASTIVE GRAMMAR... AHMED QADOURY ABED 2014</a:t>
            </a:r>
          </a:p>
        </p:txBody>
      </p:sp>
      <p:sp>
        <p:nvSpPr>
          <p:cNvPr id="6" name="Slide Number Placeholder 5"/>
          <p:cNvSpPr>
            <a:spLocks noGrp="1"/>
          </p:cNvSpPr>
          <p:nvPr>
            <p:ph type="sldNum" sz="quarter" idx="12"/>
          </p:nvPr>
        </p:nvSpPr>
        <p:spPr/>
        <p:txBody>
          <a:bodyPr/>
          <a:lstStyle/>
          <a:p>
            <a:fld id="{7614A1F2-CD26-40EE-8C9D-B47A24F48BC9}" type="slidenum">
              <a:rPr lang="en-US" smtClean="0"/>
              <a:pPr/>
              <a:t>‹#›</a:t>
            </a:fld>
            <a:endParaRPr lang="en-US"/>
          </a:p>
        </p:txBody>
      </p:sp>
    </p:spTree>
    <p:extLst>
      <p:ext uri="{BB962C8B-B14F-4D97-AF65-F5344CB8AC3E}">
        <p14:creationId xmlns:p14="http://schemas.microsoft.com/office/powerpoint/2010/main" val="3054703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2359E1-D5E1-43A4-AD4C-A954765D5C2D}" type="datetime1">
              <a:rPr lang="en-US" smtClean="0"/>
              <a:t>3/28/2020</a:t>
            </a:fld>
            <a:endParaRPr lang="en-US"/>
          </a:p>
        </p:txBody>
      </p:sp>
      <p:sp>
        <p:nvSpPr>
          <p:cNvPr id="5" name="Footer Placeholder 4"/>
          <p:cNvSpPr>
            <a:spLocks noGrp="1"/>
          </p:cNvSpPr>
          <p:nvPr>
            <p:ph type="ftr" sz="quarter" idx="11"/>
          </p:nvPr>
        </p:nvSpPr>
        <p:spPr/>
        <p:txBody>
          <a:bodyPr/>
          <a:lstStyle/>
          <a:p>
            <a:r>
              <a:rPr lang="en-US"/>
              <a:t>CONTRASTIVE GRAMMAR... AHMED QADOURY ABED 2014</a:t>
            </a:r>
          </a:p>
        </p:txBody>
      </p:sp>
      <p:sp>
        <p:nvSpPr>
          <p:cNvPr id="6" name="Slide Number Placeholder 5"/>
          <p:cNvSpPr>
            <a:spLocks noGrp="1"/>
          </p:cNvSpPr>
          <p:nvPr>
            <p:ph type="sldNum" sz="quarter" idx="12"/>
          </p:nvPr>
        </p:nvSpPr>
        <p:spPr/>
        <p:txBody>
          <a:bodyPr/>
          <a:lstStyle/>
          <a:p>
            <a:fld id="{7614A1F2-CD26-40EE-8C9D-B47A24F48BC9}" type="slidenum">
              <a:rPr lang="en-US" smtClean="0"/>
              <a:pPr/>
              <a:t>‹#›</a:t>
            </a:fld>
            <a:endParaRPr lang="en-US"/>
          </a:p>
        </p:txBody>
      </p:sp>
    </p:spTree>
    <p:extLst>
      <p:ext uri="{BB962C8B-B14F-4D97-AF65-F5344CB8AC3E}">
        <p14:creationId xmlns:p14="http://schemas.microsoft.com/office/powerpoint/2010/main" val="1348421395"/>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2359E1-D5E1-43A4-AD4C-A954765D5C2D}" type="datetime1">
              <a:rPr lang="en-US" smtClean="0"/>
              <a:t>3/28/2020</a:t>
            </a:fld>
            <a:endParaRPr lang="en-US"/>
          </a:p>
        </p:txBody>
      </p:sp>
      <p:sp>
        <p:nvSpPr>
          <p:cNvPr id="5" name="Footer Placeholder 4"/>
          <p:cNvSpPr>
            <a:spLocks noGrp="1"/>
          </p:cNvSpPr>
          <p:nvPr>
            <p:ph type="ftr" sz="quarter" idx="11"/>
          </p:nvPr>
        </p:nvSpPr>
        <p:spPr/>
        <p:txBody>
          <a:bodyPr/>
          <a:lstStyle/>
          <a:p>
            <a:r>
              <a:rPr lang="en-US"/>
              <a:t>CONTRASTIVE GRAMMAR... AHMED QADOURY ABED 2014</a:t>
            </a:r>
          </a:p>
        </p:txBody>
      </p:sp>
      <p:sp>
        <p:nvSpPr>
          <p:cNvPr id="6" name="Slide Number Placeholder 5"/>
          <p:cNvSpPr>
            <a:spLocks noGrp="1"/>
          </p:cNvSpPr>
          <p:nvPr>
            <p:ph type="sldNum" sz="quarter" idx="12"/>
          </p:nvPr>
        </p:nvSpPr>
        <p:spPr/>
        <p:txBody>
          <a:bodyPr/>
          <a:lstStyle/>
          <a:p>
            <a:fld id="{7614A1F2-CD26-40EE-8C9D-B47A24F48BC9}"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23098234"/>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2359E1-D5E1-43A4-AD4C-A954765D5C2D}" type="datetime1">
              <a:rPr lang="en-US" smtClean="0"/>
              <a:t>3/28/2020</a:t>
            </a:fld>
            <a:endParaRPr lang="en-US"/>
          </a:p>
        </p:txBody>
      </p:sp>
      <p:sp>
        <p:nvSpPr>
          <p:cNvPr id="5" name="Footer Placeholder 4"/>
          <p:cNvSpPr>
            <a:spLocks noGrp="1"/>
          </p:cNvSpPr>
          <p:nvPr>
            <p:ph type="ftr" sz="quarter" idx="11"/>
          </p:nvPr>
        </p:nvSpPr>
        <p:spPr/>
        <p:txBody>
          <a:bodyPr/>
          <a:lstStyle/>
          <a:p>
            <a:r>
              <a:rPr lang="en-US"/>
              <a:t>CONTRASTIVE GRAMMAR... AHMED QADOURY ABED 2014</a:t>
            </a:r>
          </a:p>
        </p:txBody>
      </p:sp>
      <p:sp>
        <p:nvSpPr>
          <p:cNvPr id="6" name="Slide Number Placeholder 5"/>
          <p:cNvSpPr>
            <a:spLocks noGrp="1"/>
          </p:cNvSpPr>
          <p:nvPr>
            <p:ph type="sldNum" sz="quarter" idx="12"/>
          </p:nvPr>
        </p:nvSpPr>
        <p:spPr/>
        <p:txBody>
          <a:bodyPr/>
          <a:lstStyle/>
          <a:p>
            <a:fld id="{7614A1F2-CD26-40EE-8C9D-B47A24F48BC9}" type="slidenum">
              <a:rPr lang="en-US" smtClean="0"/>
              <a:pPr/>
              <a:t>‹#›</a:t>
            </a:fld>
            <a:endParaRPr lang="en-US"/>
          </a:p>
        </p:txBody>
      </p:sp>
    </p:spTree>
    <p:extLst>
      <p:ext uri="{BB962C8B-B14F-4D97-AF65-F5344CB8AC3E}">
        <p14:creationId xmlns:p14="http://schemas.microsoft.com/office/powerpoint/2010/main" val="4204498572"/>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2359E1-D5E1-43A4-AD4C-A954765D5C2D}" type="datetime1">
              <a:rPr lang="en-US" smtClean="0"/>
              <a:t>3/28/2020</a:t>
            </a:fld>
            <a:endParaRPr lang="en-US"/>
          </a:p>
        </p:txBody>
      </p:sp>
      <p:sp>
        <p:nvSpPr>
          <p:cNvPr id="5" name="Footer Placeholder 4"/>
          <p:cNvSpPr>
            <a:spLocks noGrp="1"/>
          </p:cNvSpPr>
          <p:nvPr>
            <p:ph type="ftr" sz="quarter" idx="11"/>
          </p:nvPr>
        </p:nvSpPr>
        <p:spPr/>
        <p:txBody>
          <a:bodyPr/>
          <a:lstStyle/>
          <a:p>
            <a:r>
              <a:rPr lang="en-US"/>
              <a:t>CONTRASTIVE GRAMMAR... AHMED QADOURY ABED 2014</a:t>
            </a:r>
          </a:p>
        </p:txBody>
      </p:sp>
      <p:sp>
        <p:nvSpPr>
          <p:cNvPr id="6" name="Slide Number Placeholder 5"/>
          <p:cNvSpPr>
            <a:spLocks noGrp="1"/>
          </p:cNvSpPr>
          <p:nvPr>
            <p:ph type="sldNum" sz="quarter" idx="12"/>
          </p:nvPr>
        </p:nvSpPr>
        <p:spPr/>
        <p:txBody>
          <a:bodyPr/>
          <a:lstStyle/>
          <a:p>
            <a:fld id="{7614A1F2-CD26-40EE-8C9D-B47A24F48BC9}"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64860085"/>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2359E1-D5E1-43A4-AD4C-A954765D5C2D}" type="datetime1">
              <a:rPr lang="en-US" smtClean="0"/>
              <a:t>3/28/2020</a:t>
            </a:fld>
            <a:endParaRPr lang="en-US"/>
          </a:p>
        </p:txBody>
      </p:sp>
      <p:sp>
        <p:nvSpPr>
          <p:cNvPr id="5" name="Footer Placeholder 4"/>
          <p:cNvSpPr>
            <a:spLocks noGrp="1"/>
          </p:cNvSpPr>
          <p:nvPr>
            <p:ph type="ftr" sz="quarter" idx="11"/>
          </p:nvPr>
        </p:nvSpPr>
        <p:spPr/>
        <p:txBody>
          <a:bodyPr/>
          <a:lstStyle/>
          <a:p>
            <a:r>
              <a:rPr lang="en-US"/>
              <a:t>CONTRASTIVE GRAMMAR... AHMED QADOURY ABED 2014</a:t>
            </a:r>
          </a:p>
        </p:txBody>
      </p:sp>
      <p:sp>
        <p:nvSpPr>
          <p:cNvPr id="6" name="Slide Number Placeholder 5"/>
          <p:cNvSpPr>
            <a:spLocks noGrp="1"/>
          </p:cNvSpPr>
          <p:nvPr>
            <p:ph type="sldNum" sz="quarter" idx="12"/>
          </p:nvPr>
        </p:nvSpPr>
        <p:spPr/>
        <p:txBody>
          <a:bodyPr/>
          <a:lstStyle/>
          <a:p>
            <a:fld id="{7614A1F2-CD26-40EE-8C9D-B47A24F48BC9}" type="slidenum">
              <a:rPr lang="en-US" smtClean="0"/>
              <a:pPr/>
              <a:t>‹#›</a:t>
            </a:fld>
            <a:endParaRPr lang="en-US"/>
          </a:p>
        </p:txBody>
      </p:sp>
    </p:spTree>
    <p:extLst>
      <p:ext uri="{BB962C8B-B14F-4D97-AF65-F5344CB8AC3E}">
        <p14:creationId xmlns:p14="http://schemas.microsoft.com/office/powerpoint/2010/main" val="1351341545"/>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599D54-8071-4B13-8C93-BD0932F2C729}" type="datetime1">
              <a:rPr lang="en-US" smtClean="0"/>
              <a:t>3/28/2020</a:t>
            </a:fld>
            <a:endParaRPr lang="en-US"/>
          </a:p>
        </p:txBody>
      </p:sp>
      <p:sp>
        <p:nvSpPr>
          <p:cNvPr id="5" name="Footer Placeholder 4"/>
          <p:cNvSpPr>
            <a:spLocks noGrp="1"/>
          </p:cNvSpPr>
          <p:nvPr>
            <p:ph type="ftr" sz="quarter" idx="11"/>
          </p:nvPr>
        </p:nvSpPr>
        <p:spPr/>
        <p:txBody>
          <a:bodyPr/>
          <a:lstStyle/>
          <a:p>
            <a:r>
              <a:rPr lang="en-US"/>
              <a:t>CONTRASTIVE GRAMMAR... AHMED QADOURY ABED 2014</a:t>
            </a:r>
          </a:p>
        </p:txBody>
      </p:sp>
      <p:sp>
        <p:nvSpPr>
          <p:cNvPr id="6" name="Slide Number Placeholder 5"/>
          <p:cNvSpPr>
            <a:spLocks noGrp="1"/>
          </p:cNvSpPr>
          <p:nvPr>
            <p:ph type="sldNum" sz="quarter" idx="12"/>
          </p:nvPr>
        </p:nvSpPr>
        <p:spPr/>
        <p:txBody>
          <a:bodyPr/>
          <a:lstStyle/>
          <a:p>
            <a:fld id="{7614A1F2-CD26-40EE-8C9D-B47A24F48BC9}" type="slidenum">
              <a:rPr lang="en-US" smtClean="0"/>
              <a:pPr/>
              <a:t>‹#›</a:t>
            </a:fld>
            <a:endParaRPr lang="en-US"/>
          </a:p>
        </p:txBody>
      </p:sp>
    </p:spTree>
    <p:extLst>
      <p:ext uri="{BB962C8B-B14F-4D97-AF65-F5344CB8AC3E}">
        <p14:creationId xmlns:p14="http://schemas.microsoft.com/office/powerpoint/2010/main" val="2100679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EB7D1C-8ECE-4296-BE75-261C1FDE8EF1}" type="datetime1">
              <a:rPr lang="en-US" smtClean="0"/>
              <a:t>3/28/2020</a:t>
            </a:fld>
            <a:endParaRPr lang="en-US"/>
          </a:p>
        </p:txBody>
      </p:sp>
      <p:sp>
        <p:nvSpPr>
          <p:cNvPr id="5" name="Footer Placeholder 4"/>
          <p:cNvSpPr>
            <a:spLocks noGrp="1"/>
          </p:cNvSpPr>
          <p:nvPr>
            <p:ph type="ftr" sz="quarter" idx="11"/>
          </p:nvPr>
        </p:nvSpPr>
        <p:spPr/>
        <p:txBody>
          <a:bodyPr/>
          <a:lstStyle/>
          <a:p>
            <a:r>
              <a:rPr lang="en-US"/>
              <a:t>CONTRASTIVE GRAMMAR... AHMED QADOURY ABED 2014</a:t>
            </a:r>
          </a:p>
        </p:txBody>
      </p:sp>
      <p:sp>
        <p:nvSpPr>
          <p:cNvPr id="6" name="Slide Number Placeholder 5"/>
          <p:cNvSpPr>
            <a:spLocks noGrp="1"/>
          </p:cNvSpPr>
          <p:nvPr>
            <p:ph type="sldNum" sz="quarter" idx="12"/>
          </p:nvPr>
        </p:nvSpPr>
        <p:spPr/>
        <p:txBody>
          <a:bodyPr/>
          <a:lstStyle/>
          <a:p>
            <a:fld id="{7614A1F2-CD26-40EE-8C9D-B47A24F48BC9}" type="slidenum">
              <a:rPr lang="en-US" smtClean="0"/>
              <a:pPr/>
              <a:t>‹#›</a:t>
            </a:fld>
            <a:endParaRPr lang="en-US"/>
          </a:p>
        </p:txBody>
      </p:sp>
    </p:spTree>
    <p:extLst>
      <p:ext uri="{BB962C8B-B14F-4D97-AF65-F5344CB8AC3E}">
        <p14:creationId xmlns:p14="http://schemas.microsoft.com/office/powerpoint/2010/main" val="407047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1C7653-450D-482A-B3CB-2CD204862388}" type="datetime1">
              <a:rPr lang="en-US" smtClean="0"/>
              <a:t>3/28/2020</a:t>
            </a:fld>
            <a:endParaRPr lang="en-US"/>
          </a:p>
        </p:txBody>
      </p:sp>
      <p:sp>
        <p:nvSpPr>
          <p:cNvPr id="5" name="Footer Placeholder 4"/>
          <p:cNvSpPr>
            <a:spLocks noGrp="1"/>
          </p:cNvSpPr>
          <p:nvPr>
            <p:ph type="ftr" sz="quarter" idx="11"/>
          </p:nvPr>
        </p:nvSpPr>
        <p:spPr/>
        <p:txBody>
          <a:bodyPr/>
          <a:lstStyle/>
          <a:p>
            <a:r>
              <a:rPr lang="en-US"/>
              <a:t>CONTRASTIVE GRAMMAR... AHMED QADOURY ABED 2014</a:t>
            </a:r>
          </a:p>
        </p:txBody>
      </p:sp>
      <p:sp>
        <p:nvSpPr>
          <p:cNvPr id="6" name="Slide Number Placeholder 5"/>
          <p:cNvSpPr>
            <a:spLocks noGrp="1"/>
          </p:cNvSpPr>
          <p:nvPr>
            <p:ph type="sldNum" sz="quarter" idx="12"/>
          </p:nvPr>
        </p:nvSpPr>
        <p:spPr/>
        <p:txBody>
          <a:bodyPr/>
          <a:lstStyle/>
          <a:p>
            <a:fld id="{7614A1F2-CD26-40EE-8C9D-B47A24F48BC9}" type="slidenum">
              <a:rPr lang="en-US" smtClean="0"/>
              <a:pPr/>
              <a:t>‹#›</a:t>
            </a:fld>
            <a:endParaRPr lang="en-US"/>
          </a:p>
        </p:txBody>
      </p:sp>
    </p:spTree>
    <p:extLst>
      <p:ext uri="{BB962C8B-B14F-4D97-AF65-F5344CB8AC3E}">
        <p14:creationId xmlns:p14="http://schemas.microsoft.com/office/powerpoint/2010/main" val="564558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4CC2E8-DC63-47BD-8B22-55D14EACF0B9}" type="datetime1">
              <a:rPr lang="en-US" smtClean="0"/>
              <a:t>3/28/2020</a:t>
            </a:fld>
            <a:endParaRPr lang="en-US"/>
          </a:p>
        </p:txBody>
      </p:sp>
      <p:sp>
        <p:nvSpPr>
          <p:cNvPr id="5" name="Footer Placeholder 4"/>
          <p:cNvSpPr>
            <a:spLocks noGrp="1"/>
          </p:cNvSpPr>
          <p:nvPr>
            <p:ph type="ftr" sz="quarter" idx="11"/>
          </p:nvPr>
        </p:nvSpPr>
        <p:spPr/>
        <p:txBody>
          <a:bodyPr/>
          <a:lstStyle/>
          <a:p>
            <a:r>
              <a:rPr lang="en-US"/>
              <a:t>CONTRASTIVE GRAMMAR... AHMED QADOURY ABED 2014</a:t>
            </a:r>
          </a:p>
        </p:txBody>
      </p:sp>
      <p:sp>
        <p:nvSpPr>
          <p:cNvPr id="6" name="Slide Number Placeholder 5"/>
          <p:cNvSpPr>
            <a:spLocks noGrp="1"/>
          </p:cNvSpPr>
          <p:nvPr>
            <p:ph type="sldNum" sz="quarter" idx="12"/>
          </p:nvPr>
        </p:nvSpPr>
        <p:spPr/>
        <p:txBody>
          <a:bodyPr/>
          <a:lstStyle/>
          <a:p>
            <a:fld id="{7614A1F2-CD26-40EE-8C9D-B47A24F48BC9}" type="slidenum">
              <a:rPr lang="en-US" smtClean="0"/>
              <a:pPr/>
              <a:t>‹#›</a:t>
            </a:fld>
            <a:endParaRPr lang="en-US"/>
          </a:p>
        </p:txBody>
      </p:sp>
    </p:spTree>
    <p:extLst>
      <p:ext uri="{BB962C8B-B14F-4D97-AF65-F5344CB8AC3E}">
        <p14:creationId xmlns:p14="http://schemas.microsoft.com/office/powerpoint/2010/main" val="2413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8D63FF-349B-4392-A02C-E68DD828C93C}" type="datetime1">
              <a:rPr lang="en-US" smtClean="0"/>
              <a:t>3/28/2020</a:t>
            </a:fld>
            <a:endParaRPr lang="en-US"/>
          </a:p>
        </p:txBody>
      </p:sp>
      <p:sp>
        <p:nvSpPr>
          <p:cNvPr id="6" name="Footer Placeholder 5"/>
          <p:cNvSpPr>
            <a:spLocks noGrp="1"/>
          </p:cNvSpPr>
          <p:nvPr>
            <p:ph type="ftr" sz="quarter" idx="11"/>
          </p:nvPr>
        </p:nvSpPr>
        <p:spPr/>
        <p:txBody>
          <a:bodyPr/>
          <a:lstStyle/>
          <a:p>
            <a:r>
              <a:rPr lang="en-US"/>
              <a:t>CONTRASTIVE GRAMMAR... AHMED QADOURY ABED 2014</a:t>
            </a:r>
          </a:p>
        </p:txBody>
      </p:sp>
      <p:sp>
        <p:nvSpPr>
          <p:cNvPr id="7" name="Slide Number Placeholder 6"/>
          <p:cNvSpPr>
            <a:spLocks noGrp="1"/>
          </p:cNvSpPr>
          <p:nvPr>
            <p:ph type="sldNum" sz="quarter" idx="12"/>
          </p:nvPr>
        </p:nvSpPr>
        <p:spPr/>
        <p:txBody>
          <a:bodyPr/>
          <a:lstStyle/>
          <a:p>
            <a:fld id="{7614A1F2-CD26-40EE-8C9D-B47A24F48BC9}" type="slidenum">
              <a:rPr lang="en-US" smtClean="0"/>
              <a:pPr/>
              <a:t>‹#›</a:t>
            </a:fld>
            <a:endParaRPr lang="en-US"/>
          </a:p>
        </p:txBody>
      </p:sp>
    </p:spTree>
    <p:extLst>
      <p:ext uri="{BB962C8B-B14F-4D97-AF65-F5344CB8AC3E}">
        <p14:creationId xmlns:p14="http://schemas.microsoft.com/office/powerpoint/2010/main" val="1264988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B190DA-32B6-47B6-B2D8-4C543B81D531}" type="datetime1">
              <a:rPr lang="en-US" smtClean="0"/>
              <a:t>3/28/2020</a:t>
            </a:fld>
            <a:endParaRPr lang="en-US"/>
          </a:p>
        </p:txBody>
      </p:sp>
      <p:sp>
        <p:nvSpPr>
          <p:cNvPr id="8" name="Footer Placeholder 7"/>
          <p:cNvSpPr>
            <a:spLocks noGrp="1"/>
          </p:cNvSpPr>
          <p:nvPr>
            <p:ph type="ftr" sz="quarter" idx="11"/>
          </p:nvPr>
        </p:nvSpPr>
        <p:spPr/>
        <p:txBody>
          <a:bodyPr/>
          <a:lstStyle/>
          <a:p>
            <a:r>
              <a:rPr lang="en-US"/>
              <a:t>CONTRASTIVE GRAMMAR... AHMED QADOURY ABED 2014</a:t>
            </a:r>
          </a:p>
        </p:txBody>
      </p:sp>
      <p:sp>
        <p:nvSpPr>
          <p:cNvPr id="9" name="Slide Number Placeholder 8"/>
          <p:cNvSpPr>
            <a:spLocks noGrp="1"/>
          </p:cNvSpPr>
          <p:nvPr>
            <p:ph type="sldNum" sz="quarter" idx="12"/>
          </p:nvPr>
        </p:nvSpPr>
        <p:spPr/>
        <p:txBody>
          <a:bodyPr/>
          <a:lstStyle/>
          <a:p>
            <a:fld id="{7614A1F2-CD26-40EE-8C9D-B47A24F48BC9}" type="slidenum">
              <a:rPr lang="en-US" smtClean="0"/>
              <a:pPr/>
              <a:t>‹#›</a:t>
            </a:fld>
            <a:endParaRPr lang="en-US"/>
          </a:p>
        </p:txBody>
      </p:sp>
    </p:spTree>
    <p:extLst>
      <p:ext uri="{BB962C8B-B14F-4D97-AF65-F5344CB8AC3E}">
        <p14:creationId xmlns:p14="http://schemas.microsoft.com/office/powerpoint/2010/main" val="1106484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9344CC-C890-49A3-A3B0-8575A2F252AD}" type="datetime1">
              <a:rPr lang="en-US" smtClean="0"/>
              <a:t>3/28/2020</a:t>
            </a:fld>
            <a:endParaRPr lang="en-US"/>
          </a:p>
        </p:txBody>
      </p:sp>
      <p:sp>
        <p:nvSpPr>
          <p:cNvPr id="4" name="Footer Placeholder 3"/>
          <p:cNvSpPr>
            <a:spLocks noGrp="1"/>
          </p:cNvSpPr>
          <p:nvPr>
            <p:ph type="ftr" sz="quarter" idx="11"/>
          </p:nvPr>
        </p:nvSpPr>
        <p:spPr/>
        <p:txBody>
          <a:bodyPr/>
          <a:lstStyle/>
          <a:p>
            <a:r>
              <a:rPr lang="en-US"/>
              <a:t>CONTRASTIVE GRAMMAR... AHMED QADOURY ABED 2014</a:t>
            </a:r>
          </a:p>
        </p:txBody>
      </p:sp>
      <p:sp>
        <p:nvSpPr>
          <p:cNvPr id="5" name="Slide Number Placeholder 4"/>
          <p:cNvSpPr>
            <a:spLocks noGrp="1"/>
          </p:cNvSpPr>
          <p:nvPr>
            <p:ph type="sldNum" sz="quarter" idx="12"/>
          </p:nvPr>
        </p:nvSpPr>
        <p:spPr/>
        <p:txBody>
          <a:bodyPr/>
          <a:lstStyle/>
          <a:p>
            <a:fld id="{7614A1F2-CD26-40EE-8C9D-B47A24F48BC9}" type="slidenum">
              <a:rPr lang="en-US" smtClean="0"/>
              <a:pPr/>
              <a:t>‹#›</a:t>
            </a:fld>
            <a:endParaRPr lang="en-US"/>
          </a:p>
        </p:txBody>
      </p:sp>
    </p:spTree>
    <p:extLst>
      <p:ext uri="{BB962C8B-B14F-4D97-AF65-F5344CB8AC3E}">
        <p14:creationId xmlns:p14="http://schemas.microsoft.com/office/powerpoint/2010/main" val="3233134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448E1-80AE-45E4-ADE1-887836575034}" type="datetime1">
              <a:rPr lang="en-US" smtClean="0"/>
              <a:t>3/28/2020</a:t>
            </a:fld>
            <a:endParaRPr lang="en-US"/>
          </a:p>
        </p:txBody>
      </p:sp>
      <p:sp>
        <p:nvSpPr>
          <p:cNvPr id="3" name="Footer Placeholder 2"/>
          <p:cNvSpPr>
            <a:spLocks noGrp="1"/>
          </p:cNvSpPr>
          <p:nvPr>
            <p:ph type="ftr" sz="quarter" idx="11"/>
          </p:nvPr>
        </p:nvSpPr>
        <p:spPr/>
        <p:txBody>
          <a:bodyPr/>
          <a:lstStyle/>
          <a:p>
            <a:r>
              <a:rPr lang="en-US"/>
              <a:t>CONTRASTIVE GRAMMAR... AHMED QADOURY ABED 2014</a:t>
            </a:r>
          </a:p>
        </p:txBody>
      </p:sp>
      <p:sp>
        <p:nvSpPr>
          <p:cNvPr id="4" name="Slide Number Placeholder 3"/>
          <p:cNvSpPr>
            <a:spLocks noGrp="1"/>
          </p:cNvSpPr>
          <p:nvPr>
            <p:ph type="sldNum" sz="quarter" idx="12"/>
          </p:nvPr>
        </p:nvSpPr>
        <p:spPr/>
        <p:txBody>
          <a:bodyPr/>
          <a:lstStyle/>
          <a:p>
            <a:fld id="{7614A1F2-CD26-40EE-8C9D-B47A24F48BC9}" type="slidenum">
              <a:rPr lang="en-US" smtClean="0"/>
              <a:pPr/>
              <a:t>‹#›</a:t>
            </a:fld>
            <a:endParaRPr lang="en-US"/>
          </a:p>
        </p:txBody>
      </p:sp>
    </p:spTree>
    <p:extLst>
      <p:ext uri="{BB962C8B-B14F-4D97-AF65-F5344CB8AC3E}">
        <p14:creationId xmlns:p14="http://schemas.microsoft.com/office/powerpoint/2010/main" val="47756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57D36A3-E9A2-42C0-AD03-132B5164211A}" type="datetime1">
              <a:rPr lang="en-US" smtClean="0"/>
              <a:t>3/28/2020</a:t>
            </a:fld>
            <a:endParaRPr lang="en-US"/>
          </a:p>
        </p:txBody>
      </p:sp>
      <p:sp>
        <p:nvSpPr>
          <p:cNvPr id="6" name="Footer Placeholder 5"/>
          <p:cNvSpPr>
            <a:spLocks noGrp="1"/>
          </p:cNvSpPr>
          <p:nvPr>
            <p:ph type="ftr" sz="quarter" idx="11"/>
          </p:nvPr>
        </p:nvSpPr>
        <p:spPr/>
        <p:txBody>
          <a:bodyPr/>
          <a:lstStyle/>
          <a:p>
            <a:r>
              <a:rPr lang="en-US"/>
              <a:t>CONTRASTIVE GRAMMAR... AHMED QADOURY ABED 2014</a:t>
            </a:r>
          </a:p>
        </p:txBody>
      </p:sp>
      <p:sp>
        <p:nvSpPr>
          <p:cNvPr id="7" name="Slide Number Placeholder 6"/>
          <p:cNvSpPr>
            <a:spLocks noGrp="1"/>
          </p:cNvSpPr>
          <p:nvPr>
            <p:ph type="sldNum" sz="quarter" idx="12"/>
          </p:nvPr>
        </p:nvSpPr>
        <p:spPr/>
        <p:txBody>
          <a:bodyPr/>
          <a:lstStyle/>
          <a:p>
            <a:fld id="{7614A1F2-CD26-40EE-8C9D-B47A24F48BC9}" type="slidenum">
              <a:rPr lang="en-US" smtClean="0"/>
              <a:pPr/>
              <a:t>‹#›</a:t>
            </a:fld>
            <a:endParaRPr lang="en-US"/>
          </a:p>
        </p:txBody>
      </p:sp>
    </p:spTree>
    <p:extLst>
      <p:ext uri="{BB962C8B-B14F-4D97-AF65-F5344CB8AC3E}">
        <p14:creationId xmlns:p14="http://schemas.microsoft.com/office/powerpoint/2010/main" val="2573595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4185E1-55AC-4E65-8739-2D3F5615B13D}" type="datetime1">
              <a:rPr lang="en-US" smtClean="0"/>
              <a:t>3/28/2020</a:t>
            </a:fld>
            <a:endParaRPr lang="en-US"/>
          </a:p>
        </p:txBody>
      </p:sp>
      <p:sp>
        <p:nvSpPr>
          <p:cNvPr id="6" name="Footer Placeholder 5"/>
          <p:cNvSpPr>
            <a:spLocks noGrp="1"/>
          </p:cNvSpPr>
          <p:nvPr>
            <p:ph type="ftr" sz="quarter" idx="11"/>
          </p:nvPr>
        </p:nvSpPr>
        <p:spPr/>
        <p:txBody>
          <a:bodyPr/>
          <a:lstStyle/>
          <a:p>
            <a:r>
              <a:rPr lang="en-US"/>
              <a:t>CONTRASTIVE GRAMMAR... AHMED QADOURY ABED 2014</a:t>
            </a:r>
          </a:p>
        </p:txBody>
      </p:sp>
      <p:sp>
        <p:nvSpPr>
          <p:cNvPr id="7" name="Slide Number Placeholder 6"/>
          <p:cNvSpPr>
            <a:spLocks noGrp="1"/>
          </p:cNvSpPr>
          <p:nvPr>
            <p:ph type="sldNum" sz="quarter" idx="12"/>
          </p:nvPr>
        </p:nvSpPr>
        <p:spPr/>
        <p:txBody>
          <a:bodyPr/>
          <a:lstStyle/>
          <a:p>
            <a:fld id="{7614A1F2-CD26-40EE-8C9D-B47A24F48BC9}" type="slidenum">
              <a:rPr lang="en-US" smtClean="0"/>
              <a:pPr/>
              <a:t>‹#›</a:t>
            </a:fld>
            <a:endParaRPr lang="en-US"/>
          </a:p>
        </p:txBody>
      </p:sp>
    </p:spTree>
    <p:extLst>
      <p:ext uri="{BB962C8B-B14F-4D97-AF65-F5344CB8AC3E}">
        <p14:creationId xmlns:p14="http://schemas.microsoft.com/office/powerpoint/2010/main" val="583154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62359E1-D5E1-43A4-AD4C-A954765D5C2D}" type="datetime1">
              <a:rPr lang="en-US" smtClean="0"/>
              <a:t>3/28/2020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CONTRASTIVE GRAMMAR... AHMED QADOURY ABED 2014</a:t>
            </a: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614A1F2-CD26-40EE-8C9D-B47A24F48BC9}" type="slidenum">
              <a:rPr lang="en-US" smtClean="0"/>
              <a:pPr/>
              <a:t>‹#›</a:t>
            </a:fld>
            <a:endParaRPr lang="en-US"/>
          </a:p>
        </p:txBody>
      </p:sp>
    </p:spTree>
    <p:extLst>
      <p:ext uri="{BB962C8B-B14F-4D97-AF65-F5344CB8AC3E}">
        <p14:creationId xmlns:p14="http://schemas.microsoft.com/office/powerpoint/2010/main" val="39195143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NINE</a:t>
            </a:r>
          </a:p>
        </p:txBody>
      </p:sp>
      <p:sp>
        <p:nvSpPr>
          <p:cNvPr id="3" name="Subtitle 2"/>
          <p:cNvSpPr>
            <a:spLocks noGrp="1"/>
          </p:cNvSpPr>
          <p:nvPr>
            <p:ph type="subTitle" idx="1"/>
          </p:nvPr>
        </p:nvSpPr>
        <p:spPr>
          <a:xfrm>
            <a:off x="3354442" y="3539864"/>
            <a:ext cx="5114778" cy="603516"/>
          </a:xfrm>
        </p:spPr>
        <p:txBody>
          <a:bodyPr>
            <a:noAutofit/>
          </a:bodyPr>
          <a:lstStyle/>
          <a:p>
            <a:r>
              <a:rPr lang="en-US" sz="4000" b="1" dirty="0">
                <a:solidFill>
                  <a:schemeClr val="tx1"/>
                </a:solidFill>
              </a:rPr>
              <a:t>CONJUNCTION</a:t>
            </a:r>
          </a:p>
        </p:txBody>
      </p:sp>
      <p:pic>
        <p:nvPicPr>
          <p:cNvPr id="4" name="Picture 3" descr="Desert.jpg"/>
          <p:cNvPicPr>
            <a:picLocks noGrp="1" noChangeAspect="1"/>
          </p:cNvPicPr>
          <p:nvPr isPhoto="1"/>
        </p:nvPicPr>
        <p:blipFill>
          <a:blip r:embed="rId2" cstate="print">
            <a:lum/>
          </a:blip>
          <a:stretch>
            <a:fillRect/>
          </a:stretch>
        </p:blipFill>
        <p:spPr>
          <a:xfrm>
            <a:off x="0" y="4071942"/>
            <a:ext cx="9144000" cy="278605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NEITHER ….NOR</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a:p>
          <a:p>
            <a:r>
              <a:rPr lang="en-US" b="1" dirty="0"/>
              <a:t>This pair is used to join two negative ideas or terms:</a:t>
            </a:r>
            <a:endParaRPr lang="en-US" dirty="0"/>
          </a:p>
          <a:p>
            <a:pPr lvl="0"/>
            <a:r>
              <a:rPr lang="en-US" b="1" dirty="0"/>
              <a:t> He neither called us nor sent a letter.   </a:t>
            </a:r>
            <a:r>
              <a:rPr lang="ar-SA" b="1" dirty="0"/>
              <a:t>لم يتصل بنا ولم يرسل رسالة</a:t>
            </a:r>
            <a:endParaRPr lang="en-US" dirty="0"/>
          </a:p>
          <a:p>
            <a:pPr lvl="0"/>
            <a:r>
              <a:rPr lang="en-US" b="1" dirty="0"/>
              <a:t>Neither Ali nor Mohammed came. </a:t>
            </a:r>
            <a:r>
              <a:rPr lang="ar-SA" b="1" dirty="0"/>
              <a:t>لم يأتي علي ولا محمد/ لا علي ولا محمد أتى</a:t>
            </a:r>
            <a:endParaRPr lang="en-US" dirty="0"/>
          </a:p>
          <a:p>
            <a:r>
              <a:rPr lang="en-US" b="1" dirty="0"/>
              <a:t>Finally English allows the shortening of coordinate structures through a process called conjunction reduction. For example, the two simple clauses (1) and (2) are conjoined into (3):</a:t>
            </a:r>
            <a:endParaRPr lang="en-US" dirty="0"/>
          </a:p>
          <a:p>
            <a:pPr lvl="0"/>
            <a:r>
              <a:rPr lang="en-US" b="1" dirty="0"/>
              <a:t>(1) John stole a car.</a:t>
            </a:r>
            <a:endParaRPr lang="en-US" dirty="0"/>
          </a:p>
          <a:p>
            <a:pPr lvl="0"/>
            <a:r>
              <a:rPr lang="en-US" b="1" dirty="0"/>
              <a:t>(2) He was caught by the police.</a:t>
            </a:r>
            <a:endParaRPr lang="en-US" dirty="0"/>
          </a:p>
          <a:p>
            <a:pPr lvl="0"/>
            <a:r>
              <a:rPr lang="en-US" b="1" dirty="0"/>
              <a:t>(3) John stole a car and was caught by the police.</a:t>
            </a:r>
            <a:endParaRPr lang="en-US" dirty="0"/>
          </a:p>
        </p:txBody>
      </p:sp>
      <p:sp>
        <p:nvSpPr>
          <p:cNvPr id="4" name="Date Placeholder 3"/>
          <p:cNvSpPr>
            <a:spLocks noGrp="1"/>
          </p:cNvSpPr>
          <p:nvPr>
            <p:ph type="dt" sz="half" idx="10"/>
          </p:nvPr>
        </p:nvSpPr>
        <p:spPr/>
        <p:txBody>
          <a:bodyPr/>
          <a:lstStyle/>
          <a:p>
            <a:fld id="{E4EFD28A-6CD2-4864-B3AE-2469F397A132}" type="datetime1">
              <a:rPr lang="en-US" smtClean="0"/>
              <a:t>3/28/2020</a:t>
            </a:fld>
            <a:endParaRPr lang="en-US"/>
          </a:p>
        </p:txBody>
      </p:sp>
      <p:sp>
        <p:nvSpPr>
          <p:cNvPr id="6" name="Footer Placeholder 5"/>
          <p:cNvSpPr>
            <a:spLocks noGrp="1"/>
          </p:cNvSpPr>
          <p:nvPr>
            <p:ph type="ftr" sz="quarter" idx="11"/>
          </p:nvPr>
        </p:nvSpPr>
        <p:spPr/>
        <p:txBody>
          <a:bodyPr/>
          <a:lstStyle/>
          <a:p>
            <a:r>
              <a:rPr lang="en-US"/>
              <a:t>CONTRASTIVE GRAMMAR... AHMED QADOURY ABED 2014</a:t>
            </a:r>
          </a:p>
        </p:txBody>
      </p:sp>
      <p:sp>
        <p:nvSpPr>
          <p:cNvPr id="5" name="Slide Number Placeholder 4"/>
          <p:cNvSpPr>
            <a:spLocks noGrp="1"/>
          </p:cNvSpPr>
          <p:nvPr>
            <p:ph type="sldNum" sz="quarter" idx="12"/>
          </p:nvPr>
        </p:nvSpPr>
        <p:spPr/>
        <p:txBody>
          <a:bodyPr/>
          <a:lstStyle/>
          <a:p>
            <a:fld id="{7614A1F2-CD26-40EE-8C9D-B47A24F48BC9}"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ARABIC COORDINATION</a:t>
            </a:r>
          </a:p>
        </p:txBody>
      </p:sp>
      <p:sp>
        <p:nvSpPr>
          <p:cNvPr id="3" name="Content Placeholder 2"/>
          <p:cNvSpPr>
            <a:spLocks noGrp="1"/>
          </p:cNvSpPr>
          <p:nvPr>
            <p:ph idx="1"/>
          </p:nvPr>
        </p:nvSpPr>
        <p:spPr/>
        <p:txBody>
          <a:bodyPr>
            <a:normAutofit fontScale="85000" lnSpcReduction="20000"/>
          </a:bodyPr>
          <a:lstStyle/>
          <a:p>
            <a:r>
              <a:rPr lang="en-US" b="1" dirty="0"/>
              <a:t>Arabic has </a:t>
            </a:r>
            <a:r>
              <a:rPr lang="ar-SA" b="1" dirty="0"/>
              <a:t>حروف العطف</a:t>
            </a:r>
            <a:r>
              <a:rPr lang="en-US" b="1" dirty="0"/>
              <a:t> ‘conjunctive particles’. The following ones are coordinating:</a:t>
            </a:r>
            <a:endParaRPr lang="en-US" dirty="0"/>
          </a:p>
          <a:p>
            <a:pPr lvl="0"/>
            <a:r>
              <a:rPr lang="ar-SA" b="1" dirty="0"/>
              <a:t>الواو</a:t>
            </a:r>
            <a:r>
              <a:rPr lang="en-US" b="1" dirty="0"/>
              <a:t> additive</a:t>
            </a:r>
            <a:endParaRPr lang="en-US" dirty="0"/>
          </a:p>
          <a:p>
            <a:pPr lvl="0"/>
            <a:r>
              <a:rPr lang="ar-SA" b="1" dirty="0"/>
              <a:t>الفاء</a:t>
            </a:r>
            <a:r>
              <a:rPr lang="en-US" b="1" dirty="0"/>
              <a:t> additive</a:t>
            </a:r>
            <a:endParaRPr lang="en-US" dirty="0"/>
          </a:p>
          <a:p>
            <a:pPr lvl="0"/>
            <a:r>
              <a:rPr lang="ar-SA" b="1" dirty="0"/>
              <a:t>ثم</a:t>
            </a:r>
            <a:r>
              <a:rPr lang="en-US" b="1" dirty="0"/>
              <a:t> additive </a:t>
            </a:r>
            <a:endParaRPr lang="en-US" dirty="0"/>
          </a:p>
          <a:p>
            <a:pPr lvl="0"/>
            <a:r>
              <a:rPr lang="ar-SA" b="1" dirty="0"/>
              <a:t>بل</a:t>
            </a:r>
            <a:r>
              <a:rPr lang="en-US" b="1" dirty="0"/>
              <a:t> adversative</a:t>
            </a:r>
            <a:endParaRPr lang="en-US" dirty="0"/>
          </a:p>
          <a:p>
            <a:pPr lvl="0"/>
            <a:r>
              <a:rPr lang="ar-SA" b="1" dirty="0"/>
              <a:t>لكن</a:t>
            </a:r>
            <a:r>
              <a:rPr lang="en-US" b="1" dirty="0"/>
              <a:t> adversative </a:t>
            </a:r>
            <a:endParaRPr lang="en-US" dirty="0"/>
          </a:p>
          <a:p>
            <a:pPr lvl="0"/>
            <a:r>
              <a:rPr lang="ar-SA" b="1" dirty="0"/>
              <a:t>أو</a:t>
            </a:r>
            <a:r>
              <a:rPr lang="en-US" b="1" dirty="0"/>
              <a:t> disjunctive</a:t>
            </a:r>
            <a:endParaRPr lang="en-US" dirty="0"/>
          </a:p>
          <a:p>
            <a:pPr lvl="0"/>
            <a:r>
              <a:rPr lang="ar-SA" b="1" dirty="0"/>
              <a:t>أم</a:t>
            </a:r>
            <a:r>
              <a:rPr lang="en-US" b="1" dirty="0"/>
              <a:t> disjunctive</a:t>
            </a:r>
            <a:endParaRPr lang="en-US" dirty="0"/>
          </a:p>
          <a:p>
            <a:pPr lvl="0"/>
            <a:r>
              <a:rPr lang="ar-SA" b="1" dirty="0"/>
              <a:t>لا</a:t>
            </a:r>
            <a:r>
              <a:rPr lang="en-US" b="1" dirty="0"/>
              <a:t> negative conjunctive</a:t>
            </a:r>
            <a:endParaRPr lang="en-US" dirty="0"/>
          </a:p>
          <a:p>
            <a:pPr lvl="0"/>
            <a:r>
              <a:rPr lang="ar-SA" b="1" dirty="0"/>
              <a:t>إما</a:t>
            </a:r>
            <a:r>
              <a:rPr lang="en-US" b="1" dirty="0"/>
              <a:t> correlative</a:t>
            </a:r>
            <a:endParaRPr lang="en-US" dirty="0"/>
          </a:p>
          <a:p>
            <a:r>
              <a:rPr lang="en-US" b="1" dirty="0"/>
              <a:t>Recently , it is proved that these can be both coordinating and subordinating.</a:t>
            </a:r>
            <a:endParaRPr lang="en-US" dirty="0"/>
          </a:p>
          <a:p>
            <a:endParaRPr lang="en-US" dirty="0"/>
          </a:p>
        </p:txBody>
      </p:sp>
      <p:sp>
        <p:nvSpPr>
          <p:cNvPr id="4" name="Date Placeholder 3"/>
          <p:cNvSpPr>
            <a:spLocks noGrp="1"/>
          </p:cNvSpPr>
          <p:nvPr>
            <p:ph type="dt" sz="half" idx="10"/>
          </p:nvPr>
        </p:nvSpPr>
        <p:spPr/>
        <p:txBody>
          <a:bodyPr/>
          <a:lstStyle/>
          <a:p>
            <a:fld id="{5F9AD433-C36E-4CA0-AB1F-A159023836E5}" type="datetime1">
              <a:rPr lang="en-US" smtClean="0"/>
              <a:t>3/28/2020</a:t>
            </a:fld>
            <a:endParaRPr lang="en-US"/>
          </a:p>
        </p:txBody>
      </p:sp>
      <p:sp>
        <p:nvSpPr>
          <p:cNvPr id="6" name="Footer Placeholder 5"/>
          <p:cNvSpPr>
            <a:spLocks noGrp="1"/>
          </p:cNvSpPr>
          <p:nvPr>
            <p:ph type="ftr" sz="quarter" idx="11"/>
          </p:nvPr>
        </p:nvSpPr>
        <p:spPr/>
        <p:txBody>
          <a:bodyPr/>
          <a:lstStyle/>
          <a:p>
            <a:r>
              <a:rPr lang="en-US"/>
              <a:t>CONTRASTIVE GRAMMAR... AHMED QADOURY ABED 2014</a:t>
            </a:r>
          </a:p>
        </p:txBody>
      </p:sp>
      <p:sp>
        <p:nvSpPr>
          <p:cNvPr id="5" name="Slide Number Placeholder 4"/>
          <p:cNvSpPr>
            <a:spLocks noGrp="1"/>
          </p:cNvSpPr>
          <p:nvPr>
            <p:ph type="sldNum" sz="quarter" idx="12"/>
          </p:nvPr>
        </p:nvSpPr>
        <p:spPr/>
        <p:txBody>
          <a:bodyPr/>
          <a:lstStyle/>
          <a:p>
            <a:fld id="{7614A1F2-CD26-40EE-8C9D-B47A24F48BC9}"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الواو</a:t>
            </a:r>
            <a:endParaRPr lang="en-US" dirty="0"/>
          </a:p>
        </p:txBody>
      </p:sp>
      <p:sp>
        <p:nvSpPr>
          <p:cNvPr id="3" name="Content Placeholder 2"/>
          <p:cNvSpPr>
            <a:spLocks noGrp="1"/>
          </p:cNvSpPr>
          <p:nvPr>
            <p:ph idx="1"/>
          </p:nvPr>
        </p:nvSpPr>
        <p:spPr/>
        <p:txBody>
          <a:bodyPr>
            <a:normAutofit fontScale="92500" lnSpcReduction="20000"/>
          </a:bodyPr>
          <a:lstStyle/>
          <a:p>
            <a:pPr rtl="1"/>
            <a:r>
              <a:rPr lang="en-US" b="1" dirty="0"/>
              <a:t>: This is  an additive conjunctive particle that links nouns, phrases, clauses and paragraphs. It may occur sentence initially and at the beginning of paragraph. It is the most frequently used conjunctive particle. In listing , it is replaced by ‘comma’ in English:</a:t>
            </a:r>
            <a:endParaRPr lang="en-US" dirty="0"/>
          </a:p>
          <a:p>
            <a:r>
              <a:rPr lang="en-US" b="1" dirty="0"/>
              <a:t>- </a:t>
            </a:r>
            <a:r>
              <a:rPr lang="ar-SA" b="1" dirty="0"/>
              <a:t>جاء المعلم والبنت </a:t>
            </a:r>
            <a:r>
              <a:rPr lang="ar-SA" b="1" dirty="0" err="1"/>
              <a:t>و</a:t>
            </a:r>
            <a:r>
              <a:rPr lang="ar-SA" b="1" dirty="0"/>
              <a:t> الولد</a:t>
            </a:r>
            <a:r>
              <a:rPr lang="en-US" b="1" dirty="0"/>
              <a:t> . The teacher ,the boy and the girl came </a:t>
            </a:r>
            <a:endParaRPr lang="en-US" dirty="0"/>
          </a:p>
          <a:p>
            <a:r>
              <a:rPr lang="en-US" b="1" dirty="0"/>
              <a:t>-</a:t>
            </a:r>
            <a:r>
              <a:rPr lang="ar-SA" b="1" dirty="0" err="1"/>
              <a:t>اكل</a:t>
            </a:r>
            <a:r>
              <a:rPr lang="ar-SA" b="1" dirty="0"/>
              <a:t> الولد وشرب .</a:t>
            </a:r>
            <a:r>
              <a:rPr lang="en-US" b="1" dirty="0"/>
              <a:t> The boy ate and drank.</a:t>
            </a:r>
            <a:endParaRPr lang="en-US" dirty="0"/>
          </a:p>
          <a:p>
            <a:r>
              <a:rPr lang="en-US" b="1" dirty="0"/>
              <a:t>In translation , </a:t>
            </a:r>
            <a:r>
              <a:rPr lang="ar-SA" b="1" dirty="0"/>
              <a:t>الواو </a:t>
            </a:r>
            <a:r>
              <a:rPr lang="en-US" b="1" dirty="0"/>
              <a:t> can be omitted , as in:</a:t>
            </a:r>
            <a:endParaRPr lang="en-US" dirty="0"/>
          </a:p>
          <a:p>
            <a:pPr lvl="0"/>
            <a:r>
              <a:rPr lang="ar-SA" b="1" dirty="0"/>
              <a:t>غادرت البيت وهي تحمل طفلها</a:t>
            </a:r>
            <a:r>
              <a:rPr lang="en-US" b="1" dirty="0"/>
              <a:t>. She left the house carrying her baby.</a:t>
            </a:r>
            <a:endParaRPr lang="en-US" dirty="0"/>
          </a:p>
          <a:p>
            <a:r>
              <a:rPr lang="en-US" b="1" dirty="0"/>
              <a:t>When used at the beginning of each paragraph, in a narrative , </a:t>
            </a:r>
            <a:r>
              <a:rPr lang="ar-SA" b="1" dirty="0"/>
              <a:t>الواو</a:t>
            </a:r>
            <a:r>
              <a:rPr lang="en-US" b="1" dirty="0"/>
              <a:t> has a textual function , which is to signal the beginning of a new event or episode.</a:t>
            </a:r>
            <a:endParaRPr lang="en-US" dirty="0"/>
          </a:p>
        </p:txBody>
      </p:sp>
      <p:sp>
        <p:nvSpPr>
          <p:cNvPr id="4" name="Date Placeholder 3"/>
          <p:cNvSpPr>
            <a:spLocks noGrp="1"/>
          </p:cNvSpPr>
          <p:nvPr>
            <p:ph type="dt" sz="half" idx="10"/>
          </p:nvPr>
        </p:nvSpPr>
        <p:spPr/>
        <p:txBody>
          <a:bodyPr/>
          <a:lstStyle/>
          <a:p>
            <a:fld id="{2CB0BDCB-0358-4371-942B-4F31645796CB}" type="datetime1">
              <a:rPr lang="en-US" smtClean="0"/>
              <a:t>3/28/2020</a:t>
            </a:fld>
            <a:endParaRPr lang="en-US"/>
          </a:p>
        </p:txBody>
      </p:sp>
      <p:sp>
        <p:nvSpPr>
          <p:cNvPr id="6" name="Footer Placeholder 5"/>
          <p:cNvSpPr>
            <a:spLocks noGrp="1"/>
          </p:cNvSpPr>
          <p:nvPr>
            <p:ph type="ftr" sz="quarter" idx="11"/>
          </p:nvPr>
        </p:nvSpPr>
        <p:spPr/>
        <p:txBody>
          <a:bodyPr/>
          <a:lstStyle/>
          <a:p>
            <a:r>
              <a:rPr lang="en-US"/>
              <a:t>CONTRASTIVE GRAMMAR... AHMED QADOURY ABED 2014</a:t>
            </a:r>
          </a:p>
        </p:txBody>
      </p:sp>
      <p:sp>
        <p:nvSpPr>
          <p:cNvPr id="5" name="Slide Number Placeholder 4"/>
          <p:cNvSpPr>
            <a:spLocks noGrp="1"/>
          </p:cNvSpPr>
          <p:nvPr>
            <p:ph type="sldNum" sz="quarter" idx="12"/>
          </p:nvPr>
        </p:nvSpPr>
        <p:spPr/>
        <p:txBody>
          <a:bodyPr/>
          <a:lstStyle/>
          <a:p>
            <a:fld id="{7614A1F2-CD26-40EE-8C9D-B47A24F48BC9}"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الفاء</a:t>
            </a:r>
            <a:endParaRPr lang="en-US" dirty="0"/>
          </a:p>
        </p:txBody>
      </p:sp>
      <p:sp>
        <p:nvSpPr>
          <p:cNvPr id="3" name="Content Placeholder 2"/>
          <p:cNvSpPr>
            <a:spLocks noGrp="1"/>
          </p:cNvSpPr>
          <p:nvPr>
            <p:ph idx="1"/>
          </p:nvPr>
        </p:nvSpPr>
        <p:spPr/>
        <p:txBody>
          <a:bodyPr/>
          <a:lstStyle/>
          <a:p>
            <a:r>
              <a:rPr lang="en-US" b="1" dirty="0"/>
              <a:t>This inseparable sequential particle links constituents and implies sequencing or succession of events  </a:t>
            </a:r>
            <a:r>
              <a:rPr lang="ar-SA" b="1" dirty="0"/>
              <a:t>الترتيب</a:t>
            </a:r>
            <a:r>
              <a:rPr lang="en-US" b="1" dirty="0"/>
              <a:t>. It does not ,however, necessarily imply an interval between the occurrences of the two actions. It has two meanings:</a:t>
            </a:r>
            <a:endParaRPr lang="en-US" dirty="0"/>
          </a:p>
          <a:p>
            <a:r>
              <a:rPr lang="en-US" b="1" dirty="0" err="1"/>
              <a:t>i</a:t>
            </a:r>
            <a:r>
              <a:rPr lang="en-US" b="1" dirty="0"/>
              <a:t>-</a:t>
            </a:r>
            <a:r>
              <a:rPr lang="ar-SA" b="1" dirty="0"/>
              <a:t>الترتيب / التعقيب</a:t>
            </a:r>
            <a:r>
              <a:rPr lang="en-US" b="1" dirty="0"/>
              <a:t> gradation/succession</a:t>
            </a:r>
            <a:endParaRPr lang="en-US" dirty="0"/>
          </a:p>
          <a:p>
            <a:pPr lvl="0"/>
            <a:r>
              <a:rPr lang="ar-SA" b="1" dirty="0"/>
              <a:t>وصل الرئيس فالوزراء</a:t>
            </a:r>
            <a:r>
              <a:rPr lang="en-US" b="1" dirty="0"/>
              <a:t>. The President arrived and then the ministers.</a:t>
            </a:r>
            <a:endParaRPr lang="en-US" dirty="0"/>
          </a:p>
          <a:p>
            <a:r>
              <a:rPr lang="en-US" b="1" dirty="0"/>
              <a:t>ii-</a:t>
            </a:r>
            <a:r>
              <a:rPr lang="ar-SA" b="1" dirty="0"/>
              <a:t>التعليل</a:t>
            </a:r>
            <a:r>
              <a:rPr lang="en-US" b="1" dirty="0"/>
              <a:t> reason/cause</a:t>
            </a:r>
            <a:endParaRPr lang="en-US" dirty="0"/>
          </a:p>
          <a:p>
            <a:pPr lvl="0"/>
            <a:r>
              <a:rPr lang="ar-SA" b="1" dirty="0"/>
              <a:t>مرض فمات</a:t>
            </a:r>
            <a:r>
              <a:rPr lang="en-US" b="1" dirty="0"/>
              <a:t>. He became sick and died.</a:t>
            </a:r>
            <a:endParaRPr lang="en-US" dirty="0"/>
          </a:p>
          <a:p>
            <a:endParaRPr lang="en-US" dirty="0"/>
          </a:p>
        </p:txBody>
      </p:sp>
      <p:sp>
        <p:nvSpPr>
          <p:cNvPr id="4" name="Date Placeholder 3"/>
          <p:cNvSpPr>
            <a:spLocks noGrp="1"/>
          </p:cNvSpPr>
          <p:nvPr>
            <p:ph type="dt" sz="half" idx="10"/>
          </p:nvPr>
        </p:nvSpPr>
        <p:spPr/>
        <p:txBody>
          <a:bodyPr/>
          <a:lstStyle/>
          <a:p>
            <a:fld id="{5096A79D-E003-435D-A450-65607C884F04}" type="datetime1">
              <a:rPr lang="en-US" smtClean="0"/>
              <a:t>3/28/2020</a:t>
            </a:fld>
            <a:endParaRPr lang="en-US"/>
          </a:p>
        </p:txBody>
      </p:sp>
      <p:sp>
        <p:nvSpPr>
          <p:cNvPr id="6" name="Footer Placeholder 5"/>
          <p:cNvSpPr>
            <a:spLocks noGrp="1"/>
          </p:cNvSpPr>
          <p:nvPr>
            <p:ph type="ftr" sz="quarter" idx="11"/>
          </p:nvPr>
        </p:nvSpPr>
        <p:spPr/>
        <p:txBody>
          <a:bodyPr/>
          <a:lstStyle/>
          <a:p>
            <a:r>
              <a:rPr lang="en-US"/>
              <a:t>CONTRASTIVE GRAMMAR... AHMED QADOURY ABED 2014</a:t>
            </a:r>
          </a:p>
        </p:txBody>
      </p:sp>
      <p:sp>
        <p:nvSpPr>
          <p:cNvPr id="5" name="Slide Number Placeholder 4"/>
          <p:cNvSpPr>
            <a:spLocks noGrp="1"/>
          </p:cNvSpPr>
          <p:nvPr>
            <p:ph type="sldNum" sz="quarter" idx="12"/>
          </p:nvPr>
        </p:nvSpPr>
        <p:spPr/>
        <p:txBody>
          <a:bodyPr/>
          <a:lstStyle/>
          <a:p>
            <a:fld id="{7614A1F2-CD26-40EE-8C9D-B47A24F48BC9}"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ثم</a:t>
            </a:r>
            <a:endParaRPr lang="en-US" dirty="0"/>
          </a:p>
        </p:txBody>
      </p:sp>
      <p:sp>
        <p:nvSpPr>
          <p:cNvPr id="3" name="Content Placeholder 2"/>
          <p:cNvSpPr>
            <a:spLocks noGrp="1"/>
          </p:cNvSpPr>
          <p:nvPr>
            <p:ph idx="1"/>
          </p:nvPr>
        </p:nvSpPr>
        <p:spPr/>
        <p:txBody>
          <a:bodyPr/>
          <a:lstStyle/>
          <a:p>
            <a:r>
              <a:rPr lang="en-US" b="1" dirty="0"/>
              <a:t>then/thereupon/ next. Like </a:t>
            </a:r>
            <a:r>
              <a:rPr lang="ar-SA" b="1" dirty="0"/>
              <a:t>الفاء</a:t>
            </a:r>
            <a:r>
              <a:rPr lang="en-US" b="1" dirty="0"/>
              <a:t>, this additive conjunctive particle is sequential, but it implies an interval between  the occurrence of the two actions:</a:t>
            </a:r>
            <a:endParaRPr lang="en-US" dirty="0"/>
          </a:p>
          <a:p>
            <a:pPr lvl="0"/>
            <a:r>
              <a:rPr lang="ar-SA" b="1" dirty="0"/>
              <a:t>جلس ثم نهض</a:t>
            </a:r>
            <a:r>
              <a:rPr lang="en-US" b="1" dirty="0"/>
              <a:t> . He sat down and then got up.</a:t>
            </a:r>
            <a:endParaRPr lang="en-US" dirty="0"/>
          </a:p>
        </p:txBody>
      </p:sp>
      <p:sp>
        <p:nvSpPr>
          <p:cNvPr id="4" name="Date Placeholder 3"/>
          <p:cNvSpPr>
            <a:spLocks noGrp="1"/>
          </p:cNvSpPr>
          <p:nvPr>
            <p:ph type="dt" sz="half" idx="10"/>
          </p:nvPr>
        </p:nvSpPr>
        <p:spPr/>
        <p:txBody>
          <a:bodyPr/>
          <a:lstStyle/>
          <a:p>
            <a:fld id="{BE561058-68A2-4F9E-BB4D-A31A66132EE2}" type="datetime1">
              <a:rPr lang="en-US" smtClean="0"/>
              <a:t>3/28/2020</a:t>
            </a:fld>
            <a:endParaRPr lang="en-US"/>
          </a:p>
        </p:txBody>
      </p:sp>
      <p:sp>
        <p:nvSpPr>
          <p:cNvPr id="6" name="Footer Placeholder 5"/>
          <p:cNvSpPr>
            <a:spLocks noGrp="1"/>
          </p:cNvSpPr>
          <p:nvPr>
            <p:ph type="ftr" sz="quarter" idx="11"/>
          </p:nvPr>
        </p:nvSpPr>
        <p:spPr/>
        <p:txBody>
          <a:bodyPr/>
          <a:lstStyle/>
          <a:p>
            <a:r>
              <a:rPr lang="en-US"/>
              <a:t>CONTRASTIVE GRAMMAR... AHMED QADOURY ABED 2014</a:t>
            </a:r>
          </a:p>
        </p:txBody>
      </p:sp>
      <p:sp>
        <p:nvSpPr>
          <p:cNvPr id="5" name="Slide Number Placeholder 4"/>
          <p:cNvSpPr>
            <a:spLocks noGrp="1"/>
          </p:cNvSpPr>
          <p:nvPr>
            <p:ph type="sldNum" sz="quarter" idx="12"/>
          </p:nvPr>
        </p:nvSpPr>
        <p:spPr/>
        <p:txBody>
          <a:bodyPr/>
          <a:lstStyle/>
          <a:p>
            <a:fld id="{7614A1F2-CD26-40EE-8C9D-B47A24F48BC9}"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بل</a:t>
            </a:r>
            <a:endParaRPr lang="en-US" dirty="0"/>
          </a:p>
        </p:txBody>
      </p:sp>
      <p:sp>
        <p:nvSpPr>
          <p:cNvPr id="3" name="Content Placeholder 2"/>
          <p:cNvSpPr>
            <a:spLocks noGrp="1"/>
          </p:cNvSpPr>
          <p:nvPr>
            <p:ph idx="1"/>
          </p:nvPr>
        </p:nvSpPr>
        <p:spPr/>
        <p:txBody>
          <a:bodyPr/>
          <a:lstStyle/>
          <a:p>
            <a:r>
              <a:rPr lang="en-US" b="1" dirty="0"/>
              <a:t>) </a:t>
            </a:r>
            <a:r>
              <a:rPr lang="ar-SA" b="1" dirty="0"/>
              <a:t>بل</a:t>
            </a:r>
            <a:r>
              <a:rPr lang="en-US" b="1" dirty="0"/>
              <a:t> but / but rather .  This conjunctive particle expresses an adversative meaning  </a:t>
            </a:r>
            <a:r>
              <a:rPr lang="ar-SA" b="1" dirty="0" err="1"/>
              <a:t>اضراب</a:t>
            </a:r>
            <a:r>
              <a:rPr lang="en-US" b="1" dirty="0"/>
              <a:t>:</a:t>
            </a:r>
            <a:endParaRPr lang="en-US" dirty="0"/>
          </a:p>
          <a:p>
            <a:r>
              <a:rPr lang="en-US" b="1" dirty="0"/>
              <a:t>- </a:t>
            </a:r>
            <a:r>
              <a:rPr lang="ar-SA" b="1" dirty="0"/>
              <a:t>ما حضر خال</a:t>
            </a:r>
            <a:r>
              <a:rPr lang="ar-IQ" b="1" dirty="0"/>
              <a:t>د</a:t>
            </a:r>
            <a:r>
              <a:rPr lang="ar-SA" b="1" dirty="0"/>
              <a:t> بل علي</a:t>
            </a:r>
            <a:r>
              <a:rPr lang="en-US" b="1" dirty="0"/>
              <a:t>. Khalid did not come but Ali did.</a:t>
            </a:r>
            <a:endParaRPr lang="en-US" dirty="0"/>
          </a:p>
          <a:p>
            <a:r>
              <a:rPr lang="en-US" b="1" dirty="0"/>
              <a:t>It can also precede by a positive clause:</a:t>
            </a:r>
            <a:endParaRPr lang="en-US" dirty="0"/>
          </a:p>
          <a:p>
            <a:pPr lvl="0"/>
            <a:r>
              <a:rPr lang="ar-SA" b="1" dirty="0" err="1"/>
              <a:t>رايت</a:t>
            </a:r>
            <a:r>
              <a:rPr lang="ar-SA" b="1" dirty="0"/>
              <a:t> زيدا بل عليا</a:t>
            </a:r>
            <a:r>
              <a:rPr lang="en-US" b="1" dirty="0"/>
              <a:t>. I saw </a:t>
            </a:r>
            <a:r>
              <a:rPr lang="en-US" b="1" dirty="0" err="1"/>
              <a:t>Zayd</a:t>
            </a:r>
            <a:r>
              <a:rPr lang="en-US" b="1" dirty="0"/>
              <a:t>, but rather Ali.</a:t>
            </a:r>
            <a:endParaRPr lang="en-US" dirty="0"/>
          </a:p>
          <a:p>
            <a:endParaRPr lang="en-US" dirty="0"/>
          </a:p>
        </p:txBody>
      </p:sp>
      <p:sp>
        <p:nvSpPr>
          <p:cNvPr id="4" name="Date Placeholder 3"/>
          <p:cNvSpPr>
            <a:spLocks noGrp="1"/>
          </p:cNvSpPr>
          <p:nvPr>
            <p:ph type="dt" sz="half" idx="10"/>
          </p:nvPr>
        </p:nvSpPr>
        <p:spPr/>
        <p:txBody>
          <a:bodyPr/>
          <a:lstStyle/>
          <a:p>
            <a:fld id="{1327C5C3-889F-4FD7-A962-EA470FDFF4A4}" type="datetime1">
              <a:rPr lang="en-US" smtClean="0"/>
              <a:t>3/28/2020</a:t>
            </a:fld>
            <a:endParaRPr lang="en-US"/>
          </a:p>
        </p:txBody>
      </p:sp>
      <p:sp>
        <p:nvSpPr>
          <p:cNvPr id="6" name="Footer Placeholder 5"/>
          <p:cNvSpPr>
            <a:spLocks noGrp="1"/>
          </p:cNvSpPr>
          <p:nvPr>
            <p:ph type="ftr" sz="quarter" idx="11"/>
          </p:nvPr>
        </p:nvSpPr>
        <p:spPr/>
        <p:txBody>
          <a:bodyPr/>
          <a:lstStyle/>
          <a:p>
            <a:r>
              <a:rPr lang="en-US"/>
              <a:t>CONTRASTIVE GRAMMAR... AHMED QADOURY ABED 2014</a:t>
            </a:r>
          </a:p>
        </p:txBody>
      </p:sp>
      <p:sp>
        <p:nvSpPr>
          <p:cNvPr id="5" name="Slide Number Placeholder 4"/>
          <p:cNvSpPr>
            <a:spLocks noGrp="1"/>
          </p:cNvSpPr>
          <p:nvPr>
            <p:ph type="sldNum" sz="quarter" idx="12"/>
          </p:nvPr>
        </p:nvSpPr>
        <p:spPr/>
        <p:txBody>
          <a:bodyPr/>
          <a:lstStyle/>
          <a:p>
            <a:fld id="{7614A1F2-CD26-40EE-8C9D-B47A24F48BC9}"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لكن</a:t>
            </a:r>
            <a:endParaRPr lang="en-US" dirty="0"/>
          </a:p>
        </p:txBody>
      </p:sp>
      <p:sp>
        <p:nvSpPr>
          <p:cNvPr id="3" name="Content Placeholder 2"/>
          <p:cNvSpPr>
            <a:spLocks noGrp="1"/>
          </p:cNvSpPr>
          <p:nvPr>
            <p:ph idx="1"/>
          </p:nvPr>
        </p:nvSpPr>
        <p:spPr/>
        <p:txBody>
          <a:bodyPr/>
          <a:lstStyle/>
          <a:p>
            <a:r>
              <a:rPr lang="en-US" b="1" dirty="0" err="1"/>
              <a:t>but.Like</a:t>
            </a:r>
            <a:r>
              <a:rPr lang="en-US" b="1" dirty="0"/>
              <a:t> </a:t>
            </a:r>
            <a:r>
              <a:rPr lang="ar-SA" b="1" dirty="0"/>
              <a:t>بل</a:t>
            </a:r>
            <a:r>
              <a:rPr lang="en-US" b="1" dirty="0"/>
              <a:t>, this conjunctive particle also expresses an adversative meaning. However, it must be preceded by a negative or prohibitive clause:</a:t>
            </a:r>
            <a:endParaRPr lang="en-US" dirty="0"/>
          </a:p>
          <a:p>
            <a:r>
              <a:rPr lang="en-US" b="1" dirty="0"/>
              <a:t>- </a:t>
            </a:r>
            <a:r>
              <a:rPr lang="ar-SA" b="1" dirty="0"/>
              <a:t>ما شربت ماءٌ بل عصيرا</a:t>
            </a:r>
            <a:r>
              <a:rPr lang="en-US" b="1" dirty="0"/>
              <a:t>. I didn’t drink water but juice.</a:t>
            </a:r>
            <a:endParaRPr lang="en-US" dirty="0"/>
          </a:p>
        </p:txBody>
      </p:sp>
      <p:sp>
        <p:nvSpPr>
          <p:cNvPr id="4" name="Date Placeholder 3"/>
          <p:cNvSpPr>
            <a:spLocks noGrp="1"/>
          </p:cNvSpPr>
          <p:nvPr>
            <p:ph type="dt" sz="half" idx="10"/>
          </p:nvPr>
        </p:nvSpPr>
        <p:spPr/>
        <p:txBody>
          <a:bodyPr/>
          <a:lstStyle/>
          <a:p>
            <a:fld id="{08735752-8FEF-4ACD-B032-3996022638E2}" type="datetime1">
              <a:rPr lang="en-US" smtClean="0"/>
              <a:t>3/28/2020</a:t>
            </a:fld>
            <a:endParaRPr lang="en-US"/>
          </a:p>
        </p:txBody>
      </p:sp>
      <p:sp>
        <p:nvSpPr>
          <p:cNvPr id="6" name="Footer Placeholder 5"/>
          <p:cNvSpPr>
            <a:spLocks noGrp="1"/>
          </p:cNvSpPr>
          <p:nvPr>
            <p:ph type="ftr" sz="quarter" idx="11"/>
          </p:nvPr>
        </p:nvSpPr>
        <p:spPr/>
        <p:txBody>
          <a:bodyPr/>
          <a:lstStyle/>
          <a:p>
            <a:r>
              <a:rPr lang="en-US"/>
              <a:t>CONTRASTIVE GRAMMAR... AHMED QADOURY ABED 2014</a:t>
            </a:r>
          </a:p>
        </p:txBody>
      </p:sp>
      <p:sp>
        <p:nvSpPr>
          <p:cNvPr id="5" name="Slide Number Placeholder 4"/>
          <p:cNvSpPr>
            <a:spLocks noGrp="1"/>
          </p:cNvSpPr>
          <p:nvPr>
            <p:ph type="sldNum" sz="quarter" idx="12"/>
          </p:nvPr>
        </p:nvSpPr>
        <p:spPr/>
        <p:txBody>
          <a:bodyPr/>
          <a:lstStyle/>
          <a:p>
            <a:fld id="{7614A1F2-CD26-40EE-8C9D-B47A24F48BC9}"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أو</a:t>
            </a:r>
            <a:endParaRPr lang="en-US" dirty="0"/>
          </a:p>
        </p:txBody>
      </p:sp>
      <p:sp>
        <p:nvSpPr>
          <p:cNvPr id="3" name="Content Placeholder 2"/>
          <p:cNvSpPr>
            <a:spLocks noGrp="1"/>
          </p:cNvSpPr>
          <p:nvPr>
            <p:ph idx="1"/>
          </p:nvPr>
        </p:nvSpPr>
        <p:spPr/>
        <p:txBody>
          <a:bodyPr>
            <a:normAutofit/>
          </a:bodyPr>
          <a:lstStyle/>
          <a:p>
            <a:r>
              <a:rPr lang="ar-IQ" b="1" dirty="0"/>
              <a:t>ا</a:t>
            </a:r>
            <a:r>
              <a:rPr lang="ar-SA" b="1" dirty="0"/>
              <a:t>و</a:t>
            </a:r>
            <a:r>
              <a:rPr lang="en-US" b="1" dirty="0"/>
              <a:t> or. This particle is disjunctive and denotes</a:t>
            </a:r>
            <a:endParaRPr lang="en-US" dirty="0"/>
          </a:p>
          <a:p>
            <a:r>
              <a:rPr lang="en-US" b="1" dirty="0" err="1"/>
              <a:t>i</a:t>
            </a:r>
            <a:r>
              <a:rPr lang="en-US" b="1" dirty="0"/>
              <a:t>-  choice among inclusive </a:t>
            </a:r>
            <a:r>
              <a:rPr lang="en-US" b="1" dirty="0" err="1"/>
              <a:t>alternatives.That</a:t>
            </a:r>
            <a:r>
              <a:rPr lang="en-US" b="1" dirty="0"/>
              <a:t> is, it allows the possibility of more than one </a:t>
            </a:r>
            <a:r>
              <a:rPr lang="en-US" b="1" dirty="0" err="1"/>
              <a:t>disjuncts</a:t>
            </a:r>
            <a:r>
              <a:rPr lang="en-US" b="1" dirty="0"/>
              <a:t> being true:</a:t>
            </a:r>
            <a:endParaRPr lang="en-US" dirty="0"/>
          </a:p>
          <a:p>
            <a:r>
              <a:rPr lang="en-US" b="1" dirty="0"/>
              <a:t>- </a:t>
            </a:r>
            <a:r>
              <a:rPr lang="ar-SA" b="1" dirty="0"/>
              <a:t>تعال اليوم </a:t>
            </a:r>
            <a:r>
              <a:rPr lang="ar-SA" b="1" dirty="0" err="1"/>
              <a:t>او</a:t>
            </a:r>
            <a:r>
              <a:rPr lang="ar-SA" b="1" dirty="0"/>
              <a:t> غدا</a:t>
            </a:r>
            <a:r>
              <a:rPr lang="en-US" b="1" dirty="0"/>
              <a:t>. Come today or tomorrow.</a:t>
            </a:r>
            <a:endParaRPr lang="en-US" dirty="0"/>
          </a:p>
          <a:p>
            <a:r>
              <a:rPr lang="en-US" b="1" dirty="0"/>
              <a:t>ii- </a:t>
            </a:r>
            <a:r>
              <a:rPr lang="en-US" b="1" dirty="0" err="1"/>
              <a:t>divisiuon</a:t>
            </a:r>
            <a:r>
              <a:rPr lang="en-US" b="1" dirty="0"/>
              <a:t>  </a:t>
            </a:r>
            <a:r>
              <a:rPr lang="ar-SA" b="1" dirty="0"/>
              <a:t>التقسيم</a:t>
            </a:r>
            <a:endParaRPr lang="en-US" dirty="0"/>
          </a:p>
          <a:p>
            <a:r>
              <a:rPr lang="en-US" b="1" dirty="0"/>
              <a:t>- </a:t>
            </a:r>
            <a:r>
              <a:rPr lang="ar-SA" b="1" dirty="0"/>
              <a:t>الكلمة اسم </a:t>
            </a:r>
            <a:r>
              <a:rPr lang="ar-SA" b="1" dirty="0" err="1"/>
              <a:t>او</a:t>
            </a:r>
            <a:r>
              <a:rPr lang="ar-SA" b="1" dirty="0"/>
              <a:t> فعل </a:t>
            </a:r>
            <a:r>
              <a:rPr lang="ar-SA" b="1" dirty="0" err="1"/>
              <a:t>او</a:t>
            </a:r>
            <a:r>
              <a:rPr lang="ar-SA" b="1" dirty="0"/>
              <a:t> حرف </a:t>
            </a:r>
            <a:r>
              <a:rPr lang="en-US" b="1" dirty="0"/>
              <a:t>. The word is a noun , a verb , or a particle.</a:t>
            </a:r>
            <a:endParaRPr lang="en-US" dirty="0"/>
          </a:p>
          <a:p>
            <a:r>
              <a:rPr lang="en-US" b="1" dirty="0"/>
              <a:t>iii- doubt or uncertainty  </a:t>
            </a:r>
            <a:r>
              <a:rPr lang="ar-SA" b="1" dirty="0"/>
              <a:t>الشك</a:t>
            </a:r>
            <a:endParaRPr lang="en-US" dirty="0"/>
          </a:p>
          <a:p>
            <a:pPr lvl="0"/>
            <a:r>
              <a:rPr lang="ar-SA" b="1" dirty="0"/>
              <a:t>لبثنا يوما </a:t>
            </a:r>
            <a:r>
              <a:rPr lang="ar-SA" b="1" dirty="0" err="1"/>
              <a:t>او</a:t>
            </a:r>
            <a:r>
              <a:rPr lang="ar-SA" b="1" dirty="0"/>
              <a:t> بعض يوم</a:t>
            </a:r>
            <a:r>
              <a:rPr lang="en-US" b="1" dirty="0"/>
              <a:t>. We stayed (perhaps) a day, or part of a day.</a:t>
            </a:r>
            <a:endParaRPr lang="en-US" dirty="0"/>
          </a:p>
          <a:p>
            <a:endParaRPr lang="en-US" dirty="0"/>
          </a:p>
        </p:txBody>
      </p:sp>
      <p:sp>
        <p:nvSpPr>
          <p:cNvPr id="4" name="Date Placeholder 3"/>
          <p:cNvSpPr>
            <a:spLocks noGrp="1"/>
          </p:cNvSpPr>
          <p:nvPr>
            <p:ph type="dt" sz="half" idx="10"/>
          </p:nvPr>
        </p:nvSpPr>
        <p:spPr/>
        <p:txBody>
          <a:bodyPr/>
          <a:lstStyle/>
          <a:p>
            <a:fld id="{4B4357FB-0C24-4987-8C92-448A877545A8}" type="datetime1">
              <a:rPr lang="en-US" smtClean="0"/>
              <a:t>3/28/2020</a:t>
            </a:fld>
            <a:endParaRPr lang="en-US"/>
          </a:p>
        </p:txBody>
      </p:sp>
      <p:sp>
        <p:nvSpPr>
          <p:cNvPr id="6" name="Footer Placeholder 5"/>
          <p:cNvSpPr>
            <a:spLocks noGrp="1"/>
          </p:cNvSpPr>
          <p:nvPr>
            <p:ph type="ftr" sz="quarter" idx="11"/>
          </p:nvPr>
        </p:nvSpPr>
        <p:spPr/>
        <p:txBody>
          <a:bodyPr/>
          <a:lstStyle/>
          <a:p>
            <a:r>
              <a:rPr lang="en-US"/>
              <a:t>CONTRASTIVE GRAMMAR... AHMED QADOURY ABED 2014</a:t>
            </a:r>
          </a:p>
        </p:txBody>
      </p:sp>
      <p:sp>
        <p:nvSpPr>
          <p:cNvPr id="5" name="Slide Number Placeholder 4"/>
          <p:cNvSpPr>
            <a:spLocks noGrp="1"/>
          </p:cNvSpPr>
          <p:nvPr>
            <p:ph type="sldNum" sz="quarter" idx="12"/>
          </p:nvPr>
        </p:nvSpPr>
        <p:spPr/>
        <p:txBody>
          <a:bodyPr/>
          <a:lstStyle/>
          <a:p>
            <a:fld id="{7614A1F2-CD26-40EE-8C9D-B47A24F48BC9}"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أم</a:t>
            </a:r>
            <a:endParaRPr lang="en-US" dirty="0"/>
          </a:p>
        </p:txBody>
      </p:sp>
      <p:sp>
        <p:nvSpPr>
          <p:cNvPr id="3" name="Content Placeholder 2"/>
          <p:cNvSpPr>
            <a:spLocks noGrp="1"/>
          </p:cNvSpPr>
          <p:nvPr>
            <p:ph idx="1"/>
          </p:nvPr>
        </p:nvSpPr>
        <p:spPr/>
        <p:txBody>
          <a:bodyPr/>
          <a:lstStyle/>
          <a:p>
            <a:r>
              <a:rPr lang="ar-SA" b="1" dirty="0"/>
              <a:t>أم</a:t>
            </a:r>
            <a:r>
              <a:rPr lang="en-US" b="1" dirty="0"/>
              <a:t> or. This particle is  disjunctive, but it denotes choice between two mutually exclusive alternative. That is , it does not allow the possibility of more than one of </a:t>
            </a:r>
            <a:r>
              <a:rPr lang="en-US" b="1" dirty="0" err="1"/>
              <a:t>disjunct</a:t>
            </a:r>
            <a:r>
              <a:rPr lang="en-US" b="1" dirty="0"/>
              <a:t> being true:</a:t>
            </a:r>
            <a:endParaRPr lang="en-US" dirty="0"/>
          </a:p>
          <a:p>
            <a:r>
              <a:rPr lang="en-US" b="1" dirty="0"/>
              <a:t>- </a:t>
            </a:r>
            <a:r>
              <a:rPr lang="ar-SA" b="1" dirty="0"/>
              <a:t>احترم صديقك فقيرا كان </a:t>
            </a:r>
            <a:r>
              <a:rPr lang="ar-SA" b="1" dirty="0" err="1"/>
              <a:t>ام</a:t>
            </a:r>
            <a:r>
              <a:rPr lang="ar-SA" b="1" dirty="0"/>
              <a:t> غنيا</a:t>
            </a:r>
            <a:r>
              <a:rPr lang="en-US" b="1" dirty="0"/>
              <a:t>. Respect your friend whether he is poor or rich.</a:t>
            </a:r>
            <a:endParaRPr lang="en-US" dirty="0"/>
          </a:p>
          <a:p>
            <a:endParaRPr lang="en-US" dirty="0"/>
          </a:p>
        </p:txBody>
      </p:sp>
      <p:sp>
        <p:nvSpPr>
          <p:cNvPr id="4" name="Date Placeholder 3"/>
          <p:cNvSpPr>
            <a:spLocks noGrp="1"/>
          </p:cNvSpPr>
          <p:nvPr>
            <p:ph type="dt" sz="half" idx="10"/>
          </p:nvPr>
        </p:nvSpPr>
        <p:spPr/>
        <p:txBody>
          <a:bodyPr/>
          <a:lstStyle/>
          <a:p>
            <a:fld id="{E4DFCD66-230B-4065-92C6-B16DFF7E923D}" type="datetime1">
              <a:rPr lang="en-US" smtClean="0"/>
              <a:t>3/28/2020</a:t>
            </a:fld>
            <a:endParaRPr lang="en-US"/>
          </a:p>
        </p:txBody>
      </p:sp>
      <p:sp>
        <p:nvSpPr>
          <p:cNvPr id="6" name="Footer Placeholder 5"/>
          <p:cNvSpPr>
            <a:spLocks noGrp="1"/>
          </p:cNvSpPr>
          <p:nvPr>
            <p:ph type="ftr" sz="quarter" idx="11"/>
          </p:nvPr>
        </p:nvSpPr>
        <p:spPr/>
        <p:txBody>
          <a:bodyPr/>
          <a:lstStyle/>
          <a:p>
            <a:r>
              <a:rPr lang="en-US"/>
              <a:t>CONTRASTIVE GRAMMAR... AHMED QADOURY ABED 2014</a:t>
            </a:r>
          </a:p>
        </p:txBody>
      </p:sp>
      <p:sp>
        <p:nvSpPr>
          <p:cNvPr id="5" name="Slide Number Placeholder 4"/>
          <p:cNvSpPr>
            <a:spLocks noGrp="1"/>
          </p:cNvSpPr>
          <p:nvPr>
            <p:ph type="sldNum" sz="quarter" idx="12"/>
          </p:nvPr>
        </p:nvSpPr>
        <p:spPr/>
        <p:txBody>
          <a:bodyPr/>
          <a:lstStyle/>
          <a:p>
            <a:fld id="{7614A1F2-CD26-40EE-8C9D-B47A24F48BC9}"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لا</a:t>
            </a:r>
            <a:endParaRPr lang="en-US" dirty="0"/>
          </a:p>
        </p:txBody>
      </p:sp>
      <p:sp>
        <p:nvSpPr>
          <p:cNvPr id="3" name="Content Placeholder 2"/>
          <p:cNvSpPr>
            <a:spLocks noGrp="1"/>
          </p:cNvSpPr>
          <p:nvPr>
            <p:ph idx="1"/>
          </p:nvPr>
        </p:nvSpPr>
        <p:spPr/>
        <p:txBody>
          <a:bodyPr/>
          <a:lstStyle/>
          <a:p>
            <a:r>
              <a:rPr lang="ar-SA" b="1" dirty="0"/>
              <a:t>لا</a:t>
            </a:r>
            <a:r>
              <a:rPr lang="en-US" b="1" dirty="0"/>
              <a:t> and not .This negative conjunctive particle links noun phrases:</a:t>
            </a:r>
            <a:endParaRPr lang="en-US" dirty="0"/>
          </a:p>
          <a:p>
            <a:r>
              <a:rPr lang="en-US" b="1" dirty="0"/>
              <a:t>-  </a:t>
            </a:r>
            <a:r>
              <a:rPr lang="ar-SA" b="1" dirty="0"/>
              <a:t>افعل خيرا لا شرا</a:t>
            </a:r>
            <a:r>
              <a:rPr lang="en-US" b="1" dirty="0"/>
              <a:t>. Do good rather than evil.</a:t>
            </a:r>
            <a:endParaRPr lang="en-US" dirty="0"/>
          </a:p>
          <a:p>
            <a:endParaRPr lang="en-US" dirty="0"/>
          </a:p>
        </p:txBody>
      </p:sp>
      <p:sp>
        <p:nvSpPr>
          <p:cNvPr id="4" name="Date Placeholder 3"/>
          <p:cNvSpPr>
            <a:spLocks noGrp="1"/>
          </p:cNvSpPr>
          <p:nvPr>
            <p:ph type="dt" sz="half" idx="10"/>
          </p:nvPr>
        </p:nvSpPr>
        <p:spPr/>
        <p:txBody>
          <a:bodyPr/>
          <a:lstStyle/>
          <a:p>
            <a:fld id="{9B258708-5DB6-4C83-9585-F08B0CE6F222}" type="datetime1">
              <a:rPr lang="en-US" smtClean="0"/>
              <a:t>3/28/2020</a:t>
            </a:fld>
            <a:endParaRPr lang="en-US"/>
          </a:p>
        </p:txBody>
      </p:sp>
      <p:sp>
        <p:nvSpPr>
          <p:cNvPr id="6" name="Footer Placeholder 5"/>
          <p:cNvSpPr>
            <a:spLocks noGrp="1"/>
          </p:cNvSpPr>
          <p:nvPr>
            <p:ph type="ftr" sz="quarter" idx="11"/>
          </p:nvPr>
        </p:nvSpPr>
        <p:spPr/>
        <p:txBody>
          <a:bodyPr/>
          <a:lstStyle/>
          <a:p>
            <a:r>
              <a:rPr lang="en-US"/>
              <a:t>CONTRASTIVE GRAMMAR... AHMED QADOURY ABED 2014</a:t>
            </a:r>
          </a:p>
        </p:txBody>
      </p:sp>
      <p:sp>
        <p:nvSpPr>
          <p:cNvPr id="5" name="Slide Number Placeholder 4"/>
          <p:cNvSpPr>
            <a:spLocks noGrp="1"/>
          </p:cNvSpPr>
          <p:nvPr>
            <p:ph type="sldNum" sz="quarter" idx="12"/>
          </p:nvPr>
        </p:nvSpPr>
        <p:spPr/>
        <p:txBody>
          <a:bodyPr/>
          <a:lstStyle/>
          <a:p>
            <a:fld id="{7614A1F2-CD26-40EE-8C9D-B47A24F48BC9}"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cap="none" dirty="0">
                <a:ln/>
                <a:solidFill>
                  <a:schemeClr val="accent3"/>
                </a:solidFill>
              </a:rPr>
              <a:t>WELCOME</a:t>
            </a:r>
          </a:p>
        </p:txBody>
      </p:sp>
      <p:pic>
        <p:nvPicPr>
          <p:cNvPr id="1026" name="Picture 2" descr="C:\Users\Public\Pictures\Sample Pictures\Hydrangeas.jpg"/>
          <p:cNvPicPr>
            <a:picLocks noGrp="1" noChangeAspect="1" noChangeArrowheads="1"/>
          </p:cNvPicPr>
          <p:nvPr>
            <p:ph idx="1"/>
          </p:nvPr>
        </p:nvPicPr>
        <p:blipFill>
          <a:blip r:embed="rId2" cstate="print"/>
          <a:stretch>
            <a:fillRect/>
          </a:stretch>
        </p:blipFill>
        <p:spPr bwMode="auto">
          <a:xfrm>
            <a:off x="1196182" y="2160588"/>
            <a:ext cx="5175249" cy="3881437"/>
          </a:xfrm>
          <a:prstGeom prst="rect">
            <a:avLst/>
          </a:prstGeom>
          <a:noFill/>
        </p:spPr>
      </p:pic>
      <p:sp>
        <p:nvSpPr>
          <p:cNvPr id="4" name="Date Placeholder 3"/>
          <p:cNvSpPr>
            <a:spLocks noGrp="1"/>
          </p:cNvSpPr>
          <p:nvPr>
            <p:ph type="dt" sz="half" idx="10"/>
          </p:nvPr>
        </p:nvSpPr>
        <p:spPr/>
        <p:txBody>
          <a:bodyPr/>
          <a:lstStyle/>
          <a:p>
            <a:fld id="{5B738205-526D-48D2-9B1A-3338345F245D}" type="datetime1">
              <a:rPr lang="en-US" smtClean="0"/>
              <a:t>3/28/2020</a:t>
            </a:fld>
            <a:endParaRPr lang="en-US"/>
          </a:p>
        </p:txBody>
      </p:sp>
      <p:sp>
        <p:nvSpPr>
          <p:cNvPr id="6" name="Footer Placeholder 5"/>
          <p:cNvSpPr>
            <a:spLocks noGrp="1"/>
          </p:cNvSpPr>
          <p:nvPr>
            <p:ph type="ftr" sz="quarter" idx="11"/>
          </p:nvPr>
        </p:nvSpPr>
        <p:spPr/>
        <p:txBody>
          <a:bodyPr/>
          <a:lstStyle/>
          <a:p>
            <a:r>
              <a:rPr lang="en-US" b="1" dirty="0"/>
              <a:t>CONTRASTIVE GRAMMAR... AHMED QADOURY ABED 2014</a:t>
            </a:r>
          </a:p>
        </p:txBody>
      </p:sp>
      <p:sp>
        <p:nvSpPr>
          <p:cNvPr id="5" name="Slide Number Placeholder 4"/>
          <p:cNvSpPr>
            <a:spLocks noGrp="1"/>
          </p:cNvSpPr>
          <p:nvPr>
            <p:ph type="sldNum" sz="quarter" idx="12"/>
          </p:nvPr>
        </p:nvSpPr>
        <p:spPr/>
        <p:txBody>
          <a:bodyPr/>
          <a:lstStyle/>
          <a:p>
            <a:fld id="{7614A1F2-CD26-40EE-8C9D-B47A24F48BC9}"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Either ….or</a:t>
            </a:r>
            <a:endParaRPr lang="en-US" dirty="0"/>
          </a:p>
        </p:txBody>
      </p:sp>
      <p:sp>
        <p:nvSpPr>
          <p:cNvPr id="3" name="Content Placeholder 2"/>
          <p:cNvSpPr>
            <a:spLocks noGrp="1"/>
          </p:cNvSpPr>
          <p:nvPr>
            <p:ph idx="1"/>
          </p:nvPr>
        </p:nvSpPr>
        <p:spPr/>
        <p:txBody>
          <a:bodyPr/>
          <a:lstStyle/>
          <a:p>
            <a:r>
              <a:rPr lang="en-US" b="1" dirty="0"/>
              <a:t>Either ….or. These correlative conjunctives express exclusive meaning:</a:t>
            </a:r>
            <a:endParaRPr lang="en-US" dirty="0"/>
          </a:p>
          <a:p>
            <a:r>
              <a:rPr lang="en-US" b="1" dirty="0"/>
              <a:t>- </a:t>
            </a:r>
            <a:r>
              <a:rPr lang="ar-SA" b="1" dirty="0"/>
              <a:t>إما أن تجلس أو تنصرف</a:t>
            </a:r>
            <a:r>
              <a:rPr lang="en-US" b="1" dirty="0"/>
              <a:t>. Either you sit down or you leave.</a:t>
            </a:r>
            <a:endParaRPr lang="en-US" dirty="0"/>
          </a:p>
          <a:p>
            <a:r>
              <a:rPr lang="en-US" b="1" dirty="0"/>
              <a:t>- </a:t>
            </a:r>
            <a:r>
              <a:rPr lang="ar-SA" b="1" dirty="0"/>
              <a:t>اقرأ إما نحوا وإما صرفا</a:t>
            </a:r>
            <a:r>
              <a:rPr lang="en-US" b="1" dirty="0"/>
              <a:t>. Read either syntax or morphology.</a:t>
            </a:r>
            <a:endParaRPr lang="en-US" dirty="0"/>
          </a:p>
          <a:p>
            <a:endParaRPr lang="en-US" dirty="0"/>
          </a:p>
        </p:txBody>
      </p:sp>
      <p:sp>
        <p:nvSpPr>
          <p:cNvPr id="4" name="Date Placeholder 3"/>
          <p:cNvSpPr>
            <a:spLocks noGrp="1"/>
          </p:cNvSpPr>
          <p:nvPr>
            <p:ph type="dt" sz="half" idx="10"/>
          </p:nvPr>
        </p:nvSpPr>
        <p:spPr/>
        <p:txBody>
          <a:bodyPr/>
          <a:lstStyle/>
          <a:p>
            <a:fld id="{603FD761-995B-4737-98B4-7C851ABE5198}" type="datetime1">
              <a:rPr lang="en-US" smtClean="0"/>
              <a:t>3/28/2020</a:t>
            </a:fld>
            <a:endParaRPr lang="en-US"/>
          </a:p>
        </p:txBody>
      </p:sp>
      <p:sp>
        <p:nvSpPr>
          <p:cNvPr id="6" name="Footer Placeholder 5"/>
          <p:cNvSpPr>
            <a:spLocks noGrp="1"/>
          </p:cNvSpPr>
          <p:nvPr>
            <p:ph type="ftr" sz="quarter" idx="11"/>
          </p:nvPr>
        </p:nvSpPr>
        <p:spPr/>
        <p:txBody>
          <a:bodyPr/>
          <a:lstStyle/>
          <a:p>
            <a:r>
              <a:rPr lang="en-US"/>
              <a:t>CONTRASTIVE GRAMMAR... AHMED QADOURY ABED 2014</a:t>
            </a:r>
          </a:p>
        </p:txBody>
      </p:sp>
      <p:sp>
        <p:nvSpPr>
          <p:cNvPr id="5" name="Slide Number Placeholder 4"/>
          <p:cNvSpPr>
            <a:spLocks noGrp="1"/>
          </p:cNvSpPr>
          <p:nvPr>
            <p:ph type="sldNum" sz="quarter" idx="12"/>
          </p:nvPr>
        </p:nvSpPr>
        <p:spPr/>
        <p:txBody>
          <a:bodyPr/>
          <a:lstStyle/>
          <a:p>
            <a:fld id="{7614A1F2-CD26-40EE-8C9D-B47A24F48BC9}"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ENGLISH SUBORDINATION</a:t>
            </a:r>
          </a:p>
        </p:txBody>
      </p:sp>
      <p:sp>
        <p:nvSpPr>
          <p:cNvPr id="3" name="Content Placeholder 2"/>
          <p:cNvSpPr>
            <a:spLocks noGrp="1"/>
          </p:cNvSpPr>
          <p:nvPr>
            <p:ph idx="1"/>
          </p:nvPr>
        </p:nvSpPr>
        <p:spPr/>
        <p:txBody>
          <a:bodyPr/>
          <a:lstStyle/>
          <a:p>
            <a:r>
              <a:rPr lang="en-US" b="1" dirty="0"/>
              <a:t>English subordinators are classified in terms of the type of the subordinate clause they introduce. English has four major types of subordinate clauses</a:t>
            </a:r>
            <a:endParaRPr lang="en-US" dirty="0"/>
          </a:p>
          <a:p>
            <a:pPr lvl="0"/>
            <a:r>
              <a:rPr lang="en-US" b="1" dirty="0"/>
              <a:t>Nominal clauses</a:t>
            </a:r>
            <a:endParaRPr lang="en-US" dirty="0"/>
          </a:p>
          <a:p>
            <a:pPr lvl="0"/>
            <a:r>
              <a:rPr lang="en-US" b="1" dirty="0"/>
              <a:t>Relative clauses</a:t>
            </a:r>
            <a:endParaRPr lang="en-US" dirty="0"/>
          </a:p>
          <a:p>
            <a:pPr lvl="0"/>
            <a:r>
              <a:rPr lang="en-US" b="1" dirty="0"/>
              <a:t>Adverbial clauses </a:t>
            </a:r>
            <a:endParaRPr lang="en-US" dirty="0"/>
          </a:p>
          <a:p>
            <a:pPr lvl="0"/>
            <a:r>
              <a:rPr lang="en-US" b="1" dirty="0"/>
              <a:t>Comparative clauses</a:t>
            </a:r>
            <a:endParaRPr lang="en-US" dirty="0"/>
          </a:p>
          <a:p>
            <a:endParaRPr lang="en-US" dirty="0"/>
          </a:p>
        </p:txBody>
      </p:sp>
      <p:sp>
        <p:nvSpPr>
          <p:cNvPr id="4" name="Date Placeholder 3"/>
          <p:cNvSpPr>
            <a:spLocks noGrp="1"/>
          </p:cNvSpPr>
          <p:nvPr>
            <p:ph type="dt" sz="half" idx="10"/>
          </p:nvPr>
        </p:nvSpPr>
        <p:spPr/>
        <p:txBody>
          <a:bodyPr/>
          <a:lstStyle/>
          <a:p>
            <a:fld id="{E0F7A95A-9920-4A66-8D7D-A56D469831F5}" type="datetime1">
              <a:rPr lang="en-US" smtClean="0"/>
              <a:t>3/28/2020</a:t>
            </a:fld>
            <a:endParaRPr lang="en-US"/>
          </a:p>
        </p:txBody>
      </p:sp>
      <p:sp>
        <p:nvSpPr>
          <p:cNvPr id="6" name="Footer Placeholder 5"/>
          <p:cNvSpPr>
            <a:spLocks noGrp="1"/>
          </p:cNvSpPr>
          <p:nvPr>
            <p:ph type="ftr" sz="quarter" idx="11"/>
          </p:nvPr>
        </p:nvSpPr>
        <p:spPr/>
        <p:txBody>
          <a:bodyPr/>
          <a:lstStyle/>
          <a:p>
            <a:r>
              <a:rPr lang="en-US"/>
              <a:t>CONTRASTIVE GRAMMAR... AHMED QADOURY ABED 2014</a:t>
            </a:r>
          </a:p>
        </p:txBody>
      </p:sp>
      <p:sp>
        <p:nvSpPr>
          <p:cNvPr id="5" name="Slide Number Placeholder 4"/>
          <p:cNvSpPr>
            <a:spLocks noGrp="1"/>
          </p:cNvSpPr>
          <p:nvPr>
            <p:ph type="sldNum" sz="quarter" idx="12"/>
          </p:nvPr>
        </p:nvSpPr>
        <p:spPr/>
        <p:txBody>
          <a:bodyPr/>
          <a:lstStyle/>
          <a:p>
            <a:fld id="{7614A1F2-CD26-40EE-8C9D-B47A24F48BC9}"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NOMINAL CLAUSES</a:t>
            </a:r>
          </a:p>
        </p:txBody>
      </p:sp>
      <p:sp>
        <p:nvSpPr>
          <p:cNvPr id="3" name="Content Placeholder 2"/>
          <p:cNvSpPr>
            <a:spLocks noGrp="1"/>
          </p:cNvSpPr>
          <p:nvPr>
            <p:ph idx="1"/>
          </p:nvPr>
        </p:nvSpPr>
        <p:spPr/>
        <p:txBody>
          <a:bodyPr/>
          <a:lstStyle/>
          <a:p>
            <a:r>
              <a:rPr lang="en-US" b="1" dirty="0"/>
              <a:t>Nominal clauses are introduced by ‘that-‘ ‘</a:t>
            </a:r>
            <a:r>
              <a:rPr lang="en-US" b="1" dirty="0" err="1"/>
              <a:t>wh</a:t>
            </a:r>
            <a:r>
              <a:rPr lang="en-US" b="1" dirty="0"/>
              <a:t>-words’, or ‘if’, and may function as </a:t>
            </a:r>
            <a:endParaRPr lang="en-US" dirty="0"/>
          </a:p>
          <a:p>
            <a:pPr lvl="0"/>
            <a:r>
              <a:rPr lang="en-US" b="1" dirty="0"/>
              <a:t>subject as in ‘ That they are right remains to be proven.’</a:t>
            </a:r>
            <a:endParaRPr lang="en-US" dirty="0"/>
          </a:p>
          <a:p>
            <a:pPr lvl="0"/>
            <a:r>
              <a:rPr lang="en-US" b="1" dirty="0"/>
              <a:t>Direct object as in ‘I believe that he is right.’</a:t>
            </a:r>
            <a:endParaRPr lang="en-US" dirty="0"/>
          </a:p>
          <a:p>
            <a:endParaRPr lang="en-US" dirty="0"/>
          </a:p>
        </p:txBody>
      </p:sp>
      <p:sp>
        <p:nvSpPr>
          <p:cNvPr id="4" name="Date Placeholder 3"/>
          <p:cNvSpPr>
            <a:spLocks noGrp="1"/>
          </p:cNvSpPr>
          <p:nvPr>
            <p:ph type="dt" sz="half" idx="10"/>
          </p:nvPr>
        </p:nvSpPr>
        <p:spPr/>
        <p:txBody>
          <a:bodyPr/>
          <a:lstStyle/>
          <a:p>
            <a:fld id="{BDA8A4F1-8F53-44CA-AB2D-189AD93CB85F}" type="datetime1">
              <a:rPr lang="en-US" smtClean="0"/>
              <a:t>3/28/2020</a:t>
            </a:fld>
            <a:endParaRPr lang="en-US"/>
          </a:p>
        </p:txBody>
      </p:sp>
      <p:sp>
        <p:nvSpPr>
          <p:cNvPr id="6" name="Footer Placeholder 5"/>
          <p:cNvSpPr>
            <a:spLocks noGrp="1"/>
          </p:cNvSpPr>
          <p:nvPr>
            <p:ph type="ftr" sz="quarter" idx="11"/>
          </p:nvPr>
        </p:nvSpPr>
        <p:spPr/>
        <p:txBody>
          <a:bodyPr/>
          <a:lstStyle/>
          <a:p>
            <a:r>
              <a:rPr lang="en-US"/>
              <a:t>CONTRASTIVE GRAMMAR... AHMED QADOURY ABED 2014</a:t>
            </a:r>
          </a:p>
        </p:txBody>
      </p:sp>
      <p:sp>
        <p:nvSpPr>
          <p:cNvPr id="5" name="Slide Number Placeholder 4"/>
          <p:cNvSpPr>
            <a:spLocks noGrp="1"/>
          </p:cNvSpPr>
          <p:nvPr>
            <p:ph type="sldNum" sz="quarter" idx="12"/>
          </p:nvPr>
        </p:nvSpPr>
        <p:spPr/>
        <p:txBody>
          <a:bodyPr/>
          <a:lstStyle/>
          <a:p>
            <a:fld id="{7614A1F2-CD26-40EE-8C9D-B47A24F48BC9}"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ADVERBIAL CLAUSES</a:t>
            </a:r>
          </a:p>
        </p:txBody>
      </p:sp>
      <p:sp>
        <p:nvSpPr>
          <p:cNvPr id="3" name="Content Placeholder 2"/>
          <p:cNvSpPr>
            <a:spLocks noGrp="1"/>
          </p:cNvSpPr>
          <p:nvPr>
            <p:ph idx="1"/>
          </p:nvPr>
        </p:nvSpPr>
        <p:spPr/>
        <p:txBody>
          <a:bodyPr>
            <a:normAutofit fontScale="70000" lnSpcReduction="20000"/>
          </a:bodyPr>
          <a:lstStyle/>
          <a:p>
            <a:r>
              <a:rPr lang="en-US" b="1" dirty="0"/>
              <a:t>Adverbial clauses modify the verb in the </a:t>
            </a:r>
            <a:r>
              <a:rPr lang="en-US" b="1" dirty="0" err="1"/>
              <a:t>superordinate</a:t>
            </a:r>
            <a:r>
              <a:rPr lang="en-US" b="1" dirty="0"/>
              <a:t> clause or the whole </a:t>
            </a:r>
            <a:r>
              <a:rPr lang="en-US" b="1" dirty="0" err="1"/>
              <a:t>superordinate</a:t>
            </a:r>
            <a:r>
              <a:rPr lang="en-US" b="1" dirty="0"/>
              <a:t> clause itself. They are introduced by subordinating conjunctions that express  different adverbial meanings:</a:t>
            </a:r>
            <a:endParaRPr lang="en-US" dirty="0"/>
          </a:p>
          <a:p>
            <a:pPr lvl="0"/>
            <a:r>
              <a:rPr lang="en-US" b="1" dirty="0"/>
              <a:t>Time : since, as soon as, until, when, whenever, while , before, after, as long as , once , etc.</a:t>
            </a:r>
            <a:endParaRPr lang="en-US" dirty="0"/>
          </a:p>
          <a:p>
            <a:pPr lvl="0"/>
            <a:r>
              <a:rPr lang="en-US" b="1" dirty="0"/>
              <a:t>Place: where , wherever</a:t>
            </a:r>
            <a:endParaRPr lang="en-US" dirty="0"/>
          </a:p>
          <a:p>
            <a:pPr lvl="0"/>
            <a:r>
              <a:rPr lang="en-US" b="1" dirty="0"/>
              <a:t>Manner: as , as if, as though</a:t>
            </a:r>
            <a:endParaRPr lang="en-US" dirty="0"/>
          </a:p>
          <a:p>
            <a:pPr lvl="0"/>
            <a:r>
              <a:rPr lang="en-US" b="1" dirty="0"/>
              <a:t>Degree: as far as, as much as </a:t>
            </a:r>
            <a:endParaRPr lang="en-US" dirty="0"/>
          </a:p>
          <a:p>
            <a:pPr lvl="0"/>
            <a:r>
              <a:rPr lang="en-US" b="1" dirty="0"/>
              <a:t>Cause/reason: because, since, as, for, in as much as</a:t>
            </a:r>
            <a:endParaRPr lang="en-US" dirty="0"/>
          </a:p>
          <a:p>
            <a:pPr lvl="0"/>
            <a:r>
              <a:rPr lang="en-US" b="1" dirty="0"/>
              <a:t>Condition: if , unless, as long as, so that</a:t>
            </a:r>
            <a:endParaRPr lang="en-US" dirty="0"/>
          </a:p>
          <a:p>
            <a:pPr lvl="0"/>
            <a:r>
              <a:rPr lang="en-US" b="1" dirty="0"/>
              <a:t>Concession: if, yet, although, even though, despite the fact that, however</a:t>
            </a:r>
            <a:endParaRPr lang="en-US" dirty="0"/>
          </a:p>
          <a:p>
            <a:pPr lvl="0"/>
            <a:r>
              <a:rPr lang="en-US" b="1" dirty="0"/>
              <a:t>Purpose: so that, in order that, so as to</a:t>
            </a:r>
            <a:endParaRPr lang="en-US" dirty="0"/>
          </a:p>
          <a:p>
            <a:r>
              <a:rPr lang="en-US" b="1" dirty="0"/>
              <a:t>- I will go a head in my plan despite the fact that they told me not.</a:t>
            </a:r>
            <a:endParaRPr lang="en-US" dirty="0"/>
          </a:p>
          <a:p>
            <a:r>
              <a:rPr lang="en-US" b="1" dirty="0"/>
              <a:t>- They might come if you invited them.</a:t>
            </a:r>
            <a:endParaRPr lang="en-US" dirty="0"/>
          </a:p>
          <a:p>
            <a:r>
              <a:rPr lang="en-US" b="1" dirty="0"/>
              <a:t>- he had left after they left. </a:t>
            </a:r>
            <a:endParaRPr lang="en-US" dirty="0"/>
          </a:p>
          <a:p>
            <a:endParaRPr lang="en-US" dirty="0"/>
          </a:p>
        </p:txBody>
      </p:sp>
      <p:sp>
        <p:nvSpPr>
          <p:cNvPr id="4" name="Date Placeholder 3"/>
          <p:cNvSpPr>
            <a:spLocks noGrp="1"/>
          </p:cNvSpPr>
          <p:nvPr>
            <p:ph type="dt" sz="half" idx="10"/>
          </p:nvPr>
        </p:nvSpPr>
        <p:spPr/>
        <p:txBody>
          <a:bodyPr/>
          <a:lstStyle/>
          <a:p>
            <a:fld id="{1030DCE7-59F9-4852-95A7-97D3E52EA52D}" type="datetime1">
              <a:rPr lang="en-US" smtClean="0"/>
              <a:t>3/28/2020</a:t>
            </a:fld>
            <a:endParaRPr lang="en-US"/>
          </a:p>
        </p:txBody>
      </p:sp>
      <p:sp>
        <p:nvSpPr>
          <p:cNvPr id="6" name="Footer Placeholder 5"/>
          <p:cNvSpPr>
            <a:spLocks noGrp="1"/>
          </p:cNvSpPr>
          <p:nvPr>
            <p:ph type="ftr" sz="quarter" idx="11"/>
          </p:nvPr>
        </p:nvSpPr>
        <p:spPr/>
        <p:txBody>
          <a:bodyPr/>
          <a:lstStyle/>
          <a:p>
            <a:r>
              <a:rPr lang="en-US"/>
              <a:t>CONTRASTIVE GRAMMAR... AHMED QADOURY ABED 2014</a:t>
            </a:r>
          </a:p>
        </p:txBody>
      </p:sp>
      <p:sp>
        <p:nvSpPr>
          <p:cNvPr id="5" name="Slide Number Placeholder 4"/>
          <p:cNvSpPr>
            <a:spLocks noGrp="1"/>
          </p:cNvSpPr>
          <p:nvPr>
            <p:ph type="sldNum" sz="quarter" idx="12"/>
          </p:nvPr>
        </p:nvSpPr>
        <p:spPr/>
        <p:txBody>
          <a:bodyPr/>
          <a:lstStyle/>
          <a:p>
            <a:fld id="{7614A1F2-CD26-40EE-8C9D-B47A24F48BC9}"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COMPARATIVE CLAUSES</a:t>
            </a:r>
          </a:p>
        </p:txBody>
      </p:sp>
      <p:sp>
        <p:nvSpPr>
          <p:cNvPr id="3" name="Content Placeholder 2"/>
          <p:cNvSpPr>
            <a:spLocks noGrp="1"/>
          </p:cNvSpPr>
          <p:nvPr>
            <p:ph idx="1"/>
          </p:nvPr>
        </p:nvSpPr>
        <p:spPr/>
        <p:txBody>
          <a:bodyPr/>
          <a:lstStyle/>
          <a:p>
            <a:r>
              <a:rPr lang="en-US" b="1" dirty="0"/>
              <a:t>Comparative clauses are introduced by pairs of correlative subordinators like ‘ as/so …as’  and ‘so…that’:</a:t>
            </a:r>
            <a:endParaRPr lang="en-US" dirty="0"/>
          </a:p>
          <a:p>
            <a:pPr lvl="0"/>
            <a:r>
              <a:rPr lang="en-US" b="1" dirty="0"/>
              <a:t>He is as old as I am.</a:t>
            </a:r>
            <a:endParaRPr lang="en-US" dirty="0"/>
          </a:p>
          <a:p>
            <a:pPr lvl="0"/>
            <a:r>
              <a:rPr lang="en-US" b="1" dirty="0"/>
              <a:t>They walked so quickly that they got exhausted.</a:t>
            </a:r>
            <a:endParaRPr lang="en-US" dirty="0"/>
          </a:p>
          <a:p>
            <a:endParaRPr lang="en-US" dirty="0"/>
          </a:p>
        </p:txBody>
      </p:sp>
      <p:sp>
        <p:nvSpPr>
          <p:cNvPr id="4" name="Date Placeholder 3"/>
          <p:cNvSpPr>
            <a:spLocks noGrp="1"/>
          </p:cNvSpPr>
          <p:nvPr>
            <p:ph type="dt" sz="half" idx="10"/>
          </p:nvPr>
        </p:nvSpPr>
        <p:spPr/>
        <p:txBody>
          <a:bodyPr/>
          <a:lstStyle/>
          <a:p>
            <a:fld id="{01D6F957-DFC7-4C72-B4CA-05393BAD6D48}" type="datetime1">
              <a:rPr lang="en-US" smtClean="0"/>
              <a:t>3/28/2020</a:t>
            </a:fld>
            <a:endParaRPr lang="en-US"/>
          </a:p>
        </p:txBody>
      </p:sp>
      <p:sp>
        <p:nvSpPr>
          <p:cNvPr id="6" name="Footer Placeholder 5"/>
          <p:cNvSpPr>
            <a:spLocks noGrp="1"/>
          </p:cNvSpPr>
          <p:nvPr>
            <p:ph type="ftr" sz="quarter" idx="11"/>
          </p:nvPr>
        </p:nvSpPr>
        <p:spPr/>
        <p:txBody>
          <a:bodyPr/>
          <a:lstStyle/>
          <a:p>
            <a:r>
              <a:rPr lang="en-US"/>
              <a:t>CONTRASTIVE GRAMMAR... AHMED QADOURY ABED 2014</a:t>
            </a:r>
          </a:p>
        </p:txBody>
      </p:sp>
      <p:sp>
        <p:nvSpPr>
          <p:cNvPr id="5" name="Slide Number Placeholder 4"/>
          <p:cNvSpPr>
            <a:spLocks noGrp="1"/>
          </p:cNvSpPr>
          <p:nvPr>
            <p:ph type="sldNum" sz="quarter" idx="12"/>
          </p:nvPr>
        </p:nvSpPr>
        <p:spPr/>
        <p:txBody>
          <a:bodyPr/>
          <a:lstStyle/>
          <a:p>
            <a:fld id="{7614A1F2-CD26-40EE-8C9D-B47A24F48BC9}"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CLAUSES</a:t>
            </a:r>
          </a:p>
        </p:txBody>
      </p:sp>
      <p:sp>
        <p:nvSpPr>
          <p:cNvPr id="3" name="Content Placeholder 2"/>
          <p:cNvSpPr>
            <a:spLocks noGrp="1"/>
          </p:cNvSpPr>
          <p:nvPr>
            <p:ph idx="1"/>
          </p:nvPr>
        </p:nvSpPr>
        <p:spPr/>
        <p:txBody>
          <a:bodyPr/>
          <a:lstStyle/>
          <a:p>
            <a:r>
              <a:rPr lang="en-US" b="1" dirty="0"/>
              <a:t>Relative clauses are introduced by ‘ that’ or ‘</a:t>
            </a:r>
            <a:r>
              <a:rPr lang="en-US" b="1" dirty="0" err="1"/>
              <a:t>wh</a:t>
            </a:r>
            <a:r>
              <a:rPr lang="en-US" b="1" dirty="0"/>
              <a:t>-words’:</a:t>
            </a:r>
            <a:endParaRPr lang="en-US" dirty="0"/>
          </a:p>
          <a:p>
            <a:pPr lvl="0"/>
            <a:r>
              <a:rPr lang="en-US" b="1" dirty="0"/>
              <a:t>I told the man that you met yesterday to come again.</a:t>
            </a:r>
            <a:endParaRPr lang="en-US" dirty="0"/>
          </a:p>
          <a:p>
            <a:r>
              <a:rPr lang="en-US" b="1" dirty="0"/>
              <a:t> </a:t>
            </a:r>
            <a:endParaRPr lang="en-US" dirty="0"/>
          </a:p>
          <a:p>
            <a:endParaRPr lang="en-US" dirty="0"/>
          </a:p>
        </p:txBody>
      </p:sp>
      <p:sp>
        <p:nvSpPr>
          <p:cNvPr id="4" name="Date Placeholder 3"/>
          <p:cNvSpPr>
            <a:spLocks noGrp="1"/>
          </p:cNvSpPr>
          <p:nvPr>
            <p:ph type="dt" sz="half" idx="10"/>
          </p:nvPr>
        </p:nvSpPr>
        <p:spPr/>
        <p:txBody>
          <a:bodyPr/>
          <a:lstStyle/>
          <a:p>
            <a:fld id="{4859183D-AA81-409D-969D-1FC53CECE7CA}" type="datetime1">
              <a:rPr lang="en-US" smtClean="0"/>
              <a:t>3/28/2020</a:t>
            </a:fld>
            <a:endParaRPr lang="en-US"/>
          </a:p>
        </p:txBody>
      </p:sp>
      <p:sp>
        <p:nvSpPr>
          <p:cNvPr id="6" name="Footer Placeholder 5"/>
          <p:cNvSpPr>
            <a:spLocks noGrp="1"/>
          </p:cNvSpPr>
          <p:nvPr>
            <p:ph type="ftr" sz="quarter" idx="11"/>
          </p:nvPr>
        </p:nvSpPr>
        <p:spPr/>
        <p:txBody>
          <a:bodyPr/>
          <a:lstStyle/>
          <a:p>
            <a:r>
              <a:rPr lang="en-US"/>
              <a:t>CONTRASTIVE GRAMMAR... AHMED QADOURY ABED 2014</a:t>
            </a:r>
          </a:p>
        </p:txBody>
      </p:sp>
      <p:sp>
        <p:nvSpPr>
          <p:cNvPr id="5" name="Slide Number Placeholder 4"/>
          <p:cNvSpPr>
            <a:spLocks noGrp="1"/>
          </p:cNvSpPr>
          <p:nvPr>
            <p:ph type="sldNum" sz="quarter" idx="12"/>
          </p:nvPr>
        </p:nvSpPr>
        <p:spPr/>
        <p:txBody>
          <a:bodyPr/>
          <a:lstStyle/>
          <a:p>
            <a:fld id="{7614A1F2-CD26-40EE-8C9D-B47A24F48BC9}"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ARABIC SUBORDINATION</a:t>
            </a:r>
          </a:p>
        </p:txBody>
      </p:sp>
      <p:sp>
        <p:nvSpPr>
          <p:cNvPr id="3" name="Content Placeholder 2"/>
          <p:cNvSpPr>
            <a:spLocks noGrp="1"/>
          </p:cNvSpPr>
          <p:nvPr>
            <p:ph idx="1"/>
          </p:nvPr>
        </p:nvSpPr>
        <p:spPr/>
        <p:txBody>
          <a:bodyPr>
            <a:normAutofit/>
          </a:bodyPr>
          <a:lstStyle/>
          <a:p>
            <a:r>
              <a:rPr lang="en-US" b="1" dirty="0"/>
              <a:t>Arabic subordinators are realized differently since no clear subordinators are there in Arabic; therefore, some coordinators are working with subordination functions and meanings. Majority of them are related to the adverbial clauses in </a:t>
            </a:r>
            <a:r>
              <a:rPr lang="en-US" b="1" dirty="0" err="1"/>
              <a:t>Englsh</a:t>
            </a:r>
            <a:r>
              <a:rPr lang="en-US" b="1" dirty="0"/>
              <a:t> . Among these are:</a:t>
            </a:r>
            <a:endParaRPr lang="en-US" dirty="0"/>
          </a:p>
          <a:p>
            <a:pPr lvl="0"/>
            <a:r>
              <a:rPr lang="ar-SA" b="1" dirty="0"/>
              <a:t>حتى</a:t>
            </a:r>
            <a:r>
              <a:rPr lang="en-US" b="1" dirty="0"/>
              <a:t> to introduce a temporal clause or a clause of purpose : </a:t>
            </a:r>
            <a:r>
              <a:rPr lang="ar-SA" b="1" dirty="0"/>
              <a:t>درست حتى فهمت/ ذهبت للمكتبة حتى </a:t>
            </a:r>
            <a:r>
              <a:rPr lang="ar-SA" b="1" dirty="0" err="1"/>
              <a:t>اقرا</a:t>
            </a:r>
            <a:endParaRPr lang="en-US" dirty="0"/>
          </a:p>
          <a:p>
            <a:pPr lvl="0"/>
            <a:r>
              <a:rPr lang="ar-SA" b="1" dirty="0"/>
              <a:t>لان</a:t>
            </a:r>
            <a:r>
              <a:rPr lang="en-US" b="1" dirty="0"/>
              <a:t> links two clauses to express a causative relationship as in </a:t>
            </a:r>
            <a:r>
              <a:rPr lang="ar-SA" b="1" dirty="0"/>
              <a:t>لم اذهب </a:t>
            </a:r>
            <a:r>
              <a:rPr lang="ar-SA" b="1" dirty="0" err="1"/>
              <a:t>لانه</a:t>
            </a:r>
            <a:r>
              <a:rPr lang="ar-SA" b="1" dirty="0"/>
              <a:t> لم يدعني</a:t>
            </a:r>
            <a:endParaRPr lang="en-US" dirty="0"/>
          </a:p>
          <a:p>
            <a:endParaRPr lang="en-US" dirty="0"/>
          </a:p>
        </p:txBody>
      </p:sp>
      <p:sp>
        <p:nvSpPr>
          <p:cNvPr id="4" name="Date Placeholder 3"/>
          <p:cNvSpPr>
            <a:spLocks noGrp="1"/>
          </p:cNvSpPr>
          <p:nvPr>
            <p:ph type="dt" sz="half" idx="10"/>
          </p:nvPr>
        </p:nvSpPr>
        <p:spPr/>
        <p:txBody>
          <a:bodyPr/>
          <a:lstStyle/>
          <a:p>
            <a:fld id="{DA9F1631-1FA2-4743-90F3-96A74D51C130}" type="datetime1">
              <a:rPr lang="en-US" smtClean="0"/>
              <a:t>3/28/2020</a:t>
            </a:fld>
            <a:endParaRPr lang="en-US"/>
          </a:p>
        </p:txBody>
      </p:sp>
      <p:sp>
        <p:nvSpPr>
          <p:cNvPr id="6" name="Footer Placeholder 5"/>
          <p:cNvSpPr>
            <a:spLocks noGrp="1"/>
          </p:cNvSpPr>
          <p:nvPr>
            <p:ph type="ftr" sz="quarter" idx="11"/>
          </p:nvPr>
        </p:nvSpPr>
        <p:spPr/>
        <p:txBody>
          <a:bodyPr/>
          <a:lstStyle/>
          <a:p>
            <a:r>
              <a:rPr lang="en-US"/>
              <a:t>CONTRASTIVE GRAMMAR... AHMED QADOURY ABED 2014</a:t>
            </a:r>
          </a:p>
        </p:txBody>
      </p:sp>
      <p:sp>
        <p:nvSpPr>
          <p:cNvPr id="5" name="Slide Number Placeholder 4"/>
          <p:cNvSpPr>
            <a:spLocks noGrp="1"/>
          </p:cNvSpPr>
          <p:nvPr>
            <p:ph type="sldNum" sz="quarter" idx="12"/>
          </p:nvPr>
        </p:nvSpPr>
        <p:spPr/>
        <p:txBody>
          <a:bodyPr/>
          <a:lstStyle/>
          <a:p>
            <a:fld id="{7614A1F2-CD26-40EE-8C9D-B47A24F48BC9}"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Therefore, English subordinators tend to express syntactic functions , and then their meanings are related to the positions they may occupy . On the other hand, Arabic subordinators are not so evident as their coordinating ones. Thus, their functions and meanings are derived from their lexical reference.</a:t>
            </a:r>
            <a:endParaRPr lang="en-US"/>
          </a:p>
          <a:p>
            <a:endParaRPr lang="en-US"/>
          </a:p>
        </p:txBody>
      </p:sp>
      <p:sp>
        <p:nvSpPr>
          <p:cNvPr id="4" name="Date Placeholder 3"/>
          <p:cNvSpPr>
            <a:spLocks noGrp="1"/>
          </p:cNvSpPr>
          <p:nvPr>
            <p:ph type="dt" sz="half" idx="10"/>
          </p:nvPr>
        </p:nvSpPr>
        <p:spPr/>
        <p:txBody>
          <a:bodyPr/>
          <a:lstStyle/>
          <a:p>
            <a:fld id="{EC72029E-CD95-4670-BBFE-49A18FAFB6FF}" type="datetime1">
              <a:rPr lang="en-US" smtClean="0"/>
              <a:t>3/28/2020</a:t>
            </a:fld>
            <a:endParaRPr lang="en-US"/>
          </a:p>
        </p:txBody>
      </p:sp>
      <p:sp>
        <p:nvSpPr>
          <p:cNvPr id="6" name="Footer Placeholder 5"/>
          <p:cNvSpPr>
            <a:spLocks noGrp="1"/>
          </p:cNvSpPr>
          <p:nvPr>
            <p:ph type="ftr" sz="quarter" idx="11"/>
          </p:nvPr>
        </p:nvSpPr>
        <p:spPr/>
        <p:txBody>
          <a:bodyPr/>
          <a:lstStyle/>
          <a:p>
            <a:r>
              <a:rPr lang="en-US"/>
              <a:t>CONTRASTIVE GRAMMAR... AHMED QADOURY ABED 2014</a:t>
            </a:r>
          </a:p>
        </p:txBody>
      </p:sp>
      <p:sp>
        <p:nvSpPr>
          <p:cNvPr id="5" name="Slide Number Placeholder 4"/>
          <p:cNvSpPr>
            <a:spLocks noGrp="1"/>
          </p:cNvSpPr>
          <p:nvPr>
            <p:ph type="sldNum" sz="quarter" idx="12"/>
          </p:nvPr>
        </p:nvSpPr>
        <p:spPr/>
        <p:txBody>
          <a:bodyPr/>
          <a:lstStyle/>
          <a:p>
            <a:fld id="{7614A1F2-CD26-40EE-8C9D-B47A24F48BC9}"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3" name="Picture 12" descr="070.jpg"/>
          <p:cNvPicPr>
            <a:picLocks noChangeAspect="1"/>
          </p:cNvPicPr>
          <p:nvPr/>
        </p:nvPicPr>
        <p:blipFill>
          <a:blip r:embed="rId2" cstate="print"/>
          <a:stretch>
            <a:fillRect/>
          </a:stretch>
        </p:blipFill>
        <p:spPr>
          <a:xfrm>
            <a:off x="5214942" y="4429132"/>
            <a:ext cx="3929058" cy="2428868"/>
          </a:xfrm>
          <a:prstGeom prst="rect">
            <a:avLst/>
          </a:prstGeom>
        </p:spPr>
      </p:pic>
      <p:sp>
        <p:nvSpPr>
          <p:cNvPr id="4" name="Title 3"/>
          <p:cNvSpPr>
            <a:spLocks noGrp="1"/>
          </p:cNvSpPr>
          <p:nvPr>
            <p:ph type="title"/>
          </p:nvPr>
        </p:nvSpPr>
        <p:spPr/>
        <p:txBody>
          <a:bodyPr>
            <a:normAutofit fontScale="90000"/>
          </a:bodyPr>
          <a:lstStyle/>
          <a:p>
            <a:r>
              <a:rPr lang="en-US" sz="4000" dirty="0">
                <a:solidFill>
                  <a:srgbClr val="002060"/>
                </a:solidFill>
              </a:rPr>
              <a:t>WE DID IT</a:t>
            </a:r>
          </a:p>
        </p:txBody>
      </p:sp>
      <p:pic>
        <p:nvPicPr>
          <p:cNvPr id="9" name="Picture Placeholder 8" descr="093.jpg"/>
          <p:cNvPicPr>
            <a:picLocks noGrp="1" noChangeAspect="1"/>
          </p:cNvPicPr>
          <p:nvPr>
            <p:ph type="pic" idx="1"/>
          </p:nvPr>
        </p:nvPicPr>
        <p:blipFill>
          <a:blip r:embed="rId3" cstate="print"/>
          <a:srcRect l="21864" r="21864"/>
          <a:stretch>
            <a:fillRect/>
          </a:stretch>
        </p:blipFill>
        <p:spPr>
          <a:xfrm>
            <a:off x="0" y="1357298"/>
            <a:ext cx="4572000" cy="52149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Text Placeholder 5"/>
          <p:cNvSpPr>
            <a:spLocks noGrp="1"/>
          </p:cNvSpPr>
          <p:nvPr>
            <p:ph type="body" sz="half" idx="2"/>
          </p:nvPr>
        </p:nvSpPr>
        <p:spPr>
          <a:xfrm>
            <a:off x="4572000" y="2643182"/>
            <a:ext cx="4572000" cy="2143140"/>
          </a:xfr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800" b="1" dirty="0">
                <a:ln/>
                <a:solidFill>
                  <a:schemeClr val="accent3"/>
                </a:solidFill>
              </a:rPr>
              <a:t>BE READY FOR  CH 11 NUMBER, GENDER AND CASE</a:t>
            </a:r>
            <a:endParaRPr lang="en-US" sz="2800" b="1" i="1" dirty="0">
              <a:ln/>
              <a:solidFill>
                <a:schemeClr val="accent3"/>
              </a:solidFill>
            </a:endParaRPr>
          </a:p>
        </p:txBody>
      </p:sp>
      <p:sp>
        <p:nvSpPr>
          <p:cNvPr id="8" name="Date Placeholder 7"/>
          <p:cNvSpPr>
            <a:spLocks noGrp="1"/>
          </p:cNvSpPr>
          <p:nvPr>
            <p:ph type="dt" sz="half" idx="10"/>
          </p:nvPr>
        </p:nvSpPr>
        <p:spPr/>
        <p:txBody>
          <a:bodyPr/>
          <a:lstStyle/>
          <a:p>
            <a:fld id="{A896E111-ECD1-4FA7-B1CF-7F82FE0F2276}" type="datetime1">
              <a:rPr lang="en-US" smtClean="0"/>
              <a:t>3/28/2020</a:t>
            </a:fld>
            <a:endParaRPr lang="en-US"/>
          </a:p>
        </p:txBody>
      </p:sp>
      <p:sp>
        <p:nvSpPr>
          <p:cNvPr id="10" name="Footer Placeholder 9"/>
          <p:cNvSpPr>
            <a:spLocks noGrp="1"/>
          </p:cNvSpPr>
          <p:nvPr>
            <p:ph type="ftr" sz="quarter" idx="11"/>
          </p:nvPr>
        </p:nvSpPr>
        <p:spPr/>
        <p:txBody>
          <a:bodyPr/>
          <a:lstStyle/>
          <a:p>
            <a:r>
              <a:rPr lang="en-US"/>
              <a:t>CONTRASTIVE GRAMMAR... AHMED QADOURY ABED 2014</a:t>
            </a:r>
          </a:p>
        </p:txBody>
      </p:sp>
      <p:sp>
        <p:nvSpPr>
          <p:cNvPr id="7" name="Slide Number Placeholder 6"/>
          <p:cNvSpPr>
            <a:spLocks noGrp="1"/>
          </p:cNvSpPr>
          <p:nvPr>
            <p:ph type="sldNum" sz="quarter" idx="12"/>
          </p:nvPr>
        </p:nvSpPr>
        <p:spPr/>
        <p:txBody>
          <a:bodyPr/>
          <a:lstStyle/>
          <a:p>
            <a:fld id="{69FDCBFE-6009-4F79-ACF0-DD5F4EB7C34C}" type="slidenum">
              <a:rPr lang="en-US" smtClean="0"/>
              <a:pPr/>
              <a:t>28</a:t>
            </a:fld>
            <a:endParaRPr lang="en-US"/>
          </a:p>
        </p:txBody>
      </p:sp>
      <p:pic>
        <p:nvPicPr>
          <p:cNvPr id="12" name="Picture 11" descr="023.jpg"/>
          <p:cNvPicPr>
            <a:picLocks noChangeAspect="1"/>
          </p:cNvPicPr>
          <p:nvPr/>
        </p:nvPicPr>
        <p:blipFill>
          <a:blip r:embed="rId4" cstate="print"/>
          <a:stretch>
            <a:fillRect/>
          </a:stretch>
        </p:blipFill>
        <p:spPr>
          <a:xfrm>
            <a:off x="5072066" y="0"/>
            <a:ext cx="4071934" cy="25717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ENGLISH COORDINATORS</a:t>
            </a:r>
          </a:p>
        </p:txBody>
      </p:sp>
      <p:sp>
        <p:nvSpPr>
          <p:cNvPr id="3" name="Content Placeholder 2"/>
          <p:cNvSpPr>
            <a:spLocks noGrp="1"/>
          </p:cNvSpPr>
          <p:nvPr>
            <p:ph idx="1"/>
          </p:nvPr>
        </p:nvSpPr>
        <p:spPr/>
        <p:txBody>
          <a:bodyPr>
            <a:normAutofit/>
          </a:bodyPr>
          <a:lstStyle/>
          <a:p>
            <a:r>
              <a:rPr lang="en-US" b="1" dirty="0"/>
              <a:t>English has three simple coordinating conjunctions </a:t>
            </a:r>
            <a:endParaRPr lang="en-US" dirty="0"/>
          </a:p>
          <a:p>
            <a:r>
              <a:rPr lang="en-US" b="1" dirty="0"/>
              <a:t>-AND</a:t>
            </a:r>
            <a:endParaRPr lang="en-US" dirty="0"/>
          </a:p>
          <a:p>
            <a:r>
              <a:rPr lang="en-US" b="1" dirty="0"/>
              <a:t>-BUT</a:t>
            </a:r>
            <a:endParaRPr lang="en-US" dirty="0"/>
          </a:p>
          <a:p>
            <a:r>
              <a:rPr lang="en-US" b="1" dirty="0"/>
              <a:t>- YET</a:t>
            </a:r>
            <a:endParaRPr lang="en-US" dirty="0"/>
          </a:p>
          <a:p>
            <a:r>
              <a:rPr lang="en-US" b="1" dirty="0"/>
              <a:t>And three correlative coordinators </a:t>
            </a:r>
            <a:endParaRPr lang="en-US" dirty="0"/>
          </a:p>
          <a:p>
            <a:r>
              <a:rPr lang="en-US" b="1" dirty="0"/>
              <a:t>-BOTH……AND</a:t>
            </a:r>
            <a:endParaRPr lang="en-US" dirty="0"/>
          </a:p>
          <a:p>
            <a:r>
              <a:rPr lang="en-US" b="1" dirty="0"/>
              <a:t>-EITHER……OR</a:t>
            </a:r>
            <a:endParaRPr lang="en-US" dirty="0"/>
          </a:p>
          <a:p>
            <a:r>
              <a:rPr lang="en-US" b="1" dirty="0"/>
              <a:t>- NEITHER….. NOR</a:t>
            </a:r>
            <a:endParaRPr lang="en-US" dirty="0"/>
          </a:p>
          <a:p>
            <a:endParaRPr lang="en-US" dirty="0"/>
          </a:p>
          <a:p>
            <a:endParaRPr lang="en-US" dirty="0"/>
          </a:p>
        </p:txBody>
      </p:sp>
      <p:sp>
        <p:nvSpPr>
          <p:cNvPr id="4" name="Date Placeholder 3"/>
          <p:cNvSpPr>
            <a:spLocks noGrp="1"/>
          </p:cNvSpPr>
          <p:nvPr>
            <p:ph type="dt" sz="half" idx="10"/>
          </p:nvPr>
        </p:nvSpPr>
        <p:spPr/>
        <p:txBody>
          <a:bodyPr/>
          <a:lstStyle/>
          <a:p>
            <a:fld id="{D8C82B44-A672-48B5-8BE8-E1F2F4D38BEE}" type="datetime1">
              <a:rPr lang="en-US" smtClean="0"/>
              <a:t>3/28/2020</a:t>
            </a:fld>
            <a:endParaRPr lang="en-US"/>
          </a:p>
        </p:txBody>
      </p:sp>
      <p:sp>
        <p:nvSpPr>
          <p:cNvPr id="6" name="Footer Placeholder 5"/>
          <p:cNvSpPr>
            <a:spLocks noGrp="1"/>
          </p:cNvSpPr>
          <p:nvPr>
            <p:ph type="ftr" sz="quarter" idx="11"/>
          </p:nvPr>
        </p:nvSpPr>
        <p:spPr/>
        <p:txBody>
          <a:bodyPr/>
          <a:lstStyle/>
          <a:p>
            <a:r>
              <a:rPr lang="en-US"/>
              <a:t>CONTRASTIVE GRAMMAR... AHMED QADOURY ABED 2014</a:t>
            </a:r>
          </a:p>
        </p:txBody>
      </p:sp>
      <p:sp>
        <p:nvSpPr>
          <p:cNvPr id="5" name="Slide Number Placeholder 4"/>
          <p:cNvSpPr>
            <a:spLocks noGrp="1"/>
          </p:cNvSpPr>
          <p:nvPr>
            <p:ph type="sldNum" sz="quarter" idx="12"/>
          </p:nvPr>
        </p:nvSpPr>
        <p:spPr/>
        <p:txBody>
          <a:bodyPr/>
          <a:lstStyle/>
          <a:p>
            <a:fld id="{7614A1F2-CD26-40EE-8C9D-B47A24F48BC9}"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AND</a:t>
            </a:r>
          </a:p>
        </p:txBody>
      </p:sp>
      <p:sp>
        <p:nvSpPr>
          <p:cNvPr id="3" name="Content Placeholder 2"/>
          <p:cNvSpPr>
            <a:spLocks noGrp="1"/>
          </p:cNvSpPr>
          <p:nvPr>
            <p:ph idx="1"/>
          </p:nvPr>
        </p:nvSpPr>
        <p:spPr/>
        <p:txBody>
          <a:bodyPr>
            <a:normAutofit fontScale="62500" lnSpcReduction="20000"/>
          </a:bodyPr>
          <a:lstStyle/>
          <a:p>
            <a:r>
              <a:rPr lang="en-US" b="1" dirty="0"/>
              <a:t>The coordinating conjunction AND denotes a number of meanings or relationships:</a:t>
            </a:r>
            <a:endParaRPr lang="en-US" dirty="0"/>
          </a:p>
          <a:p>
            <a:pPr lvl="0"/>
            <a:r>
              <a:rPr lang="en-US" b="1" dirty="0"/>
              <a:t>Consequence / result (cause and effect)</a:t>
            </a:r>
            <a:endParaRPr lang="en-US" dirty="0"/>
          </a:p>
          <a:p>
            <a:pPr lvl="0"/>
            <a:r>
              <a:rPr lang="en-US" b="1" dirty="0"/>
              <a:t>She quarreled with her boss, resigned and left the country.</a:t>
            </a:r>
            <a:endParaRPr lang="en-US" dirty="0"/>
          </a:p>
          <a:p>
            <a:pPr lvl="0"/>
            <a:r>
              <a:rPr lang="en-US" b="1" dirty="0"/>
              <a:t>Chronological sequence</a:t>
            </a:r>
            <a:endParaRPr lang="en-US" dirty="0"/>
          </a:p>
          <a:p>
            <a:pPr lvl="0"/>
            <a:r>
              <a:rPr lang="en-US" b="1" dirty="0"/>
              <a:t>We fixed the car and went to the shops.</a:t>
            </a:r>
            <a:r>
              <a:rPr lang="ar-SA" b="1" dirty="0"/>
              <a:t>أصلحنا السيارة ثم ذهبنا </a:t>
            </a:r>
            <a:r>
              <a:rPr lang="ar-SA" b="1" dirty="0" err="1"/>
              <a:t>الى</a:t>
            </a:r>
            <a:r>
              <a:rPr lang="ar-SA" b="1" dirty="0"/>
              <a:t> المحلات</a:t>
            </a:r>
            <a:endParaRPr lang="en-US" dirty="0"/>
          </a:p>
          <a:p>
            <a:pPr lvl="0"/>
            <a:r>
              <a:rPr lang="en-US" b="1" dirty="0"/>
              <a:t>Contrast (meaning but)</a:t>
            </a:r>
            <a:endParaRPr lang="en-US" dirty="0"/>
          </a:p>
          <a:p>
            <a:pPr lvl="0"/>
            <a:r>
              <a:rPr lang="en-US" b="1" dirty="0"/>
              <a:t>The teacher is worried and the students are happy.</a:t>
            </a:r>
            <a:endParaRPr lang="en-US" dirty="0"/>
          </a:p>
          <a:p>
            <a:pPr lvl="0"/>
            <a:r>
              <a:rPr lang="en-US" b="1" dirty="0"/>
              <a:t>Concession (meaning but)</a:t>
            </a:r>
            <a:endParaRPr lang="en-US" dirty="0"/>
          </a:p>
          <a:p>
            <a:pPr lvl="0"/>
            <a:r>
              <a:rPr lang="en-US" b="1" dirty="0"/>
              <a:t>We tried our best and couldn’t save the child.</a:t>
            </a:r>
            <a:r>
              <a:rPr lang="ar-SA" b="1" dirty="0"/>
              <a:t>عملنا ما بوسعنا ولكن لن نستطع </a:t>
            </a:r>
            <a:r>
              <a:rPr lang="ar-SA" b="1" dirty="0" err="1"/>
              <a:t>انقاذ</a:t>
            </a:r>
            <a:r>
              <a:rPr lang="ar-SA" b="1" dirty="0"/>
              <a:t> الطفل</a:t>
            </a:r>
            <a:endParaRPr lang="en-US" dirty="0"/>
          </a:p>
          <a:p>
            <a:pPr lvl="0"/>
            <a:r>
              <a:rPr lang="en-US" b="1" dirty="0"/>
              <a:t>Condition (if)</a:t>
            </a:r>
            <a:endParaRPr lang="en-US" dirty="0"/>
          </a:p>
          <a:p>
            <a:pPr lvl="0"/>
            <a:r>
              <a:rPr lang="en-US" b="1" dirty="0"/>
              <a:t>Buy this car , and save your money.</a:t>
            </a:r>
            <a:r>
              <a:rPr lang="ar-SA" b="1" dirty="0" err="1"/>
              <a:t>اذا</a:t>
            </a:r>
            <a:r>
              <a:rPr lang="ar-SA" b="1" dirty="0"/>
              <a:t> اشتريت هذه السيارة ستوفر نقودك</a:t>
            </a:r>
            <a:endParaRPr lang="en-US" dirty="0"/>
          </a:p>
          <a:p>
            <a:pPr lvl="0"/>
            <a:r>
              <a:rPr lang="en-US" b="1" dirty="0"/>
              <a:t>Addition</a:t>
            </a:r>
            <a:endParaRPr lang="en-US" dirty="0"/>
          </a:p>
          <a:p>
            <a:pPr lvl="0"/>
            <a:r>
              <a:rPr lang="en-US" b="1" dirty="0"/>
              <a:t>She plays the piano and sings pop songs.</a:t>
            </a:r>
            <a:endParaRPr lang="en-US" dirty="0"/>
          </a:p>
          <a:p>
            <a:endParaRPr lang="en-US" dirty="0"/>
          </a:p>
        </p:txBody>
      </p:sp>
      <p:sp>
        <p:nvSpPr>
          <p:cNvPr id="4" name="Date Placeholder 3"/>
          <p:cNvSpPr>
            <a:spLocks noGrp="1"/>
          </p:cNvSpPr>
          <p:nvPr>
            <p:ph type="dt" sz="half" idx="10"/>
          </p:nvPr>
        </p:nvSpPr>
        <p:spPr>
          <a:xfrm>
            <a:off x="3581400" y="6305550"/>
            <a:ext cx="2133600" cy="476250"/>
          </a:xfrm>
          <a:prstGeom prst="rect">
            <a:avLst/>
          </a:prstGeom>
        </p:spPr>
        <p:txBody>
          <a:bodyPr/>
          <a:lstStyle/>
          <a:p>
            <a:fld id="{7A0ACAFC-309D-438E-AE5F-739A9ECDAB5F}" type="datetime1">
              <a:rPr lang="en-US" smtClean="0"/>
              <a:t>3/28/2020</a:t>
            </a:fld>
            <a:endParaRPr lang="en-US"/>
          </a:p>
        </p:txBody>
      </p:sp>
      <p:sp>
        <p:nvSpPr>
          <p:cNvPr id="6" name="Footer Placeholder 5"/>
          <p:cNvSpPr>
            <a:spLocks noGrp="1"/>
          </p:cNvSpPr>
          <p:nvPr>
            <p:ph type="ftr" sz="quarter" idx="11"/>
          </p:nvPr>
        </p:nvSpPr>
        <p:spPr/>
        <p:txBody>
          <a:bodyPr/>
          <a:lstStyle/>
          <a:p>
            <a:r>
              <a:rPr lang="en-US"/>
              <a:t>CONTRASTIVE GRAMMAR... AHMED QADOURY ABED 2014</a:t>
            </a:r>
          </a:p>
        </p:txBody>
      </p:sp>
      <p:sp>
        <p:nvSpPr>
          <p:cNvPr id="5" name="Slide Number Placeholder 4"/>
          <p:cNvSpPr>
            <a:spLocks noGrp="1"/>
          </p:cNvSpPr>
          <p:nvPr>
            <p:ph type="sldNum" sz="quarter" idx="12"/>
          </p:nvPr>
        </p:nvSpPr>
        <p:spPr>
          <a:xfrm>
            <a:off x="8613648" y="6305550"/>
            <a:ext cx="457200" cy="476250"/>
          </a:xfrm>
          <a:prstGeom prst="rect">
            <a:avLst/>
          </a:prstGeom>
        </p:spPr>
        <p:txBody>
          <a:bodyPr/>
          <a:lstStyle/>
          <a:p>
            <a:fld id="{97436C62-20A3-4C93-9B1C-0CE8C20CA4FB}" type="slidenum">
              <a:rPr lang="en-US" smtClean="0"/>
              <a:pPr/>
              <a:t>4</a:t>
            </a:fld>
            <a:endParaRPr 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a:t>
            </a:r>
          </a:p>
        </p:txBody>
      </p:sp>
      <p:sp>
        <p:nvSpPr>
          <p:cNvPr id="3" name="Content Placeholder 2"/>
          <p:cNvSpPr>
            <a:spLocks noGrp="1"/>
          </p:cNvSpPr>
          <p:nvPr>
            <p:ph idx="1"/>
          </p:nvPr>
        </p:nvSpPr>
        <p:spPr/>
        <p:txBody>
          <a:bodyPr>
            <a:normAutofit/>
          </a:bodyPr>
          <a:lstStyle/>
          <a:p>
            <a:r>
              <a:rPr lang="en-US" b="1" dirty="0"/>
              <a:t>These instances indicate the problematic nature of using AND as a coordinating conjunction , since its meanings ranged between addition (the unmarked meaning ) to those of concession, contrast , condition ,etc.(the marked ones). Translators must understand that there is no one-to-one relationship between AND  </a:t>
            </a:r>
            <a:r>
              <a:rPr lang="en-US" b="1" dirty="0" err="1"/>
              <a:t>and</a:t>
            </a:r>
            <a:r>
              <a:rPr lang="en-US" b="1" dirty="0"/>
              <a:t> its counterparts. The other point is that the immediacy time relations students of translation believe ,whereas instances proved that this immediacy is not a fixed property as in rendering AND  into </a:t>
            </a:r>
            <a:r>
              <a:rPr lang="ar-SA" b="1" dirty="0"/>
              <a:t>الفاء </a:t>
            </a:r>
            <a:r>
              <a:rPr lang="en-US" b="1" dirty="0"/>
              <a:t> or </a:t>
            </a:r>
            <a:r>
              <a:rPr lang="ar-SA" b="1" dirty="0"/>
              <a:t>ثم</a:t>
            </a:r>
            <a:r>
              <a:rPr lang="en-US" b="1" dirty="0"/>
              <a:t> .</a:t>
            </a:r>
            <a:endParaRPr lang="en-US" dirty="0"/>
          </a:p>
          <a:p>
            <a:endParaRPr lang="en-US" dirty="0"/>
          </a:p>
        </p:txBody>
      </p:sp>
      <p:sp>
        <p:nvSpPr>
          <p:cNvPr id="4" name="Date Placeholder 3"/>
          <p:cNvSpPr>
            <a:spLocks noGrp="1"/>
          </p:cNvSpPr>
          <p:nvPr>
            <p:ph type="dt" sz="half" idx="10"/>
          </p:nvPr>
        </p:nvSpPr>
        <p:spPr/>
        <p:txBody>
          <a:bodyPr/>
          <a:lstStyle/>
          <a:p>
            <a:fld id="{78990FE0-A241-4B70-B6DC-106DECF92531}" type="datetime1">
              <a:rPr lang="en-US" smtClean="0"/>
              <a:t>3/28/2020</a:t>
            </a:fld>
            <a:endParaRPr lang="en-US"/>
          </a:p>
        </p:txBody>
      </p:sp>
      <p:sp>
        <p:nvSpPr>
          <p:cNvPr id="6" name="Footer Placeholder 5"/>
          <p:cNvSpPr>
            <a:spLocks noGrp="1"/>
          </p:cNvSpPr>
          <p:nvPr>
            <p:ph type="ftr" sz="quarter" idx="11"/>
          </p:nvPr>
        </p:nvSpPr>
        <p:spPr/>
        <p:txBody>
          <a:bodyPr/>
          <a:lstStyle/>
          <a:p>
            <a:r>
              <a:rPr lang="en-US"/>
              <a:t>CONTRASTIVE GRAMMAR... AHMED QADOURY ABED 2014</a:t>
            </a:r>
          </a:p>
        </p:txBody>
      </p:sp>
      <p:sp>
        <p:nvSpPr>
          <p:cNvPr id="5" name="Slide Number Placeholder 4"/>
          <p:cNvSpPr>
            <a:spLocks noGrp="1"/>
          </p:cNvSpPr>
          <p:nvPr>
            <p:ph type="sldNum" sz="quarter" idx="12"/>
          </p:nvPr>
        </p:nvSpPr>
        <p:spPr/>
        <p:txBody>
          <a:bodyPr/>
          <a:lstStyle/>
          <a:p>
            <a:fld id="{7614A1F2-CD26-40EE-8C9D-B47A24F48BC9}" type="slidenum">
              <a:rPr lang="en-US" smtClean="0"/>
              <a:pPr/>
              <a:t>5</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sndAc>
          <p:stSnd>
            <p:snd r:embed="rId2" name="whoosh.wav"/>
          </p:stSnd>
        </p:sndAc>
      </p:transition>
    </mc:Choice>
    <mc:Fallback>
      <p:transition spd="slow">
        <p:fade/>
        <p:sndAc>
          <p:stSnd>
            <p:snd r:embed="rId2" name="whoosh.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t>
            </a:r>
          </a:p>
        </p:txBody>
      </p:sp>
      <p:sp>
        <p:nvSpPr>
          <p:cNvPr id="3" name="Content Placeholder 2"/>
          <p:cNvSpPr>
            <a:spLocks noGrp="1"/>
          </p:cNvSpPr>
          <p:nvPr>
            <p:ph idx="1"/>
          </p:nvPr>
        </p:nvSpPr>
        <p:spPr/>
        <p:txBody>
          <a:bodyPr/>
          <a:lstStyle/>
          <a:p>
            <a:r>
              <a:rPr lang="en-US" b="1" dirty="0"/>
              <a:t>Unlike AND, this conjunction is disjunctive. That  is , it denotes selection among two or more alternatives:</a:t>
            </a:r>
            <a:endParaRPr lang="en-US" dirty="0"/>
          </a:p>
          <a:p>
            <a:pPr lvl="0"/>
            <a:r>
              <a:rPr lang="en-US" b="1" dirty="0"/>
              <a:t>You can stay or leave.</a:t>
            </a:r>
            <a:r>
              <a:rPr lang="ar-SA" b="1" dirty="0"/>
              <a:t>يمكنك البقاء </a:t>
            </a:r>
            <a:r>
              <a:rPr lang="ar-SA" b="1" dirty="0" err="1"/>
              <a:t>او</a:t>
            </a:r>
            <a:r>
              <a:rPr lang="ar-SA" b="1" dirty="0"/>
              <a:t> المغادرة </a:t>
            </a:r>
            <a:endParaRPr lang="en-US" dirty="0"/>
          </a:p>
          <a:p>
            <a:r>
              <a:rPr lang="en-US" b="1" dirty="0"/>
              <a:t>This conjunction is less problematic  since one equivalent is available </a:t>
            </a:r>
            <a:r>
              <a:rPr lang="ar-SA" b="1" dirty="0" err="1"/>
              <a:t>او</a:t>
            </a:r>
            <a:r>
              <a:rPr lang="en-US" b="1" dirty="0"/>
              <a:t>.</a:t>
            </a:r>
            <a:endParaRPr lang="en-US" dirty="0"/>
          </a:p>
          <a:p>
            <a:endParaRPr lang="en-US" dirty="0"/>
          </a:p>
        </p:txBody>
      </p:sp>
      <p:sp>
        <p:nvSpPr>
          <p:cNvPr id="4" name="Date Placeholder 3"/>
          <p:cNvSpPr>
            <a:spLocks noGrp="1"/>
          </p:cNvSpPr>
          <p:nvPr>
            <p:ph type="dt" sz="half" idx="10"/>
          </p:nvPr>
        </p:nvSpPr>
        <p:spPr/>
        <p:txBody>
          <a:bodyPr/>
          <a:lstStyle/>
          <a:p>
            <a:fld id="{16FE9F60-FC63-4792-904B-FC6BCFD01AA0}" type="datetime1">
              <a:rPr lang="en-US" smtClean="0"/>
              <a:t>3/28/2020</a:t>
            </a:fld>
            <a:endParaRPr lang="en-US"/>
          </a:p>
        </p:txBody>
      </p:sp>
      <p:sp>
        <p:nvSpPr>
          <p:cNvPr id="6" name="Footer Placeholder 5"/>
          <p:cNvSpPr>
            <a:spLocks noGrp="1"/>
          </p:cNvSpPr>
          <p:nvPr>
            <p:ph type="ftr" sz="quarter" idx="11"/>
          </p:nvPr>
        </p:nvSpPr>
        <p:spPr/>
        <p:txBody>
          <a:bodyPr/>
          <a:lstStyle/>
          <a:p>
            <a:r>
              <a:rPr lang="en-US"/>
              <a:t>CONTRASTIVE GRAMMAR... AHMED QADOURY ABED 2014</a:t>
            </a:r>
          </a:p>
        </p:txBody>
      </p:sp>
      <p:sp>
        <p:nvSpPr>
          <p:cNvPr id="5" name="Slide Number Placeholder 4"/>
          <p:cNvSpPr>
            <a:spLocks noGrp="1"/>
          </p:cNvSpPr>
          <p:nvPr>
            <p:ph type="sldNum" sz="quarter" idx="12"/>
          </p:nvPr>
        </p:nvSpPr>
        <p:spPr/>
        <p:txBody>
          <a:bodyPr/>
          <a:lstStyle/>
          <a:p>
            <a:fld id="{7614A1F2-CD26-40EE-8C9D-B47A24F48BC9}"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a:t>
            </a:r>
          </a:p>
        </p:txBody>
      </p:sp>
      <p:sp>
        <p:nvSpPr>
          <p:cNvPr id="3" name="Content Placeholder 2"/>
          <p:cNvSpPr>
            <a:spLocks noGrp="1"/>
          </p:cNvSpPr>
          <p:nvPr>
            <p:ph idx="1"/>
          </p:nvPr>
        </p:nvSpPr>
        <p:spPr/>
        <p:txBody>
          <a:bodyPr>
            <a:normAutofit/>
          </a:bodyPr>
          <a:lstStyle/>
          <a:p>
            <a:r>
              <a:rPr lang="en-US" b="1" dirty="0"/>
              <a:t>Like AND this conjunction is conjunctive. However, it differs from AND </a:t>
            </a:r>
            <a:r>
              <a:rPr lang="en-US" b="1" dirty="0" err="1"/>
              <a:t>and</a:t>
            </a:r>
            <a:r>
              <a:rPr lang="en-US" b="1" dirty="0"/>
              <a:t> OR in being limited to two-term coordination. It express contrast:</a:t>
            </a:r>
            <a:endParaRPr lang="en-US" dirty="0"/>
          </a:p>
          <a:p>
            <a:pPr lvl="0"/>
            <a:r>
              <a:rPr lang="en-US" b="1" dirty="0"/>
              <a:t>This boy is thin but short .</a:t>
            </a:r>
            <a:r>
              <a:rPr lang="ar-SA" b="1" dirty="0"/>
              <a:t>هذا الولد نحيفا ولكنه قصير</a:t>
            </a:r>
            <a:endParaRPr lang="en-US" dirty="0"/>
          </a:p>
          <a:p>
            <a:pPr lvl="0"/>
            <a:r>
              <a:rPr lang="en-US" b="1" dirty="0"/>
              <a:t>Ali wanted to leave, but Mohammed didn’t.</a:t>
            </a:r>
            <a:r>
              <a:rPr lang="ar-SA" b="1" dirty="0" err="1"/>
              <a:t>اراد</a:t>
            </a:r>
            <a:r>
              <a:rPr lang="ar-SA" b="1" dirty="0"/>
              <a:t> عليٌ المغادرة لكن محمد رفض</a:t>
            </a:r>
            <a:endParaRPr lang="en-US" dirty="0"/>
          </a:p>
          <a:p>
            <a:r>
              <a:rPr lang="en-US" b="1" dirty="0"/>
              <a:t>These two sentences indicate clearly that with BUT two different features or actions are stated.</a:t>
            </a:r>
            <a:endParaRPr lang="en-US" dirty="0"/>
          </a:p>
          <a:p>
            <a:endParaRPr lang="en-US" dirty="0"/>
          </a:p>
        </p:txBody>
      </p:sp>
      <p:sp>
        <p:nvSpPr>
          <p:cNvPr id="4" name="Date Placeholder 3"/>
          <p:cNvSpPr>
            <a:spLocks noGrp="1"/>
          </p:cNvSpPr>
          <p:nvPr>
            <p:ph type="dt" sz="half" idx="10"/>
          </p:nvPr>
        </p:nvSpPr>
        <p:spPr/>
        <p:txBody>
          <a:bodyPr/>
          <a:lstStyle/>
          <a:p>
            <a:fld id="{49722F03-4B3D-4B32-9355-94DB1164ABED}" type="datetime1">
              <a:rPr lang="en-US" smtClean="0"/>
              <a:t>3/28/2020</a:t>
            </a:fld>
            <a:endParaRPr lang="en-US"/>
          </a:p>
        </p:txBody>
      </p:sp>
      <p:sp>
        <p:nvSpPr>
          <p:cNvPr id="6" name="Footer Placeholder 5"/>
          <p:cNvSpPr>
            <a:spLocks noGrp="1"/>
          </p:cNvSpPr>
          <p:nvPr>
            <p:ph type="ftr" sz="quarter" idx="11"/>
          </p:nvPr>
        </p:nvSpPr>
        <p:spPr/>
        <p:txBody>
          <a:bodyPr/>
          <a:lstStyle/>
          <a:p>
            <a:r>
              <a:rPr lang="en-US"/>
              <a:t>CONTRASTIVE GRAMMAR... AHMED QADOURY ABED 2014</a:t>
            </a:r>
          </a:p>
        </p:txBody>
      </p:sp>
      <p:sp>
        <p:nvSpPr>
          <p:cNvPr id="5" name="Slide Number Placeholder 4"/>
          <p:cNvSpPr>
            <a:spLocks noGrp="1"/>
          </p:cNvSpPr>
          <p:nvPr>
            <p:ph type="sldNum" sz="quarter" idx="12"/>
          </p:nvPr>
        </p:nvSpPr>
        <p:spPr/>
        <p:txBody>
          <a:bodyPr/>
          <a:lstStyle/>
          <a:p>
            <a:fld id="{7614A1F2-CD26-40EE-8C9D-B47A24F48BC9}"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BOTH……AND</a:t>
            </a:r>
            <a:endParaRPr lang="en-US" dirty="0"/>
          </a:p>
        </p:txBody>
      </p:sp>
      <p:sp>
        <p:nvSpPr>
          <p:cNvPr id="3" name="Content Placeholder 2"/>
          <p:cNvSpPr>
            <a:spLocks noGrp="1"/>
          </p:cNvSpPr>
          <p:nvPr>
            <p:ph idx="1"/>
          </p:nvPr>
        </p:nvSpPr>
        <p:spPr/>
        <p:txBody>
          <a:bodyPr/>
          <a:lstStyle/>
          <a:p>
            <a:endParaRPr lang="en-US" dirty="0"/>
          </a:p>
          <a:p>
            <a:r>
              <a:rPr lang="en-US" b="1" dirty="0"/>
              <a:t>This pair of correlative coordinating conjunctions </a:t>
            </a:r>
            <a:r>
              <a:rPr lang="en-US" b="1" dirty="0" err="1"/>
              <a:t>expresess</a:t>
            </a:r>
            <a:r>
              <a:rPr lang="en-US" b="1" dirty="0"/>
              <a:t> additive meaning:</a:t>
            </a:r>
            <a:endParaRPr lang="en-US" dirty="0"/>
          </a:p>
          <a:p>
            <a:pPr lvl="0"/>
            <a:r>
              <a:rPr lang="en-US" b="1" dirty="0"/>
              <a:t>They both sing and dance. </a:t>
            </a:r>
            <a:r>
              <a:rPr lang="ar-SA" b="1" dirty="0"/>
              <a:t>هم غنوا ورقصوا</a:t>
            </a:r>
            <a:endParaRPr lang="en-US" dirty="0"/>
          </a:p>
          <a:p>
            <a:r>
              <a:rPr lang="en-US" b="1" dirty="0"/>
              <a:t>This simple sentence is problematic since the use of BOTH indicate plural in English and dual in Arabic , and such translation can be seen   </a:t>
            </a:r>
            <a:r>
              <a:rPr lang="ar-SA" b="1" dirty="0"/>
              <a:t>كلاهما غنا </a:t>
            </a:r>
            <a:r>
              <a:rPr lang="ar-SA" b="1" dirty="0" err="1"/>
              <a:t>و</a:t>
            </a:r>
            <a:r>
              <a:rPr lang="ar-SA" b="1" dirty="0"/>
              <a:t> رقصا</a:t>
            </a:r>
            <a:endParaRPr lang="en-US" dirty="0"/>
          </a:p>
          <a:p>
            <a:endParaRPr lang="en-US" dirty="0"/>
          </a:p>
        </p:txBody>
      </p:sp>
      <p:sp>
        <p:nvSpPr>
          <p:cNvPr id="4" name="Date Placeholder 3"/>
          <p:cNvSpPr>
            <a:spLocks noGrp="1"/>
          </p:cNvSpPr>
          <p:nvPr>
            <p:ph type="dt" sz="half" idx="10"/>
          </p:nvPr>
        </p:nvSpPr>
        <p:spPr/>
        <p:txBody>
          <a:bodyPr/>
          <a:lstStyle/>
          <a:p>
            <a:fld id="{832BAE1D-A7D5-4B43-979D-70E9FBB0A667}" type="datetime1">
              <a:rPr lang="en-US" smtClean="0"/>
              <a:t>3/28/2020</a:t>
            </a:fld>
            <a:endParaRPr lang="en-US"/>
          </a:p>
        </p:txBody>
      </p:sp>
      <p:sp>
        <p:nvSpPr>
          <p:cNvPr id="6" name="Footer Placeholder 5"/>
          <p:cNvSpPr>
            <a:spLocks noGrp="1"/>
          </p:cNvSpPr>
          <p:nvPr>
            <p:ph type="ftr" sz="quarter" idx="11"/>
          </p:nvPr>
        </p:nvSpPr>
        <p:spPr/>
        <p:txBody>
          <a:bodyPr/>
          <a:lstStyle/>
          <a:p>
            <a:r>
              <a:rPr lang="en-US"/>
              <a:t>CONTRASTIVE GRAMMAR... AHMED QADOURY ABED 2014</a:t>
            </a:r>
          </a:p>
        </p:txBody>
      </p:sp>
      <p:sp>
        <p:nvSpPr>
          <p:cNvPr id="5" name="Slide Number Placeholder 4"/>
          <p:cNvSpPr>
            <a:spLocks noGrp="1"/>
          </p:cNvSpPr>
          <p:nvPr>
            <p:ph type="sldNum" sz="quarter" idx="12"/>
          </p:nvPr>
        </p:nvSpPr>
        <p:spPr/>
        <p:txBody>
          <a:bodyPr/>
          <a:lstStyle/>
          <a:p>
            <a:fld id="{7614A1F2-CD26-40EE-8C9D-B47A24F48BC9}"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EITHER……OR</a:t>
            </a:r>
            <a:endParaRPr lang="en-US" dirty="0"/>
          </a:p>
        </p:txBody>
      </p:sp>
      <p:sp>
        <p:nvSpPr>
          <p:cNvPr id="3" name="Content Placeholder 2"/>
          <p:cNvSpPr>
            <a:spLocks noGrp="1"/>
          </p:cNvSpPr>
          <p:nvPr>
            <p:ph idx="1"/>
          </p:nvPr>
        </p:nvSpPr>
        <p:spPr/>
        <p:txBody>
          <a:bodyPr>
            <a:normAutofit/>
          </a:bodyPr>
          <a:lstStyle/>
          <a:p>
            <a:endParaRPr lang="en-US" dirty="0"/>
          </a:p>
          <a:p>
            <a:r>
              <a:rPr lang="en-US" b="1" dirty="0"/>
              <a:t>This pair expresses exclusive meaning or alternative </a:t>
            </a:r>
            <a:r>
              <a:rPr lang="en-US" b="1" dirty="0" err="1"/>
              <a:t>ccordination</a:t>
            </a:r>
            <a:r>
              <a:rPr lang="en-US" b="1" dirty="0"/>
              <a:t>, i.e., choice between two possibilities:</a:t>
            </a:r>
            <a:endParaRPr lang="en-US" dirty="0"/>
          </a:p>
          <a:p>
            <a:pPr lvl="0"/>
            <a:r>
              <a:rPr lang="en-US" b="1" dirty="0"/>
              <a:t>You can either stay or leave.  </a:t>
            </a:r>
            <a:r>
              <a:rPr lang="ar-SA" b="1" dirty="0"/>
              <a:t>إما أن تبقى أو تغادر</a:t>
            </a:r>
            <a:endParaRPr lang="en-US" dirty="0"/>
          </a:p>
          <a:p>
            <a:pPr lvl="0"/>
            <a:r>
              <a:rPr lang="en-US" b="1" dirty="0"/>
              <a:t>Either we accept the offer or we cancel the deal.</a:t>
            </a:r>
            <a:r>
              <a:rPr lang="ar-SA" b="1" dirty="0"/>
              <a:t>إما أن نقبل العرض أو نلغي الاتفاق</a:t>
            </a:r>
            <a:endParaRPr lang="en-US" dirty="0"/>
          </a:p>
          <a:p>
            <a:r>
              <a:rPr lang="en-US" b="1" dirty="0"/>
              <a:t>The problematic aspect of rendering lies in the grammatical structures this correlative pair is used in .These two sentences indicate clearly this point; the former with a single verb used as predicate ,while a complete sentence in the latter.</a:t>
            </a:r>
            <a:endParaRPr lang="en-US" dirty="0"/>
          </a:p>
          <a:p>
            <a:endParaRPr lang="en-US" dirty="0"/>
          </a:p>
        </p:txBody>
      </p:sp>
      <p:sp>
        <p:nvSpPr>
          <p:cNvPr id="4" name="Date Placeholder 3"/>
          <p:cNvSpPr>
            <a:spLocks noGrp="1"/>
          </p:cNvSpPr>
          <p:nvPr>
            <p:ph type="dt" sz="half" idx="10"/>
          </p:nvPr>
        </p:nvSpPr>
        <p:spPr/>
        <p:txBody>
          <a:bodyPr/>
          <a:lstStyle/>
          <a:p>
            <a:fld id="{C4EF4BC8-3B00-4E35-9680-6A1DA4B64BAE}" type="datetime1">
              <a:rPr lang="en-US" smtClean="0"/>
              <a:t>3/28/2020</a:t>
            </a:fld>
            <a:endParaRPr lang="en-US"/>
          </a:p>
        </p:txBody>
      </p:sp>
      <p:sp>
        <p:nvSpPr>
          <p:cNvPr id="6" name="Footer Placeholder 5"/>
          <p:cNvSpPr>
            <a:spLocks noGrp="1"/>
          </p:cNvSpPr>
          <p:nvPr>
            <p:ph type="ftr" sz="quarter" idx="11"/>
          </p:nvPr>
        </p:nvSpPr>
        <p:spPr/>
        <p:txBody>
          <a:bodyPr/>
          <a:lstStyle/>
          <a:p>
            <a:r>
              <a:rPr lang="en-US"/>
              <a:t>CONTRASTIVE GRAMMAR... AHMED QADOURY ABED 2014</a:t>
            </a:r>
          </a:p>
        </p:txBody>
      </p:sp>
      <p:sp>
        <p:nvSpPr>
          <p:cNvPr id="5" name="Slide Number Placeholder 4"/>
          <p:cNvSpPr>
            <a:spLocks noGrp="1"/>
          </p:cNvSpPr>
          <p:nvPr>
            <p:ph type="sldNum" sz="quarter" idx="12"/>
          </p:nvPr>
        </p:nvSpPr>
        <p:spPr/>
        <p:txBody>
          <a:bodyPr/>
          <a:lstStyle/>
          <a:p>
            <a:fld id="{7614A1F2-CD26-40EE-8C9D-B47A24F48BC9}" type="slidenum">
              <a:rPr lang="en-US" smtClean="0"/>
              <a:pPr/>
              <a:t>9</a:t>
            </a:fld>
            <a:endParaRPr lang="en-US"/>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TM02900688[[fn=Facet]]</Template>
  <TotalTime>36</TotalTime>
  <Words>1935</Words>
  <Application>Microsoft Office PowerPoint</Application>
  <PresentationFormat>On-screen Show (4:3)</PresentationFormat>
  <Paragraphs>230</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Trebuchet MS</vt:lpstr>
      <vt:lpstr>Wingdings 3</vt:lpstr>
      <vt:lpstr>Facet</vt:lpstr>
      <vt:lpstr>CHAPTER NINE</vt:lpstr>
      <vt:lpstr>WELCOME</vt:lpstr>
      <vt:lpstr>ENGLISH COORDINATORS</vt:lpstr>
      <vt:lpstr>AND</vt:lpstr>
      <vt:lpstr>AND</vt:lpstr>
      <vt:lpstr>OR</vt:lpstr>
      <vt:lpstr>BUT</vt:lpstr>
      <vt:lpstr>BOTH……AND</vt:lpstr>
      <vt:lpstr>EITHER……OR</vt:lpstr>
      <vt:lpstr>NEITHER ….NOR</vt:lpstr>
      <vt:lpstr>ARABIC COORDINATION</vt:lpstr>
      <vt:lpstr>الواو</vt:lpstr>
      <vt:lpstr>الفاء</vt:lpstr>
      <vt:lpstr>ثم</vt:lpstr>
      <vt:lpstr>بل</vt:lpstr>
      <vt:lpstr>لكن</vt:lpstr>
      <vt:lpstr>أو</vt:lpstr>
      <vt:lpstr>أم</vt:lpstr>
      <vt:lpstr>لا</vt:lpstr>
      <vt:lpstr>Either ….or</vt:lpstr>
      <vt:lpstr>ENGLISH SUBORDINATION</vt:lpstr>
      <vt:lpstr>NOMINAL CLAUSES</vt:lpstr>
      <vt:lpstr>ADVERBIAL CLAUSES</vt:lpstr>
      <vt:lpstr>COMPARATIVE CLAUSES</vt:lpstr>
      <vt:lpstr>RELATIVE CLAUSES</vt:lpstr>
      <vt:lpstr>ARABIC SUBORDINATION</vt:lpstr>
      <vt:lpstr>PowerPoint Presentation</vt:lpstr>
      <vt:lpstr>WE DID IT</vt:lpstr>
    </vt:vector>
  </TitlesOfParts>
  <Company>By DR.Ahmed Saker 2o1O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NINE</dc:title>
  <dc:creator>AHMEDQADOURY</dc:creator>
  <cp:lastModifiedBy>ahmed qadoury</cp:lastModifiedBy>
  <cp:revision>7</cp:revision>
  <dcterms:created xsi:type="dcterms:W3CDTF">2014-10-06T17:30:27Z</dcterms:created>
  <dcterms:modified xsi:type="dcterms:W3CDTF">2020-03-27T22:41:08Z</dcterms:modified>
</cp:coreProperties>
</file>