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4"/>
  </p:sldMasterIdLst>
  <p:sldIdLst>
    <p:sldId id="341" r:id="rId5"/>
    <p:sldId id="337" r:id="rId6"/>
    <p:sldId id="338" r:id="rId7"/>
    <p:sldId id="339" r:id="rId8"/>
    <p:sldId id="258" r:id="rId9"/>
    <p:sldId id="261" r:id="rId10"/>
    <p:sldId id="262" r:id="rId11"/>
    <p:sldId id="263" r:id="rId12"/>
    <p:sldId id="264" r:id="rId13"/>
    <p:sldId id="265" r:id="rId14"/>
    <p:sldId id="268" r:id="rId15"/>
    <p:sldId id="269" r:id="rId16"/>
    <p:sldId id="270" r:id="rId17"/>
    <p:sldId id="271" r:id="rId18"/>
    <p:sldId id="272" r:id="rId19"/>
    <p:sldId id="275" r:id="rId20"/>
    <p:sldId id="276" r:id="rId21"/>
    <p:sldId id="279" r:id="rId22"/>
    <p:sldId id="284" r:id="rId23"/>
    <p:sldId id="285" r:id="rId24"/>
    <p:sldId id="286" r:id="rId25"/>
    <p:sldId id="287" r:id="rId26"/>
    <p:sldId id="298" r:id="rId27"/>
    <p:sldId id="343" r:id="rId2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FF0000"/>
    <a:srgbClr val="CCFFCC"/>
    <a:srgbClr val="00CC66"/>
    <a:srgbClr val="FFFF00"/>
    <a:srgbClr val="CC3300"/>
    <a:srgbClr val="CCFFFF"/>
    <a:srgbClr val="FF9933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28967" autoAdjust="0"/>
    <p:restoredTop sz="91111" autoAdjust="0"/>
  </p:normalViewPr>
  <p:slideViewPr>
    <p:cSldViewPr>
      <p:cViewPr varScale="1">
        <p:scale>
          <a:sx n="74" d="100"/>
          <a:sy n="74" d="100"/>
        </p:scale>
        <p:origin x="62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926AA-C3D4-4931-B382-0723FB661AD6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ADB7E5-8029-4812-A57B-63AEA3FC19D5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7EABC2-2D27-40E0-80BA-6FC3D40E6DC5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C5C09C-1A53-40BD-8B5F-BFE15EA37C96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A721A1-59C6-46E2-A38F-439AA0650335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18E2A6-7797-491A-85D8-E640F7610D5F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698545-83BB-42DF-9953-46D44F9EFF78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DE44D1-DD7F-41D7-8236-57537A14BED4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4BC612-91A1-4A84-AA89-38C7C8DE2418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D3C42F-B120-4C2A-ACC9-EF4EC7D65327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24D92F-8646-4949-B612-EA5B0D653A77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40AF073-DE6F-4E44-BA3E-A0B0A439F497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transition>
    <p:wheel spokes="8"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___________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12" descr="__________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41" name="Text Box 17"/>
          <p:cNvSpPr txBox="1">
            <a:spLocks noChangeArrowheads="1"/>
          </p:cNvSpPr>
          <p:nvPr/>
        </p:nvSpPr>
        <p:spPr bwMode="auto">
          <a:xfrm>
            <a:off x="838200" y="1282700"/>
            <a:ext cx="7418388" cy="4762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ar-IQ" sz="5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الادارة الإستراتيجية</a:t>
            </a:r>
          </a:p>
          <a:p>
            <a:pPr algn="ctr">
              <a:defRPr/>
            </a:pPr>
            <a:r>
              <a:rPr lang="ar-IQ" sz="5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والتحديات المستقبلية</a:t>
            </a:r>
            <a:endParaRPr lang="ar-IQ" sz="5400" b="1" dirty="0">
              <a:effectLst>
                <a:outerShdw blurRad="38100" dist="38100" dir="2700000" algn="tl">
                  <a:srgbClr val="C0C0C0"/>
                </a:outerShdw>
              </a:effectLst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>
              <a:defRPr/>
            </a:pPr>
            <a:endParaRPr lang="ar-IQ" sz="100" b="1" dirty="0">
              <a:effectLst>
                <a:outerShdw blurRad="38100" dist="38100" dir="2700000" algn="tl">
                  <a:srgbClr val="C0C0C0"/>
                </a:outerShdw>
              </a:effectLst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algn="ctr">
              <a:defRPr/>
            </a:pPr>
            <a:endParaRPr lang="ar-IQ" sz="3600" b="1" dirty="0">
              <a:effectLst>
                <a:outerShdw blurRad="38100" dist="38100" dir="2700000" algn="tl">
                  <a:srgbClr val="C0C0C0"/>
                </a:outerShdw>
              </a:effectLst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algn="ctr">
              <a:defRPr/>
            </a:pPr>
            <a:r>
              <a:rPr lang="ar-SA" sz="5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إعداد </a:t>
            </a:r>
          </a:p>
          <a:p>
            <a:pPr algn="ctr">
              <a:defRPr/>
            </a:pPr>
            <a:endParaRPr lang="ar-SA" sz="1050" b="1" dirty="0">
              <a:effectLst>
                <a:outerShdw blurRad="38100" dist="38100" dir="2700000" algn="tl">
                  <a:srgbClr val="C0C0C0"/>
                </a:outerShdw>
              </a:effectLst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algn="ctr">
              <a:defRPr/>
            </a:pPr>
            <a:r>
              <a:rPr lang="ar-SA" sz="5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د. سهاد عادل القيسي </a:t>
            </a:r>
          </a:p>
          <a:p>
            <a:pPr>
              <a:defRPr/>
            </a:pPr>
            <a:endParaRPr lang="ar-SA" sz="4000" dirty="0">
              <a:effectLst>
                <a:outerShdw blurRad="38100" dist="38100" dir="2700000" algn="tl">
                  <a:srgbClr val="C0C0C0"/>
                </a:outerShdw>
              </a:effectLst>
              <a:cs typeface="MCS Modern S_U normal." pitchFamily="2" charset="-78"/>
            </a:endParaRPr>
          </a:p>
        </p:txBody>
      </p:sp>
      <p:sp>
        <p:nvSpPr>
          <p:cNvPr id="8" name="WordArt 7"/>
          <p:cNvSpPr>
            <a:spLocks noChangeArrowheads="1" noChangeShapeType="1" noTextEdit="1"/>
          </p:cNvSpPr>
          <p:nvPr/>
        </p:nvSpPr>
        <p:spPr bwMode="auto">
          <a:xfrm>
            <a:off x="5003800" y="6021388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0" descr="___________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214282" y="1127125"/>
            <a:ext cx="8821768" cy="513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rtl="1" eaLnBrk="1" hangingPunct="1"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تصاغ الرسالة حول عنصر أو أكثر من العناصر التالية:</a:t>
            </a:r>
          </a:p>
          <a:p>
            <a:pPr algn="r" rtl="1" eaLnBrk="1" hangingPunct="1">
              <a:buFontTx/>
              <a:buChar char="•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المتعاملين .. من هم المتعاملين مع </a:t>
            </a:r>
            <a:r>
              <a:rPr lang="ar-EG" sz="3200" b="1" dirty="0">
                <a:latin typeface="Verdana" pitchFamily="34" charset="0"/>
              </a:rPr>
              <a:t>المنظمة</a:t>
            </a:r>
            <a:r>
              <a:rPr lang="ar-SA" sz="3200" b="1" dirty="0">
                <a:latin typeface="Verdana" pitchFamily="34" charset="0"/>
              </a:rPr>
              <a:t>؟</a:t>
            </a:r>
          </a:p>
          <a:p>
            <a:pPr algn="r" rtl="1" eaLnBrk="1" hangingPunct="1">
              <a:buFontTx/>
              <a:buChar char="•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الخدمات... ما هي أنواع الخدمات التي تقدمها </a:t>
            </a:r>
            <a:r>
              <a:rPr lang="ar-EG" sz="3400" b="1" dirty="0"/>
              <a:t>المنظمة</a:t>
            </a:r>
            <a:r>
              <a:rPr lang="ar-SA" sz="3200" b="1" dirty="0">
                <a:latin typeface="Verdana" pitchFamily="34" charset="0"/>
              </a:rPr>
              <a:t>؟</a:t>
            </a:r>
          </a:p>
          <a:p>
            <a:pPr algn="r" rtl="1" eaLnBrk="1" hangingPunct="1">
              <a:buFontTx/>
              <a:buChar char="•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المكان.. أين تمارس </a:t>
            </a:r>
            <a:r>
              <a:rPr lang="ar-EG" sz="3400" b="1" dirty="0"/>
              <a:t>المنظمة</a:t>
            </a:r>
            <a:r>
              <a:rPr lang="ar-SA" sz="3200" b="1" dirty="0">
                <a:latin typeface="Verdana" pitchFamily="34" charset="0"/>
              </a:rPr>
              <a:t> أنشطتها؟ محليا / إقليميا/ عالميا.</a:t>
            </a:r>
          </a:p>
          <a:p>
            <a:pPr algn="r" rtl="1" eaLnBrk="1" hangingPunct="1">
              <a:buFontTx/>
              <a:buChar char="•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الصورة العامة: ما هي الانطباعات عن </a:t>
            </a:r>
            <a:r>
              <a:rPr lang="ar-EG" sz="3400" b="1" dirty="0"/>
              <a:t>المنظمة</a:t>
            </a:r>
            <a:r>
              <a:rPr lang="ar-SA" sz="3400" dirty="0"/>
              <a:t> </a:t>
            </a:r>
            <a:r>
              <a:rPr lang="ar-SA" sz="3200" b="1" dirty="0">
                <a:latin typeface="Verdana" pitchFamily="34" charset="0"/>
              </a:rPr>
              <a:t>و هويته</a:t>
            </a:r>
            <a:r>
              <a:rPr lang="ar-EG" sz="3200" b="1" dirty="0">
                <a:latin typeface="Verdana" pitchFamily="34" charset="0"/>
              </a:rPr>
              <a:t>ا</a:t>
            </a:r>
            <a:r>
              <a:rPr lang="ar-SA" sz="3200" b="1" dirty="0">
                <a:latin typeface="Verdana" pitchFamily="34" charset="0"/>
              </a:rPr>
              <a:t>؟</a:t>
            </a:r>
          </a:p>
          <a:p>
            <a:pPr algn="r" rtl="1" eaLnBrk="1" hangingPunct="1">
              <a:buFontTx/>
              <a:buChar char="•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الفلسفة: ما هي القيم والمعتقدات التي تسود العمل </a:t>
            </a:r>
            <a:r>
              <a:rPr lang="ar-EG" sz="3200" b="1" dirty="0">
                <a:latin typeface="Verdana" pitchFamily="34" charset="0"/>
              </a:rPr>
              <a:t>بهيئات 			</a:t>
            </a:r>
            <a:r>
              <a:rPr lang="ar-EG" sz="3400" b="1" dirty="0"/>
              <a:t>المنظمة</a:t>
            </a:r>
            <a:r>
              <a:rPr lang="ar-EG" sz="3200" b="1" dirty="0">
                <a:latin typeface="Verdana" pitchFamily="34" charset="0"/>
              </a:rPr>
              <a:t> </a:t>
            </a:r>
          </a:p>
          <a:p>
            <a:pPr algn="r" rtl="1" eaLnBrk="1" hangingPunct="1">
              <a:buFontTx/>
              <a:buChar char="•"/>
              <a:defRPr/>
            </a:pPr>
            <a:r>
              <a:rPr lang="ar-SA" sz="3200" b="1" dirty="0">
                <a:latin typeface="Verdana" pitchFamily="34" charset="0"/>
              </a:rPr>
              <a:t>المشاركة المجتمعية: ما هي الالتزامات نحو تحقيق الأهداف</a:t>
            </a:r>
            <a:endParaRPr lang="ar-EG" sz="3200" b="1" dirty="0">
              <a:latin typeface="Verdana" pitchFamily="34" charset="0"/>
            </a:endParaRPr>
          </a:p>
          <a:p>
            <a:pPr algn="r" rtl="1" eaLnBrk="1" hangingPunct="1"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 التنموية؟</a:t>
            </a:r>
          </a:p>
          <a:p>
            <a:pPr algn="r" rtl="1" eaLnBrk="1" hangingPunct="1">
              <a:buFontTx/>
              <a:buChar char="•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التقنية: ما هي التقنيات المستخدمة في أداء العمل؟</a:t>
            </a:r>
            <a:endParaRPr lang="en-US" sz="3200" b="1" dirty="0">
              <a:latin typeface="Verdana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187450" y="428604"/>
            <a:ext cx="7272338" cy="7191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IQ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+mn-ea"/>
                <a:cs typeface="MCS Modern S_U normal." pitchFamily="2" charset="-78"/>
              </a:rPr>
              <a:t>صياغة الرسالة</a:t>
            </a:r>
            <a:endParaRPr kumimoji="0" lang="en-US" sz="5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9" descr="__________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 autoUpdateAnimBg="0"/>
      <p:bldP spid="5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0" descr="___________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214282" y="1424004"/>
            <a:ext cx="8821768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rtl="1" eaLnBrk="1" hangingPunct="1">
              <a:defRPr/>
            </a:pPr>
            <a:r>
              <a:rPr lang="ar-SA" sz="2800" b="1" dirty="0">
                <a:latin typeface="Verdana" pitchFamily="34" charset="0"/>
              </a:rPr>
              <a:t>تعريف الهدف :- </a:t>
            </a:r>
          </a:p>
          <a:p>
            <a:pPr algn="r" rtl="1" eaLnBrk="1" hangingPunct="1">
              <a:defRPr/>
            </a:pPr>
            <a:r>
              <a:rPr lang="ar-SA" sz="2800" b="1" dirty="0">
                <a:latin typeface="Verdana" pitchFamily="34" charset="0"/>
              </a:rPr>
              <a:t>يعرف الهدف بانه ” حالة مرغوبة ,افضل من الوضع الحالى , مطلوب الوصول اليها خلال فترة زمنية معينة </a:t>
            </a:r>
            <a:r>
              <a:rPr lang="ar-IQ" sz="2800" b="1" dirty="0" smtClean="0">
                <a:latin typeface="Verdana" pitchFamily="34" charset="0"/>
              </a:rPr>
              <a:t>“</a:t>
            </a:r>
            <a:endParaRPr lang="ar-SA" sz="2800" b="1" dirty="0">
              <a:latin typeface="Verdana" pitchFamily="34" charset="0"/>
            </a:endParaRPr>
          </a:p>
          <a:p>
            <a:pPr algn="r" rtl="1" eaLnBrk="1" hangingPunct="1">
              <a:defRPr/>
            </a:pPr>
            <a:r>
              <a:rPr lang="ar-SA" sz="2800" b="1" dirty="0">
                <a:latin typeface="Verdana" pitchFamily="34" charset="0"/>
              </a:rPr>
              <a:t>خصائص الهدف الجيد :- </a:t>
            </a:r>
          </a:p>
          <a:p>
            <a:pPr algn="r" rtl="1" eaLnBrk="1" hangingPunct="1">
              <a:defRPr/>
            </a:pPr>
            <a:r>
              <a:rPr lang="ar-SA" sz="2800" b="1" dirty="0">
                <a:latin typeface="Verdana" pitchFamily="34" charset="0"/>
              </a:rPr>
              <a:t>الارتباط بالرسالة والرؤية المستقبلية</a:t>
            </a:r>
            <a:r>
              <a:rPr lang="ar-EG" sz="2800" b="1" dirty="0">
                <a:latin typeface="Verdana" pitchFamily="34" charset="0"/>
              </a:rPr>
              <a:t>              </a:t>
            </a:r>
            <a:r>
              <a:rPr lang="ar-EG" sz="2800" b="1" dirty="0" smtClean="0">
                <a:latin typeface="Verdana" pitchFamily="34" charset="0"/>
              </a:rPr>
              <a:t>        </a:t>
            </a:r>
            <a:r>
              <a:rPr lang="ar-SA" sz="2800" b="1" dirty="0" smtClean="0">
                <a:latin typeface="Verdana" pitchFamily="34" charset="0"/>
              </a:rPr>
              <a:t>  </a:t>
            </a:r>
            <a:r>
              <a:rPr lang="en-US" sz="2800" b="1" dirty="0">
                <a:latin typeface="Verdana" pitchFamily="34" charset="0"/>
              </a:rPr>
              <a:t>Relevance</a:t>
            </a:r>
            <a:endParaRPr lang="ar-EG" sz="2800" b="1" dirty="0">
              <a:latin typeface="Verdana" pitchFamily="34" charset="0"/>
            </a:endParaRPr>
          </a:p>
          <a:p>
            <a:pPr algn="r" rtl="1" eaLnBrk="1" hangingPunct="1">
              <a:defRPr/>
            </a:pPr>
            <a:r>
              <a:rPr lang="ar-SA" sz="2800" b="1" dirty="0">
                <a:latin typeface="Verdana" pitchFamily="34" charset="0"/>
              </a:rPr>
              <a:t>العملية والواقعية </a:t>
            </a:r>
            <a:r>
              <a:rPr lang="ar-EG" sz="2800" b="1" dirty="0">
                <a:latin typeface="Verdana" pitchFamily="34" charset="0"/>
              </a:rPr>
              <a:t>                                    </a:t>
            </a:r>
            <a:r>
              <a:rPr lang="ar-EG" sz="2800" b="1" dirty="0" smtClean="0">
                <a:latin typeface="Verdana" pitchFamily="34" charset="0"/>
              </a:rPr>
              <a:t>       </a:t>
            </a:r>
            <a:r>
              <a:rPr lang="ar-SA" sz="2800" b="1" dirty="0" smtClean="0">
                <a:latin typeface="Verdana" pitchFamily="34" charset="0"/>
              </a:rPr>
              <a:t> </a:t>
            </a:r>
            <a:r>
              <a:rPr lang="en-US" sz="2800" b="1" dirty="0">
                <a:latin typeface="Verdana" pitchFamily="34" charset="0"/>
              </a:rPr>
              <a:t>Practicality</a:t>
            </a:r>
            <a:endParaRPr lang="ar-EG" sz="2800" b="1" dirty="0">
              <a:latin typeface="Verdana" pitchFamily="34" charset="0"/>
            </a:endParaRPr>
          </a:p>
          <a:p>
            <a:pPr algn="r" rtl="1" eaLnBrk="1" hangingPunct="1">
              <a:defRPr/>
            </a:pPr>
            <a:r>
              <a:rPr lang="ar-SA" sz="2800" b="1" dirty="0">
                <a:latin typeface="Verdana" pitchFamily="34" charset="0"/>
              </a:rPr>
              <a:t>التحدي  </a:t>
            </a:r>
            <a:r>
              <a:rPr lang="ar-EG" sz="2800" b="1" dirty="0">
                <a:latin typeface="Verdana" pitchFamily="34" charset="0"/>
              </a:rPr>
              <a:t>                                              </a:t>
            </a:r>
            <a:r>
              <a:rPr lang="ar-EG" sz="2800" b="1" dirty="0" smtClean="0">
                <a:latin typeface="Verdana" pitchFamily="34" charset="0"/>
              </a:rPr>
              <a:t>           </a:t>
            </a:r>
            <a:r>
              <a:rPr lang="en-US" sz="2800" b="1" dirty="0">
                <a:latin typeface="Verdana" pitchFamily="34" charset="0"/>
              </a:rPr>
              <a:t>Challenge</a:t>
            </a:r>
            <a:endParaRPr lang="ar-EG" sz="2800" b="1" dirty="0">
              <a:latin typeface="Verdana" pitchFamily="34" charset="0"/>
            </a:endParaRPr>
          </a:p>
          <a:p>
            <a:pPr algn="r" rtl="1" eaLnBrk="1" hangingPunct="1">
              <a:defRPr/>
            </a:pPr>
            <a:r>
              <a:rPr lang="ar-SA" sz="2800" b="1" dirty="0">
                <a:latin typeface="Verdana" pitchFamily="34" charset="0"/>
              </a:rPr>
              <a:t>القابلية للقياس </a:t>
            </a:r>
            <a:r>
              <a:rPr lang="ar-EG" sz="2800" b="1" dirty="0">
                <a:latin typeface="Verdana" pitchFamily="34" charset="0"/>
              </a:rPr>
              <a:t>                                      </a:t>
            </a:r>
            <a:r>
              <a:rPr lang="ar-EG" sz="2800" b="1" dirty="0" smtClean="0">
                <a:latin typeface="Verdana" pitchFamily="34" charset="0"/>
              </a:rPr>
              <a:t>   </a:t>
            </a:r>
            <a:r>
              <a:rPr lang="ar-SA" sz="2800" b="1" dirty="0" smtClean="0">
                <a:latin typeface="Verdana" pitchFamily="34" charset="0"/>
              </a:rPr>
              <a:t> </a:t>
            </a:r>
            <a:r>
              <a:rPr lang="en-US" sz="2800" b="1" dirty="0">
                <a:latin typeface="Verdana" pitchFamily="34" charset="0"/>
              </a:rPr>
              <a:t>Measurability</a:t>
            </a:r>
            <a:endParaRPr lang="ar-EG" sz="2800" b="1" dirty="0">
              <a:latin typeface="Verdana" pitchFamily="34" charset="0"/>
            </a:endParaRPr>
          </a:p>
          <a:p>
            <a:pPr algn="r" rtl="1" eaLnBrk="1" hangingPunct="1">
              <a:defRPr/>
            </a:pPr>
            <a:r>
              <a:rPr lang="ar-SA" sz="2800" b="1" dirty="0">
                <a:latin typeface="Verdana" pitchFamily="34" charset="0"/>
              </a:rPr>
              <a:t>الجدولة الزمنية </a:t>
            </a:r>
            <a:r>
              <a:rPr lang="ar-EG" sz="2800" b="1" dirty="0">
                <a:latin typeface="Verdana" pitchFamily="34" charset="0"/>
              </a:rPr>
              <a:t>                                     </a:t>
            </a:r>
            <a:r>
              <a:rPr lang="ar-IQ" sz="2800" b="1" dirty="0" smtClean="0">
                <a:latin typeface="Verdana" pitchFamily="34" charset="0"/>
              </a:rPr>
              <a:t> </a:t>
            </a:r>
            <a:r>
              <a:rPr lang="ar-EG" sz="2800" b="1" dirty="0" smtClean="0">
                <a:latin typeface="Verdana" pitchFamily="34" charset="0"/>
              </a:rPr>
              <a:t> </a:t>
            </a:r>
            <a:r>
              <a:rPr lang="ar-SA" sz="2800" b="1" dirty="0" smtClean="0">
                <a:latin typeface="Verdana" pitchFamily="34" charset="0"/>
              </a:rPr>
              <a:t> </a:t>
            </a:r>
            <a:r>
              <a:rPr lang="en-US" sz="2800" b="1" dirty="0">
                <a:latin typeface="Verdana" pitchFamily="34" charset="0"/>
              </a:rPr>
              <a:t>Schedualbility</a:t>
            </a:r>
            <a:endParaRPr lang="ar-EG" sz="2800" b="1" dirty="0">
              <a:latin typeface="Verdana" pitchFamily="34" charset="0"/>
            </a:endParaRPr>
          </a:p>
          <a:p>
            <a:pPr algn="r" rtl="1" eaLnBrk="1" hangingPunct="1">
              <a:defRPr/>
            </a:pPr>
            <a:endParaRPr lang="ar-EG" sz="2800" b="1" dirty="0">
              <a:latin typeface="Verdana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187450" y="477838"/>
            <a:ext cx="7272338" cy="7191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IQ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+mn-ea"/>
                <a:cs typeface="MCS Modern S_U normal." pitchFamily="2" charset="-78"/>
              </a:rPr>
              <a:t>تعريف</a:t>
            </a:r>
            <a:r>
              <a:rPr kumimoji="0" lang="ar-IQ" sz="4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+mn-ea"/>
                <a:cs typeface="MCS Modern S_U normal." pitchFamily="2" charset="-78"/>
              </a:rPr>
              <a:t> الاهداف وخصائصها</a:t>
            </a:r>
            <a:endParaRPr kumimoji="0" lang="en-US" sz="5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9" descr="__________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WordArt 7"/>
          <p:cNvSpPr>
            <a:spLocks noChangeArrowheads="1" noChangeShapeType="1" noTextEdit="1"/>
          </p:cNvSpPr>
          <p:nvPr/>
        </p:nvSpPr>
        <p:spPr bwMode="auto">
          <a:xfrm>
            <a:off x="5003800" y="6021388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1001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/>
      <p:bldP spid="5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0" descr="___________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0" y="1706563"/>
            <a:ext cx="903605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 eaLnBrk="1" hangingPunct="1">
              <a:defRPr/>
            </a:pPr>
            <a:r>
              <a:rPr lang="ar-SA" sz="40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أهداف </a:t>
            </a:r>
            <a:r>
              <a:rPr lang="ar-SA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استراتيجية</a:t>
            </a:r>
            <a:r>
              <a:rPr lang="ar-IQ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 </a:t>
            </a:r>
            <a:r>
              <a:rPr lang="ar-SA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 </a:t>
            </a:r>
            <a:r>
              <a:rPr lang="en-US" sz="2800" b="1" dirty="0" smtClean="0">
                <a:latin typeface="Verdana" pitchFamily="34" charset="0"/>
              </a:rPr>
              <a:t>Strategic Goals</a:t>
            </a:r>
            <a:endParaRPr lang="ar-EG" sz="3200" b="1" dirty="0">
              <a:latin typeface="Verdana" pitchFamily="34" charset="0"/>
            </a:endParaRP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214281" y="2713038"/>
            <a:ext cx="8640793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rtl="1" eaLnBrk="1" hangingPunct="1">
              <a:buFontTx/>
              <a:buChar char="•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تصاغ بشكل عام وشامل حول النتائج الكلية المطلوب تحقيقها.</a:t>
            </a:r>
          </a:p>
          <a:p>
            <a:pPr algn="r" rtl="1" eaLnBrk="1" hangingPunct="1">
              <a:buFontTx/>
              <a:buChar char="•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تضعها الإدارة العليا على مستوى المنظمة ككل.</a:t>
            </a:r>
          </a:p>
          <a:p>
            <a:pPr algn="r" rtl="1" eaLnBrk="1" hangingPunct="1">
              <a:buFontTx/>
              <a:buChar char="•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طويلة الأجل .</a:t>
            </a:r>
            <a:endParaRPr lang="ar-EG" sz="3200" b="1" dirty="0">
              <a:latin typeface="Verdana" pitchFamily="34" charset="0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1187450" y="477838"/>
            <a:ext cx="7272338" cy="7191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IQ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+mn-ea"/>
                <a:cs typeface="MCS Modern S_U normal." pitchFamily="2" charset="-78"/>
              </a:rPr>
              <a:t>الاهداف على ثلاث مستويات</a:t>
            </a:r>
            <a:endParaRPr kumimoji="0" lang="en-US" sz="5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" name="Picture 9" descr="__________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7"/>
          <p:cNvSpPr>
            <a:spLocks noChangeArrowheads="1" noChangeShapeType="1" noTextEdit="1"/>
          </p:cNvSpPr>
          <p:nvPr/>
        </p:nvSpPr>
        <p:spPr bwMode="auto">
          <a:xfrm>
            <a:off x="5003800" y="6021388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 autoUpdateAnimBg="0"/>
      <p:bldP spid="21509" grpId="0" autoUpdateAnimBg="0"/>
      <p:bldP spid="9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0" descr="___________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357157" y="1965325"/>
            <a:ext cx="8497917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rtl="1" eaLnBrk="1" hangingPunct="1"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يشارك في صياغتها كل من الإدارة العليا والإدارة الوسطى:</a:t>
            </a:r>
          </a:p>
          <a:p>
            <a:pPr algn="r" rtl="1" eaLnBrk="1" hangingPunct="1">
              <a:buFontTx/>
              <a:buChar char="•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تصاغ على مستوى القطاعات / الإدارات.</a:t>
            </a:r>
          </a:p>
          <a:p>
            <a:pPr algn="r" rtl="1" eaLnBrk="1" hangingPunct="1">
              <a:buFontTx/>
              <a:buChar char="•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متوسطة الأجل .</a:t>
            </a:r>
          </a:p>
          <a:p>
            <a:pPr algn="r" rtl="1" eaLnBrk="1" hangingPunct="1">
              <a:buFontTx/>
              <a:buChar char="•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أكثر تحديدًا من الأهداف الاستراتيجية وتشتق منها.</a:t>
            </a:r>
          </a:p>
          <a:p>
            <a:pPr algn="r" rtl="1" eaLnBrk="1" hangingPunct="1">
              <a:buFontTx/>
              <a:buChar char="•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تمثل الوسائل التي من خلالها تتحقق الأهداف الاستراتيجية.</a:t>
            </a:r>
            <a:endParaRPr lang="ar-EG" sz="3200" b="1" dirty="0">
              <a:latin typeface="Verdana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187450" y="477838"/>
            <a:ext cx="7272338" cy="7191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+mn-ea"/>
                <a:cs typeface="MCS Modern S_U normal." pitchFamily="2" charset="-78"/>
              </a:rPr>
              <a:t>ا</a:t>
            </a:r>
            <a:r>
              <a:rPr kumimoji="0" lang="ar-IQ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+mn-ea"/>
                <a:cs typeface="MCS Modern S_U normal." pitchFamily="2" charset="-78"/>
              </a:rPr>
              <a:t>هداف</a:t>
            </a:r>
            <a:r>
              <a:rPr kumimoji="0" lang="ar-IQ" sz="4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+mn-ea"/>
                <a:cs typeface="MCS Modern S_U normal." pitchFamily="2" charset="-78"/>
              </a:rPr>
              <a:t> تكتيكية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Tractical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Goals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en-US" sz="5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9" descr="__________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WordArt 7"/>
          <p:cNvSpPr>
            <a:spLocks noChangeArrowheads="1" noChangeShapeType="1" noTextEdit="1"/>
          </p:cNvSpPr>
          <p:nvPr/>
        </p:nvSpPr>
        <p:spPr bwMode="auto">
          <a:xfrm>
            <a:off x="5003800" y="6021388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 autoUpdateAnimBg="0"/>
      <p:bldP spid="5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0" descr="___________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285719" y="1785926"/>
            <a:ext cx="8569355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rtl="1" eaLnBrk="1" hangingPunct="1"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يشارك في صياغتها </a:t>
            </a:r>
            <a:r>
              <a:rPr lang="ar-EG" sz="3200" b="1" dirty="0">
                <a:latin typeface="Verdana" pitchFamily="34" charset="0"/>
              </a:rPr>
              <a:t>الإدارة</a:t>
            </a:r>
            <a:r>
              <a:rPr lang="ar-SA" sz="3200" b="1" dirty="0">
                <a:latin typeface="Verdana" pitchFamily="34" charset="0"/>
              </a:rPr>
              <a:t> الوسطى مع الإدارة الإشرافية</a:t>
            </a:r>
            <a:r>
              <a:rPr lang="ar-SA" sz="3200" b="1" dirty="0" smtClean="0">
                <a:latin typeface="Verdana" pitchFamily="34" charset="0"/>
              </a:rPr>
              <a:t>:</a:t>
            </a:r>
            <a:endParaRPr lang="en-US" sz="3200" b="1" dirty="0" smtClean="0">
              <a:latin typeface="Verdana" pitchFamily="34" charset="0"/>
            </a:endParaRPr>
          </a:p>
          <a:p>
            <a:pPr algn="r" rtl="1" eaLnBrk="1" hangingPunct="1">
              <a:defRPr/>
            </a:pPr>
            <a:endParaRPr lang="ar-SA" sz="3200" b="1" dirty="0">
              <a:latin typeface="Verdana" pitchFamily="34" charset="0"/>
            </a:endParaRPr>
          </a:p>
          <a:p>
            <a:pPr algn="r" rtl="1" eaLnBrk="1" hangingPunct="1">
              <a:buFontTx/>
              <a:buChar char="•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تصاغ على مستوى الأقسام والوحدات والأفراد</a:t>
            </a:r>
            <a:r>
              <a:rPr lang="ar-SA" sz="3200" b="1" dirty="0" smtClean="0">
                <a:latin typeface="Verdana" pitchFamily="34" charset="0"/>
              </a:rPr>
              <a:t>.</a:t>
            </a:r>
            <a:endParaRPr lang="en-US" sz="3200" b="1" dirty="0" smtClean="0">
              <a:latin typeface="Verdana" pitchFamily="34" charset="0"/>
            </a:endParaRPr>
          </a:p>
          <a:p>
            <a:pPr algn="r" rtl="1" eaLnBrk="1" hangingPunct="1">
              <a:buFontTx/>
              <a:buChar char="•"/>
              <a:defRPr/>
            </a:pPr>
            <a:endParaRPr lang="en-US" sz="3200" b="1" dirty="0">
              <a:latin typeface="Verdana" pitchFamily="34" charset="0"/>
            </a:endParaRPr>
          </a:p>
          <a:p>
            <a:pPr algn="r" rtl="1" eaLnBrk="1" hangingPunct="1">
              <a:buFontTx/>
              <a:buChar char="•"/>
              <a:defRPr/>
            </a:pPr>
            <a:r>
              <a:rPr lang="ar-EG" sz="3200" b="1" dirty="0" smtClean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أكثر تفصيلاً وتحديداً من الأهداف التكتيكية وتشتق منها</a:t>
            </a:r>
            <a:r>
              <a:rPr lang="ar-SA" sz="3200" b="1" dirty="0" smtClean="0">
                <a:latin typeface="Verdana" pitchFamily="34" charset="0"/>
              </a:rPr>
              <a:t>.</a:t>
            </a:r>
            <a:endParaRPr lang="en-US" sz="3200" b="1" dirty="0" smtClean="0">
              <a:latin typeface="Verdana" pitchFamily="34" charset="0"/>
            </a:endParaRPr>
          </a:p>
          <a:p>
            <a:pPr algn="r" rtl="1" eaLnBrk="1" hangingPunct="1">
              <a:defRPr/>
            </a:pPr>
            <a:endParaRPr lang="ar-SA" sz="3200" b="1" dirty="0">
              <a:latin typeface="Verdana" pitchFamily="34" charset="0"/>
            </a:endParaRPr>
          </a:p>
          <a:p>
            <a:pPr algn="r" rtl="1" eaLnBrk="1" hangingPunct="1">
              <a:buFontTx/>
              <a:buChar char="•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قصيرة الأجل وتمثل وسائل وأساليب تحقيق الأهداف التكتيكية.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187450" y="477838"/>
            <a:ext cx="7272338" cy="7191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+mn-ea"/>
                <a:cs typeface="MCS Modern S_U normal." pitchFamily="2" charset="-78"/>
              </a:rPr>
              <a:t>ا</a:t>
            </a:r>
            <a:r>
              <a:rPr kumimoji="0" lang="ar-IQ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+mn-ea"/>
                <a:cs typeface="MCS Modern S_U normal." pitchFamily="2" charset="-78"/>
              </a:rPr>
              <a:t>هداف</a:t>
            </a:r>
            <a:r>
              <a:rPr kumimoji="0" lang="ar-IQ" sz="4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+mn-ea"/>
                <a:cs typeface="MCS Modern S_U normal." pitchFamily="2" charset="-78"/>
              </a:rPr>
              <a:t> تشغيلية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Operational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Goals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en-US" sz="5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9" descr="__________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WordArt 7"/>
          <p:cNvSpPr>
            <a:spLocks noChangeArrowheads="1" noChangeShapeType="1" noTextEdit="1"/>
          </p:cNvSpPr>
          <p:nvPr/>
        </p:nvSpPr>
        <p:spPr bwMode="auto">
          <a:xfrm>
            <a:off x="5003800" y="6021388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0" descr="___________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42844" y="1965325"/>
            <a:ext cx="8858312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rtl="1" eaLnBrk="1" hangingPunct="1">
              <a:buFontTx/>
              <a:buChar char="•"/>
              <a:defRPr/>
            </a:pPr>
            <a:r>
              <a:rPr lang="ar-EG" sz="3000" b="1" dirty="0">
                <a:latin typeface="Verdana" pitchFamily="34" charset="0"/>
              </a:rPr>
              <a:t> </a:t>
            </a:r>
            <a:r>
              <a:rPr lang="ar-SA" sz="3000" b="1" dirty="0">
                <a:latin typeface="Verdana" pitchFamily="34" charset="0"/>
              </a:rPr>
              <a:t>منهجية أو أسلوب للعمل</a:t>
            </a:r>
            <a:r>
              <a:rPr lang="ar-SA" sz="3000" b="1" dirty="0" smtClean="0">
                <a:latin typeface="Verdana" pitchFamily="34" charset="0"/>
              </a:rPr>
              <a:t>.</a:t>
            </a:r>
            <a:endParaRPr lang="en-US" sz="3000" b="1" dirty="0" smtClean="0">
              <a:latin typeface="Verdana" pitchFamily="34" charset="0"/>
            </a:endParaRPr>
          </a:p>
          <a:p>
            <a:pPr algn="r" rtl="1" eaLnBrk="1" hangingPunct="1">
              <a:buFontTx/>
              <a:buChar char="•"/>
              <a:defRPr/>
            </a:pPr>
            <a:endParaRPr lang="ar-SA" sz="3000" b="1" dirty="0">
              <a:latin typeface="Verdana" pitchFamily="34" charset="0"/>
            </a:endParaRPr>
          </a:p>
          <a:p>
            <a:pPr algn="r" rtl="1" eaLnBrk="1" hangingPunct="1">
              <a:buFontTx/>
              <a:buChar char="•"/>
              <a:defRPr/>
            </a:pPr>
            <a:r>
              <a:rPr lang="ar-EG" sz="3000" b="1" dirty="0">
                <a:latin typeface="Verdana" pitchFamily="34" charset="0"/>
              </a:rPr>
              <a:t> </a:t>
            </a:r>
            <a:r>
              <a:rPr lang="ar-SA" sz="3000" b="1" dirty="0">
                <a:latin typeface="Verdana" pitchFamily="34" charset="0"/>
              </a:rPr>
              <a:t>خطة شاملة لتحقيق الأهداف</a:t>
            </a:r>
            <a:r>
              <a:rPr lang="ar-SA" sz="3000" b="1" dirty="0" smtClean="0">
                <a:latin typeface="Verdana" pitchFamily="34" charset="0"/>
              </a:rPr>
              <a:t>.</a:t>
            </a:r>
            <a:endParaRPr lang="en-US" sz="3000" b="1" dirty="0" smtClean="0">
              <a:latin typeface="Verdana" pitchFamily="34" charset="0"/>
            </a:endParaRPr>
          </a:p>
          <a:p>
            <a:pPr algn="r" rtl="1" eaLnBrk="1" hangingPunct="1">
              <a:buFontTx/>
              <a:buChar char="•"/>
              <a:defRPr/>
            </a:pPr>
            <a:endParaRPr lang="ar-SA" sz="3000" b="1" dirty="0">
              <a:latin typeface="Verdana" pitchFamily="34" charset="0"/>
            </a:endParaRPr>
          </a:p>
          <a:p>
            <a:pPr algn="r" rtl="1" eaLnBrk="1" hangingPunct="1">
              <a:buFontTx/>
              <a:buChar char="•"/>
              <a:defRPr/>
            </a:pPr>
            <a:r>
              <a:rPr lang="ar-EG" sz="3000" b="1" dirty="0">
                <a:latin typeface="Verdana" pitchFamily="34" charset="0"/>
              </a:rPr>
              <a:t> </a:t>
            </a:r>
            <a:r>
              <a:rPr lang="ar-SA" sz="3000" b="1" dirty="0">
                <a:latin typeface="Verdana" pitchFamily="34" charset="0"/>
              </a:rPr>
              <a:t>إطار عام يحكم سياسات المنظمة في مختلف المجالات</a:t>
            </a:r>
            <a:r>
              <a:rPr lang="ar-SA" sz="3000" b="1" dirty="0" smtClean="0">
                <a:latin typeface="Verdana" pitchFamily="34" charset="0"/>
              </a:rPr>
              <a:t>.</a:t>
            </a:r>
            <a:endParaRPr lang="en-US" sz="3000" b="1" dirty="0" smtClean="0">
              <a:latin typeface="Verdana" pitchFamily="34" charset="0"/>
            </a:endParaRPr>
          </a:p>
          <a:p>
            <a:pPr algn="r" rtl="1" eaLnBrk="1" hangingPunct="1">
              <a:buFontTx/>
              <a:buChar char="•"/>
              <a:defRPr/>
            </a:pPr>
            <a:endParaRPr lang="ar-SA" sz="3000" b="1" dirty="0">
              <a:latin typeface="Verdana" pitchFamily="34" charset="0"/>
            </a:endParaRPr>
          </a:p>
          <a:p>
            <a:pPr algn="r" rtl="1" eaLnBrk="1" hangingPunct="1">
              <a:buFontTx/>
              <a:buChar char="•"/>
              <a:defRPr/>
            </a:pPr>
            <a:r>
              <a:rPr lang="ar-SA" sz="3000" b="1" dirty="0">
                <a:latin typeface="Verdana" pitchFamily="34" charset="0"/>
              </a:rPr>
              <a:t>الإطار العام الذي تتبلور فيه الرسالة والرؤية والأهداف الاستراتيجية.</a:t>
            </a:r>
            <a:endParaRPr lang="ar-EG" sz="3000" b="1" dirty="0">
              <a:latin typeface="Verdana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187450" y="477838"/>
            <a:ext cx="7272338" cy="7191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IQ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MCS Modern S_U normal." pitchFamily="2" charset="-78"/>
              </a:rPr>
              <a:t>الإستراتيجية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Strategy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en-US" sz="5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9" descr="__________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WordArt 7"/>
          <p:cNvSpPr>
            <a:spLocks noChangeArrowheads="1" noChangeShapeType="1" noTextEdit="1"/>
          </p:cNvSpPr>
          <p:nvPr/>
        </p:nvSpPr>
        <p:spPr bwMode="auto">
          <a:xfrm>
            <a:off x="5003800" y="6021388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 autoUpdateAnimBg="0"/>
      <p:bldP spid="5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0" descr="___________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0" name="filecab2"/>
          <p:cNvSpPr>
            <a:spLocks noEditPoints="1" noChangeArrowheads="1"/>
          </p:cNvSpPr>
          <p:nvPr/>
        </p:nvSpPr>
        <p:spPr bwMode="auto">
          <a:xfrm>
            <a:off x="869976" y="714356"/>
            <a:ext cx="7416800" cy="4725987"/>
          </a:xfrm>
          <a:custGeom>
            <a:avLst/>
            <a:gdLst>
              <a:gd name="T0" fmla="*/ 10800 w 21600"/>
              <a:gd name="T1" fmla="*/ 0 h 21600"/>
              <a:gd name="T2" fmla="*/ 0 w 21600"/>
              <a:gd name="T3" fmla="*/ 0 h 21600"/>
              <a:gd name="T4" fmla="*/ 0 w 21600"/>
              <a:gd name="T5" fmla="*/ 10800 h 21600"/>
              <a:gd name="T6" fmla="*/ 0 w 21600"/>
              <a:gd name="T7" fmla="*/ 20367 h 21600"/>
              <a:gd name="T8" fmla="*/ 10800 w 21600"/>
              <a:gd name="T9" fmla="*/ 21600 h 21600"/>
              <a:gd name="T10" fmla="*/ 21600 w 21600"/>
              <a:gd name="T11" fmla="*/ 20367 h 21600"/>
              <a:gd name="T12" fmla="*/ 21600 w 21600"/>
              <a:gd name="T13" fmla="*/ 10800 h 21600"/>
              <a:gd name="T14" fmla="*/ 21600 w 21600"/>
              <a:gd name="T15" fmla="*/ 0 h 21600"/>
              <a:gd name="T16" fmla="*/ 1004 w 21600"/>
              <a:gd name="T17" fmla="*/ 511 h 21600"/>
              <a:gd name="T18" fmla="*/ 20542 w 21600"/>
              <a:gd name="T19" fmla="*/ 19765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10800" y="0"/>
                </a:moveTo>
                <a:lnTo>
                  <a:pt x="0" y="0"/>
                </a:lnTo>
                <a:lnTo>
                  <a:pt x="0" y="10800"/>
                </a:lnTo>
                <a:lnTo>
                  <a:pt x="0" y="20367"/>
                </a:lnTo>
                <a:lnTo>
                  <a:pt x="5807" y="20367"/>
                </a:lnTo>
                <a:lnTo>
                  <a:pt x="5807" y="20637"/>
                </a:lnTo>
                <a:lnTo>
                  <a:pt x="5970" y="20818"/>
                </a:lnTo>
                <a:lnTo>
                  <a:pt x="6133" y="20968"/>
                </a:lnTo>
                <a:lnTo>
                  <a:pt x="6404" y="21239"/>
                </a:lnTo>
                <a:lnTo>
                  <a:pt x="6567" y="21419"/>
                </a:lnTo>
                <a:lnTo>
                  <a:pt x="7055" y="21510"/>
                </a:lnTo>
                <a:lnTo>
                  <a:pt x="7544" y="21600"/>
                </a:lnTo>
                <a:lnTo>
                  <a:pt x="8141" y="21600"/>
                </a:lnTo>
                <a:lnTo>
                  <a:pt x="10800" y="21600"/>
                </a:lnTo>
                <a:lnTo>
                  <a:pt x="13188" y="21600"/>
                </a:lnTo>
                <a:lnTo>
                  <a:pt x="13948" y="21600"/>
                </a:lnTo>
                <a:lnTo>
                  <a:pt x="14436" y="21510"/>
                </a:lnTo>
                <a:lnTo>
                  <a:pt x="14708" y="21419"/>
                </a:lnTo>
                <a:lnTo>
                  <a:pt x="15033" y="21239"/>
                </a:lnTo>
                <a:lnTo>
                  <a:pt x="15359" y="20968"/>
                </a:lnTo>
                <a:lnTo>
                  <a:pt x="15522" y="20818"/>
                </a:lnTo>
                <a:lnTo>
                  <a:pt x="15684" y="20637"/>
                </a:lnTo>
                <a:lnTo>
                  <a:pt x="15684" y="20367"/>
                </a:lnTo>
                <a:lnTo>
                  <a:pt x="21600" y="20367"/>
                </a:lnTo>
                <a:lnTo>
                  <a:pt x="21600" y="10800"/>
                </a:lnTo>
                <a:lnTo>
                  <a:pt x="21600" y="0"/>
                </a:lnTo>
                <a:lnTo>
                  <a:pt x="10800" y="0"/>
                </a:lnTo>
                <a:close/>
                <a:moveTo>
                  <a:pt x="7055" y="20367"/>
                </a:moveTo>
                <a:lnTo>
                  <a:pt x="7055" y="20547"/>
                </a:lnTo>
                <a:lnTo>
                  <a:pt x="7055" y="20637"/>
                </a:lnTo>
                <a:lnTo>
                  <a:pt x="7218" y="20728"/>
                </a:lnTo>
                <a:lnTo>
                  <a:pt x="7381" y="20818"/>
                </a:lnTo>
                <a:lnTo>
                  <a:pt x="7544" y="20908"/>
                </a:lnTo>
                <a:lnTo>
                  <a:pt x="7707" y="20968"/>
                </a:lnTo>
                <a:lnTo>
                  <a:pt x="7815" y="20968"/>
                </a:lnTo>
                <a:lnTo>
                  <a:pt x="8141" y="20968"/>
                </a:lnTo>
                <a:lnTo>
                  <a:pt x="13188" y="20968"/>
                </a:lnTo>
                <a:lnTo>
                  <a:pt x="13459" y="20968"/>
                </a:lnTo>
                <a:lnTo>
                  <a:pt x="13785" y="20968"/>
                </a:lnTo>
                <a:lnTo>
                  <a:pt x="13948" y="20908"/>
                </a:lnTo>
                <a:lnTo>
                  <a:pt x="14111" y="20818"/>
                </a:lnTo>
                <a:lnTo>
                  <a:pt x="14273" y="20728"/>
                </a:lnTo>
                <a:lnTo>
                  <a:pt x="14273" y="20637"/>
                </a:lnTo>
                <a:lnTo>
                  <a:pt x="14436" y="20547"/>
                </a:lnTo>
                <a:lnTo>
                  <a:pt x="14436" y="20367"/>
                </a:lnTo>
                <a:lnTo>
                  <a:pt x="7055" y="20367"/>
                </a:lnTo>
                <a:close/>
              </a:path>
              <a:path w="21600" h="21600" extrusionOk="0">
                <a:moveTo>
                  <a:pt x="7055" y="20367"/>
                </a:moveTo>
                <a:lnTo>
                  <a:pt x="5807" y="20367"/>
                </a:lnTo>
                <a:lnTo>
                  <a:pt x="21600" y="20367"/>
                </a:ln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60463" y="1500174"/>
            <a:ext cx="6840537" cy="2592388"/>
          </a:xfrm>
        </p:spPr>
        <p:txBody>
          <a:bodyPr/>
          <a:lstStyle/>
          <a:p>
            <a:pPr algn="dist" rtl="1" eaLnBrk="1" hangingPunct="1">
              <a:defRPr/>
            </a:pPr>
            <a:r>
              <a:rPr lang="ar-SA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إذا كان الهدف هو النهاية المطلوب الوصول إليها فإن الاستراتيجية هي الطريق الموصل</a:t>
            </a:r>
            <a:r>
              <a:rPr lang="ar-EG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ar-SA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إلى هذه النهاية.</a:t>
            </a:r>
            <a:endParaRPr lang="en-US" b="1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6" name="Picture 9" descr="__________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286388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WordArt 7"/>
          <p:cNvSpPr>
            <a:spLocks noChangeArrowheads="1" noChangeShapeType="1" noTextEdit="1"/>
          </p:cNvSpPr>
          <p:nvPr/>
        </p:nvSpPr>
        <p:spPr bwMode="auto">
          <a:xfrm>
            <a:off x="5003800" y="6021388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0" descr="___________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11" name="Line 15"/>
          <p:cNvSpPr>
            <a:spLocks noChangeShapeType="1"/>
          </p:cNvSpPr>
          <p:nvPr/>
        </p:nvSpPr>
        <p:spPr bwMode="auto">
          <a:xfrm flipH="1">
            <a:off x="4100484" y="5670571"/>
            <a:ext cx="6492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702" name="AutoShape 6"/>
          <p:cNvSpPr>
            <a:spLocks noChangeArrowheads="1"/>
          </p:cNvSpPr>
          <p:nvPr/>
        </p:nvSpPr>
        <p:spPr bwMode="auto">
          <a:xfrm>
            <a:off x="4603722" y="1071545"/>
            <a:ext cx="3887787" cy="1830425"/>
          </a:xfrm>
          <a:prstGeom prst="roundRect">
            <a:avLst>
              <a:gd name="adj" fmla="val 16667"/>
            </a:avLst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r" rtl="1" eaLnBrk="1" hangingPunct="1">
              <a:defRPr/>
            </a:pPr>
            <a:r>
              <a:rPr lang="ar-EG" sz="2000" b="1" dirty="0">
                <a:latin typeface="Verdana" pitchFamily="34" charset="0"/>
              </a:rPr>
              <a:t>تقييم الأوضاع الحالية:</a:t>
            </a:r>
          </a:p>
          <a:p>
            <a:pPr algn="r" rtl="1" eaLnBrk="1" hangingPunct="1">
              <a:buFontTx/>
              <a:buChar char="•"/>
              <a:defRPr/>
            </a:pPr>
            <a:r>
              <a:rPr lang="ar-SA" sz="2000" b="1" dirty="0">
                <a:latin typeface="Verdana" pitchFamily="34" charset="0"/>
              </a:rPr>
              <a:t>تحليل البيئة </a:t>
            </a:r>
            <a:r>
              <a:rPr lang="ar-EG" sz="2000" b="1" dirty="0">
                <a:latin typeface="Verdana" pitchFamily="34" charset="0"/>
              </a:rPr>
              <a:t>الداخلية</a:t>
            </a:r>
          </a:p>
          <a:p>
            <a:pPr algn="r" rtl="1" eaLnBrk="1" hangingPunct="1">
              <a:buFontTx/>
              <a:buChar char="•"/>
              <a:defRPr/>
            </a:pPr>
            <a:r>
              <a:rPr lang="ar-SA" sz="2000" b="1" dirty="0">
                <a:latin typeface="Verdana" pitchFamily="34" charset="0"/>
              </a:rPr>
              <a:t>تحليل البيئة </a:t>
            </a:r>
            <a:r>
              <a:rPr lang="ar-EG" sz="2000" b="1" dirty="0">
                <a:latin typeface="Verdana" pitchFamily="34" charset="0"/>
              </a:rPr>
              <a:t>الخارجية المحيطة.</a:t>
            </a:r>
            <a:endParaRPr lang="en-US" sz="2000" b="1" dirty="0">
              <a:latin typeface="Verdana" pitchFamily="34" charset="0"/>
            </a:endParaRPr>
          </a:p>
        </p:txBody>
      </p:sp>
      <p:sp>
        <p:nvSpPr>
          <p:cNvPr id="29703" name="AutoShape 7"/>
          <p:cNvSpPr>
            <a:spLocks noChangeArrowheads="1"/>
          </p:cNvSpPr>
          <p:nvPr/>
        </p:nvSpPr>
        <p:spPr bwMode="auto">
          <a:xfrm>
            <a:off x="214282" y="1214422"/>
            <a:ext cx="4173540" cy="2767049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2000" b="1" dirty="0">
                <a:latin typeface="Verdana" pitchFamily="34" charset="0"/>
              </a:rPr>
              <a:t>صياغة الإستراتيجية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2400" b="1" dirty="0">
                <a:latin typeface="Verdana" pitchFamily="34" charset="0"/>
              </a:rPr>
              <a:t> على المستوى العام: التوجه العام: </a:t>
            </a:r>
          </a:p>
          <a:p>
            <a:pPr algn="r" rtl="1" eaLnBrk="1" hangingPunct="1">
              <a:buFont typeface="Wingdings" pitchFamily="2" charset="2"/>
              <a:buNone/>
              <a:defRPr/>
            </a:pPr>
            <a:r>
              <a:rPr lang="ar-EG" sz="2000" b="1" dirty="0">
                <a:latin typeface="Verdana" pitchFamily="34" charset="0"/>
              </a:rPr>
              <a:t> الرؤية ، الرسالة ، الأهداف الإستراتيجية،</a:t>
            </a:r>
          </a:p>
          <a:p>
            <a:pPr algn="r" rtl="1" eaLnBrk="1" hangingPunct="1">
              <a:buFont typeface="Wingdings" pitchFamily="2" charset="2"/>
              <a:buNone/>
              <a:defRPr/>
            </a:pPr>
            <a:r>
              <a:rPr lang="ar-EG" sz="2000" b="1" dirty="0">
                <a:latin typeface="Verdana" pitchFamily="34" charset="0"/>
              </a:rPr>
              <a:t>المحاور الأساسية ، تخصيص الموارد المتاحة.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2000" b="1" dirty="0">
                <a:latin typeface="Verdana" pitchFamily="34" charset="0"/>
              </a:rPr>
              <a:t> على مستوى الإدارات والقطاعات: </a:t>
            </a:r>
          </a:p>
          <a:p>
            <a:pPr algn="r" rtl="1" eaLnBrk="1" hangingPunct="1">
              <a:buFont typeface="Wingdings" pitchFamily="2" charset="2"/>
              <a:buNone/>
              <a:defRPr/>
            </a:pPr>
            <a:r>
              <a:rPr lang="ar-EG" sz="2000" b="1" dirty="0">
                <a:latin typeface="Verdana" pitchFamily="34" charset="0"/>
              </a:rPr>
              <a:t>الأهداف التكتيكية، بدائل الخطط</a:t>
            </a:r>
          </a:p>
          <a:p>
            <a:pPr algn="r" rtl="1" eaLnBrk="1" hangingPunct="1">
              <a:buFont typeface="Wingdings" pitchFamily="2" charset="2"/>
              <a:buNone/>
              <a:defRPr/>
            </a:pPr>
            <a:r>
              <a:rPr lang="ar-EG" sz="2000" b="1" dirty="0">
                <a:latin typeface="Verdana" pitchFamily="34" charset="0"/>
              </a:rPr>
              <a:t> والبرامج والمشروعات اللازمة.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2000" b="1" dirty="0">
                <a:latin typeface="Verdana" pitchFamily="34" charset="0"/>
              </a:rPr>
              <a:t> على مستوى الوحدات / الوظائف.</a:t>
            </a:r>
            <a:endParaRPr lang="en-US" sz="2000" b="1" dirty="0">
              <a:latin typeface="Verdana" pitchFamily="34" charset="0"/>
            </a:endParaRPr>
          </a:p>
        </p:txBody>
      </p:sp>
      <p:sp>
        <p:nvSpPr>
          <p:cNvPr id="29704" name="AutoShape 8"/>
          <p:cNvSpPr>
            <a:spLocks noChangeArrowheads="1"/>
          </p:cNvSpPr>
          <p:nvPr/>
        </p:nvSpPr>
        <p:spPr bwMode="auto">
          <a:xfrm>
            <a:off x="4532284" y="3429000"/>
            <a:ext cx="4397434" cy="2859109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2000" b="1" dirty="0">
                <a:latin typeface="Verdana" pitchFamily="34" charset="0"/>
              </a:rPr>
              <a:t>تطبيق الإستراتيجية: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2400" b="1" dirty="0">
                <a:latin typeface="Verdana" pitchFamily="34" charset="0"/>
              </a:rPr>
              <a:t> ممارسة الوظائف الإدارية:</a:t>
            </a:r>
          </a:p>
          <a:p>
            <a:pPr algn="r" rtl="1" eaLnBrk="1" hangingPunct="1">
              <a:buFont typeface="Wingdings" pitchFamily="2" charset="2"/>
              <a:buNone/>
              <a:defRPr/>
            </a:pPr>
            <a:r>
              <a:rPr lang="ar-EG" sz="2000" b="1" dirty="0">
                <a:latin typeface="Verdana" pitchFamily="34" charset="0"/>
              </a:rPr>
              <a:t>التخطيط – التنظيم – التوجيه – الرقابة.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2000" b="1" dirty="0">
                <a:latin typeface="Verdana" pitchFamily="34" charset="0"/>
              </a:rPr>
              <a:t> تصميم وصياغة السياسات وإجراءات العمل.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2000" b="1" dirty="0">
                <a:latin typeface="Verdana" pitchFamily="34" charset="0"/>
              </a:rPr>
              <a:t> تحديد وتوزيع الأنشطة على الأفراد والجماعات.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2000" b="1" dirty="0">
                <a:latin typeface="Verdana" pitchFamily="34" charset="0"/>
              </a:rPr>
              <a:t> تصميم نظم الحوافز وقياس الأداء.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2000" b="1" dirty="0">
                <a:latin typeface="Verdana" pitchFamily="34" charset="0"/>
              </a:rPr>
              <a:t> تحديد المسؤوليات والصلاحيات.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2000" b="1" dirty="0">
                <a:latin typeface="Verdana" pitchFamily="34" charset="0"/>
              </a:rPr>
              <a:t> تكوين وتنمية القدرات والكفاءات</a:t>
            </a:r>
            <a:r>
              <a:rPr lang="ar-SA" sz="2000" b="1" dirty="0">
                <a:latin typeface="Verdana" pitchFamily="34" charset="0"/>
              </a:rPr>
              <a:t> </a:t>
            </a:r>
            <a:r>
              <a:rPr lang="ar-SA" sz="2000" b="1" dirty="0" smtClean="0">
                <a:latin typeface="Verdana" pitchFamily="34" charset="0"/>
              </a:rPr>
              <a:t>.</a:t>
            </a:r>
            <a:endParaRPr lang="ar-EG" sz="2000" b="1" dirty="0">
              <a:latin typeface="Verdana" pitchFamily="34" charset="0"/>
            </a:endParaRPr>
          </a:p>
        </p:txBody>
      </p:sp>
      <p:sp>
        <p:nvSpPr>
          <p:cNvPr id="29705" name="AutoShape 9"/>
          <p:cNvSpPr>
            <a:spLocks noChangeArrowheads="1"/>
          </p:cNvSpPr>
          <p:nvPr/>
        </p:nvSpPr>
        <p:spPr bwMode="auto">
          <a:xfrm>
            <a:off x="857224" y="4714885"/>
            <a:ext cx="3241673" cy="1714512"/>
          </a:xfrm>
          <a:prstGeom prst="roundRect">
            <a:avLst>
              <a:gd name="adj" fmla="val 16667"/>
            </a:avLst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r" rtl="1" eaLnBrk="1" hangingPunct="1">
              <a:buFont typeface="Wingdings" pitchFamily="2" charset="2"/>
              <a:buNone/>
              <a:defRPr/>
            </a:pPr>
            <a:r>
              <a:rPr lang="ar-EG" sz="2000" b="1" dirty="0">
                <a:latin typeface="Verdana" pitchFamily="34" charset="0"/>
              </a:rPr>
              <a:t>تقويم الإستراتيجية :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2000" b="1" dirty="0">
                <a:latin typeface="Verdana" pitchFamily="34" charset="0"/>
              </a:rPr>
              <a:t>مراجعة أسس بناء الإستراتيجية.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2000" b="1" dirty="0">
                <a:latin typeface="Verdana" pitchFamily="34" charset="0"/>
              </a:rPr>
              <a:t>وضع معايير الأداء.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2000" b="1" dirty="0">
                <a:latin typeface="Verdana" pitchFamily="34" charset="0"/>
              </a:rPr>
              <a:t>قياس الأداء.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2000" b="1" dirty="0">
                <a:latin typeface="Verdana" pitchFamily="34" charset="0"/>
              </a:rPr>
              <a:t>اتخاذ القرارات اللازمة.</a:t>
            </a:r>
            <a:endParaRPr lang="en-US" sz="2000" b="1" dirty="0">
              <a:latin typeface="Verdana" pitchFamily="34" charset="0"/>
            </a:endParaRPr>
          </a:p>
        </p:txBody>
      </p:sp>
      <p:sp>
        <p:nvSpPr>
          <p:cNvPr id="29713" name="Freeform 17"/>
          <p:cNvSpPr>
            <a:spLocks/>
          </p:cNvSpPr>
          <p:nvPr/>
        </p:nvSpPr>
        <p:spPr bwMode="auto">
          <a:xfrm>
            <a:off x="4379884" y="2927371"/>
            <a:ext cx="2286000" cy="304800"/>
          </a:xfrm>
          <a:custGeom>
            <a:avLst/>
            <a:gdLst>
              <a:gd name="T0" fmla="*/ 1440 w 1440"/>
              <a:gd name="T1" fmla="*/ 0 h 192"/>
              <a:gd name="T2" fmla="*/ 1440 w 1440"/>
              <a:gd name="T3" fmla="*/ 192 h 192"/>
              <a:gd name="T4" fmla="*/ 0 w 1440"/>
              <a:gd name="T5" fmla="*/ 192 h 192"/>
              <a:gd name="T6" fmla="*/ 0 60000 65536"/>
              <a:gd name="T7" fmla="*/ 0 60000 65536"/>
              <a:gd name="T8" fmla="*/ 0 60000 65536"/>
              <a:gd name="T9" fmla="*/ 0 w 1440"/>
              <a:gd name="T10" fmla="*/ 0 h 192"/>
              <a:gd name="T11" fmla="*/ 1440 w 1440"/>
              <a:gd name="T12" fmla="*/ 192 h 1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0" h="192">
                <a:moveTo>
                  <a:pt x="1440" y="0"/>
                </a:moveTo>
                <a:lnTo>
                  <a:pt x="1440" y="192"/>
                </a:lnTo>
                <a:lnTo>
                  <a:pt x="0" y="192"/>
                </a:lnTo>
              </a:path>
            </a:pathLst>
          </a:custGeom>
          <a:solidFill>
            <a:schemeClr val="bg1"/>
          </a:solidFill>
          <a:ln w="38100">
            <a:solidFill>
              <a:schemeClr val="tx1"/>
            </a:solidFill>
            <a:round/>
            <a:headEnd type="none" w="med" len="med"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29714" name="Freeform 18"/>
          <p:cNvSpPr>
            <a:spLocks/>
          </p:cNvSpPr>
          <p:nvPr/>
        </p:nvSpPr>
        <p:spPr bwMode="auto">
          <a:xfrm>
            <a:off x="2398684" y="3994171"/>
            <a:ext cx="2133600" cy="304800"/>
          </a:xfrm>
          <a:custGeom>
            <a:avLst/>
            <a:gdLst>
              <a:gd name="T0" fmla="*/ 0 w 1344"/>
              <a:gd name="T1" fmla="*/ 0 h 192"/>
              <a:gd name="T2" fmla="*/ 0 w 1344"/>
              <a:gd name="T3" fmla="*/ 192 h 192"/>
              <a:gd name="T4" fmla="*/ 1344 w 1344"/>
              <a:gd name="T5" fmla="*/ 192 h 192"/>
              <a:gd name="T6" fmla="*/ 0 60000 65536"/>
              <a:gd name="T7" fmla="*/ 0 60000 65536"/>
              <a:gd name="T8" fmla="*/ 0 60000 65536"/>
              <a:gd name="T9" fmla="*/ 0 w 1344"/>
              <a:gd name="T10" fmla="*/ 0 h 192"/>
              <a:gd name="T11" fmla="*/ 1344 w 1344"/>
              <a:gd name="T12" fmla="*/ 192 h 1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44" h="192">
                <a:moveTo>
                  <a:pt x="0" y="0"/>
                </a:moveTo>
                <a:lnTo>
                  <a:pt x="0" y="192"/>
                </a:lnTo>
                <a:lnTo>
                  <a:pt x="1344" y="192"/>
                </a:lnTo>
              </a:path>
            </a:pathLst>
          </a:custGeom>
          <a:solidFill>
            <a:schemeClr val="bg1"/>
          </a:solidFill>
          <a:ln w="38100">
            <a:solidFill>
              <a:schemeClr val="tx1"/>
            </a:solidFill>
            <a:round/>
            <a:headEnd type="none" w="med" len="med"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en-US"/>
          </a:p>
        </p:txBody>
      </p:sp>
      <p:pic>
        <p:nvPicPr>
          <p:cNvPr id="11" name="Picture 9" descr="__________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2852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WordArt 7"/>
          <p:cNvSpPr>
            <a:spLocks noChangeArrowheads="1" noChangeShapeType="1" noTextEdit="1"/>
          </p:cNvSpPr>
          <p:nvPr/>
        </p:nvSpPr>
        <p:spPr bwMode="auto">
          <a:xfrm>
            <a:off x="5148294" y="6323036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928662" y="280971"/>
            <a:ext cx="7272338" cy="7191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IQ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+mn-ea"/>
                <a:cs typeface="MCS Modern S_U normal." pitchFamily="2" charset="-78"/>
              </a:rPr>
              <a:t>مراحل / خطوات الإدارة الإستراتيجية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97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97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9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9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000"/>
                            </p:stCondLst>
                            <p:childTnLst>
                              <p:par>
                                <p:cTn id="47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750" fill="hold"/>
                                        <p:tgtEl>
                                          <p:spTgt spid="297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750" fill="hold"/>
                                        <p:tgtEl>
                                          <p:spTgt spid="297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750" fill="hold"/>
                                        <p:tgtEl>
                                          <p:spTgt spid="297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750" fill="hold"/>
                                        <p:tgtEl>
                                          <p:spTgt spid="297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6750"/>
                            </p:stCondLst>
                            <p:childTnLst>
                              <p:par>
                                <p:cTn id="54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6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11" grpId="0" animBg="1"/>
      <p:bldP spid="29702" grpId="0" animBg="1" autoUpdateAnimBg="0"/>
      <p:bldP spid="29703" grpId="0" animBg="1" autoUpdateAnimBg="0"/>
      <p:bldP spid="29704" grpId="0" animBg="1" autoUpdateAnimBg="0"/>
      <p:bldP spid="29705" grpId="0" animBg="1" autoUpdateAnimBg="0"/>
      <p:bldP spid="29713" grpId="0" animBg="1"/>
      <p:bldP spid="29714" grpId="0" animBg="1"/>
      <p:bldP spid="13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0" descr="___________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4" name="_s33808"/>
          <p:cNvSpPr>
            <a:spLocks noChangeShapeType="1"/>
          </p:cNvSpPr>
          <p:nvPr/>
        </p:nvSpPr>
        <p:spPr bwMode="auto">
          <a:xfrm flipH="1" flipV="1">
            <a:off x="3040085" y="3598886"/>
            <a:ext cx="796925" cy="2413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33807" name="_s33807"/>
          <p:cNvSpPr>
            <a:spLocks noChangeArrowheads="1"/>
          </p:cNvSpPr>
          <p:nvPr/>
        </p:nvSpPr>
        <p:spPr bwMode="auto">
          <a:xfrm>
            <a:off x="1406548" y="2597173"/>
            <a:ext cx="1674812" cy="1538288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lIns="140452" tIns="70226" rIns="140452" bIns="70226" anchor="ctr"/>
          <a:lstStyle/>
          <a:p>
            <a:pPr algn="ctr" eaLnBrk="1" hangingPunct="1">
              <a:defRPr/>
            </a:pPr>
            <a:r>
              <a:rPr lang="ar-EG" sz="2400" b="1" dirty="0">
                <a:latin typeface="Verdana" pitchFamily="34" charset="0"/>
              </a:rPr>
              <a:t>النظم الإدارية</a:t>
            </a:r>
          </a:p>
          <a:p>
            <a:pPr algn="ctr" eaLnBrk="1" hangingPunct="1">
              <a:defRPr/>
            </a:pPr>
            <a:r>
              <a:rPr lang="ar-EG" sz="2400" b="1" dirty="0">
                <a:latin typeface="Verdana" pitchFamily="34" charset="0"/>
              </a:rPr>
              <a:t>والمعلوماتية</a:t>
            </a:r>
            <a:endParaRPr lang="en-US" sz="2400" b="1" dirty="0">
              <a:latin typeface="Verdana" pitchFamily="34" charset="0"/>
            </a:endParaRPr>
          </a:p>
        </p:txBody>
      </p:sp>
      <p:sp>
        <p:nvSpPr>
          <p:cNvPr id="20486" name="_s33810"/>
          <p:cNvSpPr>
            <a:spLocks noChangeShapeType="1"/>
          </p:cNvSpPr>
          <p:nvPr/>
        </p:nvSpPr>
        <p:spPr bwMode="auto">
          <a:xfrm flipH="1">
            <a:off x="3644923" y="4699023"/>
            <a:ext cx="495300" cy="6223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33809" name="_s33809"/>
          <p:cNvSpPr>
            <a:spLocks noChangeArrowheads="1"/>
          </p:cNvSpPr>
          <p:nvPr/>
        </p:nvSpPr>
        <p:spPr bwMode="auto">
          <a:xfrm>
            <a:off x="2320948" y="5175273"/>
            <a:ext cx="1673225" cy="1539875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lIns="140452" tIns="70226" rIns="140452" bIns="70226" anchor="ctr"/>
          <a:lstStyle/>
          <a:p>
            <a:pPr algn="ctr" eaLnBrk="1" hangingPunct="1">
              <a:defRPr/>
            </a:pPr>
            <a:r>
              <a:rPr lang="ar-EG" sz="2400" b="1" dirty="0">
                <a:latin typeface="Verdana" pitchFamily="34" charset="0"/>
              </a:rPr>
              <a:t>الفلسفة</a:t>
            </a:r>
          </a:p>
          <a:p>
            <a:pPr algn="ctr" eaLnBrk="1" hangingPunct="1">
              <a:defRPr/>
            </a:pPr>
            <a:r>
              <a:rPr lang="ar-EG" sz="2400" b="1" dirty="0">
                <a:latin typeface="Verdana" pitchFamily="34" charset="0"/>
              </a:rPr>
              <a:t> والأنماط </a:t>
            </a:r>
          </a:p>
          <a:p>
            <a:pPr algn="ctr" eaLnBrk="1" hangingPunct="1">
              <a:defRPr/>
            </a:pPr>
            <a:r>
              <a:rPr lang="ar-EG" sz="2400" b="1" dirty="0">
                <a:latin typeface="Verdana" pitchFamily="34" charset="0"/>
              </a:rPr>
              <a:t>الإدارية</a:t>
            </a:r>
            <a:endParaRPr lang="en-US" sz="2400" b="1" dirty="0">
              <a:latin typeface="Verdana" pitchFamily="34" charset="0"/>
            </a:endParaRPr>
          </a:p>
        </p:txBody>
      </p:sp>
      <p:sp>
        <p:nvSpPr>
          <p:cNvPr id="20488" name="_s33806"/>
          <p:cNvSpPr>
            <a:spLocks noChangeShapeType="1"/>
          </p:cNvSpPr>
          <p:nvPr/>
        </p:nvSpPr>
        <p:spPr bwMode="auto">
          <a:xfrm>
            <a:off x="5121298" y="4699023"/>
            <a:ext cx="493712" cy="6254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33805" name="_s33805"/>
          <p:cNvSpPr>
            <a:spLocks noChangeArrowheads="1"/>
          </p:cNvSpPr>
          <p:nvPr/>
        </p:nvSpPr>
        <p:spPr bwMode="auto">
          <a:xfrm>
            <a:off x="5272110" y="5175273"/>
            <a:ext cx="1674813" cy="1539875"/>
          </a:xfrm>
          <a:prstGeom prst="ellipse">
            <a:avLst/>
          </a:prstGeom>
          <a:solidFill>
            <a:srgbClr val="92D05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lIns="140452" tIns="70226" rIns="140452" bIns="70226" anchor="ctr"/>
          <a:lstStyle/>
          <a:p>
            <a:pPr algn="ctr" rtl="1" eaLnBrk="1" hangingPunct="1">
              <a:defRPr/>
            </a:pPr>
            <a:endParaRPr lang="ar-EG" sz="2400" b="1" dirty="0">
              <a:latin typeface="Verdana" pitchFamily="34" charset="0"/>
            </a:endParaRPr>
          </a:p>
          <a:p>
            <a:pPr algn="ctr" rtl="1" eaLnBrk="1" hangingPunct="1">
              <a:defRPr/>
            </a:pPr>
            <a:r>
              <a:rPr lang="ar-EG" sz="2400" b="1" dirty="0">
                <a:latin typeface="Verdana" pitchFamily="34" charset="0"/>
              </a:rPr>
              <a:t>أدوات وأساليب</a:t>
            </a:r>
          </a:p>
          <a:p>
            <a:pPr algn="ctr" rtl="1" eaLnBrk="1" hangingPunct="1">
              <a:defRPr/>
            </a:pPr>
            <a:r>
              <a:rPr lang="ar-EG" sz="2400" b="1" dirty="0">
                <a:latin typeface="Verdana" pitchFamily="34" charset="0"/>
              </a:rPr>
              <a:t>تقديم الخدمة</a:t>
            </a:r>
          </a:p>
          <a:p>
            <a:pPr algn="ctr" rtl="1" eaLnBrk="1" hangingPunct="1">
              <a:defRPr/>
            </a:pPr>
            <a:endParaRPr lang="en-US" sz="2400" b="1" dirty="0">
              <a:latin typeface="Verdana" pitchFamily="34" charset="0"/>
            </a:endParaRPr>
          </a:p>
        </p:txBody>
      </p:sp>
      <p:sp>
        <p:nvSpPr>
          <p:cNvPr id="20490" name="_s33804"/>
          <p:cNvSpPr>
            <a:spLocks noChangeShapeType="1"/>
          </p:cNvSpPr>
          <p:nvPr/>
        </p:nvSpPr>
        <p:spPr bwMode="auto">
          <a:xfrm flipV="1">
            <a:off x="5426098" y="3600473"/>
            <a:ext cx="798512" cy="2397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33803" name="_s33803"/>
          <p:cNvSpPr>
            <a:spLocks noChangeArrowheads="1"/>
          </p:cNvSpPr>
          <p:nvPr/>
        </p:nvSpPr>
        <p:spPr bwMode="auto">
          <a:xfrm>
            <a:off x="6183335" y="2593998"/>
            <a:ext cx="1674813" cy="1539875"/>
          </a:xfrm>
          <a:prstGeom prst="ellipse">
            <a:avLst/>
          </a:prstGeom>
          <a:solidFill>
            <a:srgbClr val="FF33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lIns="140452" tIns="70226" rIns="140452" bIns="70226" anchor="ctr"/>
          <a:lstStyle/>
          <a:p>
            <a:pPr algn="ctr" eaLnBrk="1" hangingPunct="1">
              <a:defRPr/>
            </a:pPr>
            <a:r>
              <a:rPr lang="ar-EG" sz="2400" b="1" dirty="0">
                <a:latin typeface="Verdana" pitchFamily="34" charset="0"/>
              </a:rPr>
              <a:t>الهيكل</a:t>
            </a:r>
          </a:p>
          <a:p>
            <a:pPr algn="ctr" eaLnBrk="1" hangingPunct="1">
              <a:defRPr/>
            </a:pPr>
            <a:r>
              <a:rPr lang="ar-EG" sz="2400" b="1" dirty="0">
                <a:latin typeface="Verdana" pitchFamily="34" charset="0"/>
              </a:rPr>
              <a:t> التنظيمي</a:t>
            </a:r>
            <a:endParaRPr lang="en-US" sz="2400" b="1" dirty="0">
              <a:latin typeface="Verdana" pitchFamily="34" charset="0"/>
            </a:endParaRPr>
          </a:p>
        </p:txBody>
      </p:sp>
      <p:sp>
        <p:nvSpPr>
          <p:cNvPr id="20492" name="_s33802"/>
          <p:cNvSpPr>
            <a:spLocks noChangeShapeType="1"/>
          </p:cNvSpPr>
          <p:nvPr/>
        </p:nvSpPr>
        <p:spPr bwMode="auto">
          <a:xfrm flipV="1">
            <a:off x="4630760" y="2536848"/>
            <a:ext cx="0" cy="7731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33801" name="_s33801"/>
          <p:cNvSpPr>
            <a:spLocks noChangeArrowheads="1"/>
          </p:cNvSpPr>
          <p:nvPr/>
        </p:nvSpPr>
        <p:spPr bwMode="auto">
          <a:xfrm>
            <a:off x="3795735" y="1000148"/>
            <a:ext cx="1673225" cy="1539875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lIns="140452" tIns="70226" rIns="140452" bIns="70226" anchor="ctr"/>
          <a:lstStyle/>
          <a:p>
            <a:pPr algn="ctr" eaLnBrk="1" hangingPunct="1">
              <a:defRPr/>
            </a:pPr>
            <a:r>
              <a:rPr lang="ar-EG" sz="2400" b="1" dirty="0">
                <a:latin typeface="Verdana" pitchFamily="34" charset="0"/>
              </a:rPr>
              <a:t>الموارد</a:t>
            </a:r>
          </a:p>
          <a:p>
            <a:pPr algn="ctr" eaLnBrk="1" hangingPunct="1">
              <a:defRPr/>
            </a:pPr>
            <a:r>
              <a:rPr lang="ar-EG" sz="2400" b="1" dirty="0">
                <a:latin typeface="Verdana" pitchFamily="34" charset="0"/>
              </a:rPr>
              <a:t> البشرية</a:t>
            </a:r>
            <a:endParaRPr lang="en-US" sz="2400" b="1" dirty="0">
              <a:latin typeface="Verdana" pitchFamily="34" charset="0"/>
            </a:endParaRPr>
          </a:p>
        </p:txBody>
      </p:sp>
      <p:sp>
        <p:nvSpPr>
          <p:cNvPr id="33800" name="_s33800"/>
          <p:cNvSpPr>
            <a:spLocks noChangeArrowheads="1"/>
          </p:cNvSpPr>
          <p:nvPr/>
        </p:nvSpPr>
        <p:spPr bwMode="auto">
          <a:xfrm>
            <a:off x="3795735" y="3309961"/>
            <a:ext cx="1673225" cy="1538287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lIns="140452" tIns="70226" rIns="140452" bIns="70226" anchor="ctr"/>
          <a:lstStyle/>
          <a:p>
            <a:pPr algn="ctr" rtl="1" eaLnBrk="1" hangingPunct="1">
              <a:defRPr/>
            </a:pPr>
            <a:r>
              <a:rPr lang="ar-EG" sz="2400" b="1" dirty="0">
                <a:latin typeface="Verdana" pitchFamily="34" charset="0"/>
              </a:rPr>
              <a:t>عناصر</a:t>
            </a:r>
          </a:p>
          <a:p>
            <a:pPr algn="ctr" rtl="1" eaLnBrk="1" hangingPunct="1">
              <a:defRPr/>
            </a:pPr>
            <a:r>
              <a:rPr lang="ar-EG" sz="2400" b="1" dirty="0">
                <a:latin typeface="Verdana" pitchFamily="34" charset="0"/>
              </a:rPr>
              <a:t> البيئة </a:t>
            </a:r>
          </a:p>
          <a:p>
            <a:pPr algn="ctr" rtl="1" eaLnBrk="1" hangingPunct="1">
              <a:defRPr/>
            </a:pPr>
            <a:r>
              <a:rPr lang="ar-EG" sz="2400" b="1" dirty="0">
                <a:latin typeface="Verdana" pitchFamily="34" charset="0"/>
              </a:rPr>
              <a:t>الداخلية</a:t>
            </a:r>
            <a:endParaRPr lang="en-US" sz="2400" b="1" dirty="0">
              <a:latin typeface="Verdana" pitchFamily="34" charset="0"/>
            </a:endParaRP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928662" y="280971"/>
            <a:ext cx="7272338" cy="7191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IQ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+mn-ea"/>
                <a:cs typeface="MCS Modern S_U normal." pitchFamily="2" charset="-78"/>
              </a:rPr>
              <a:t>أهم مكونات عناصر البيئة الداخلية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7" name="Picture 9" descr="__________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WordArt 7"/>
          <p:cNvSpPr>
            <a:spLocks noChangeArrowheads="1" noChangeShapeType="1" noTextEdit="1"/>
          </p:cNvSpPr>
          <p:nvPr/>
        </p:nvSpPr>
        <p:spPr bwMode="auto">
          <a:xfrm rot="5400000">
            <a:off x="-1373217" y="4016367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07" grpId="0" animBg="1" autoUpdateAnimBg="0"/>
      <p:bldP spid="33809" grpId="0" animBg="1" autoUpdateAnimBg="0"/>
      <p:bldP spid="33805" grpId="0" animBg="1" autoUpdateAnimBg="0"/>
      <p:bldP spid="33803" grpId="0" animBg="1" autoUpdateAnimBg="0"/>
      <p:bldP spid="33801" grpId="0" animBg="1" autoUpdateAnimBg="0"/>
      <p:bldP spid="33800" grpId="0" animBg="1" autoUpdateAnimBg="0"/>
      <p:bldP spid="16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0" descr="___________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285720" y="1540267"/>
            <a:ext cx="8678893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r" rtl="1" eaLnBrk="1" hangingPunct="1">
              <a:buFontTx/>
              <a:buChar char="•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تمثل مجموعة العوامل والمتغيرات التي تؤثر على نشاط </a:t>
            </a:r>
            <a:r>
              <a:rPr lang="ar-EG" sz="3200" b="1" dirty="0" smtClean="0">
                <a:latin typeface="Verdana" pitchFamily="34" charset="0"/>
              </a:rPr>
              <a:t>المنظمة</a:t>
            </a:r>
            <a:r>
              <a:rPr lang="ar-SA" sz="3200" b="1" dirty="0" smtClean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ولا تخضع لسيطرته.</a:t>
            </a:r>
          </a:p>
          <a:p>
            <a:pPr marL="342900" indent="-342900" algn="r" rtl="1" eaLnBrk="1" hangingPunct="1">
              <a:buFontTx/>
              <a:buChar char="•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يفيد تحليل هذه المتغيرات في:</a:t>
            </a:r>
          </a:p>
          <a:p>
            <a:pPr marL="342900" indent="-342900" algn="r" rtl="1" eaLnBrk="1" hangingPunct="1">
              <a:defRPr/>
            </a:pPr>
            <a:r>
              <a:rPr lang="ar-EG" sz="3200" b="1" dirty="0">
                <a:latin typeface="Verdana" pitchFamily="34" charset="0"/>
              </a:rPr>
              <a:t>        *  </a:t>
            </a:r>
            <a:r>
              <a:rPr lang="ar-SA" sz="3200" b="1" dirty="0">
                <a:latin typeface="Verdana" pitchFamily="34" charset="0"/>
              </a:rPr>
              <a:t>صياغة الأهداف المطلوب تحقيقها.</a:t>
            </a:r>
          </a:p>
          <a:p>
            <a:pPr marL="342900" indent="-342900" algn="r" rtl="1" eaLnBrk="1" hangingPunct="1">
              <a:defRPr/>
            </a:pPr>
            <a:r>
              <a:rPr lang="ar-EG" sz="3200" b="1" dirty="0">
                <a:latin typeface="Verdana" pitchFamily="34" charset="0"/>
              </a:rPr>
              <a:t>        *  </a:t>
            </a:r>
            <a:r>
              <a:rPr lang="ar-SA" sz="3200" b="1" dirty="0">
                <a:latin typeface="Verdana" pitchFamily="34" charset="0"/>
              </a:rPr>
              <a:t>كيفية توجيه الموارد المتاحة وتعظيم الاستفادة منها.</a:t>
            </a:r>
          </a:p>
          <a:p>
            <a:pPr marL="342900" indent="-342900" algn="r" rtl="1" eaLnBrk="1" hangingPunct="1">
              <a:defRPr/>
            </a:pPr>
            <a:r>
              <a:rPr lang="ar-EG" sz="3200" b="1" dirty="0">
                <a:latin typeface="Verdana" pitchFamily="34" charset="0"/>
              </a:rPr>
              <a:t>        *  </a:t>
            </a:r>
            <a:r>
              <a:rPr lang="ar-SA" sz="3200" b="1" dirty="0">
                <a:latin typeface="Verdana" pitchFamily="34" charset="0"/>
              </a:rPr>
              <a:t>تحديد الفرص التي يمكن اقتناصها.</a:t>
            </a:r>
          </a:p>
          <a:p>
            <a:pPr marL="342900" indent="-342900" algn="r" rtl="1" eaLnBrk="1" hangingPunct="1">
              <a:defRPr/>
            </a:pPr>
            <a:r>
              <a:rPr lang="ar-EG" sz="3200" b="1" dirty="0">
                <a:latin typeface="Verdana" pitchFamily="34" charset="0"/>
              </a:rPr>
              <a:t>        *  </a:t>
            </a:r>
            <a:r>
              <a:rPr lang="ar-SA" sz="3200" b="1" dirty="0">
                <a:latin typeface="Verdana" pitchFamily="34" charset="0"/>
              </a:rPr>
              <a:t>تحديد المخاطر أو التهديدات الواجب تحجيمها أو علاجها.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187450" y="477838"/>
            <a:ext cx="7272338" cy="7191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+mn-ea"/>
                <a:cs typeface="MCS Modern S_U normal." pitchFamily="2" charset="-78"/>
              </a:rPr>
              <a:t>ا</a:t>
            </a:r>
            <a:r>
              <a:rPr lang="ar-IQ" sz="48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لبيئة الخارجية</a:t>
            </a:r>
            <a:endParaRPr kumimoji="0" lang="en-US" sz="5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9" descr="__________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WordArt 7"/>
          <p:cNvSpPr>
            <a:spLocks noChangeArrowheads="1" noChangeShapeType="1" noTextEdit="1"/>
          </p:cNvSpPr>
          <p:nvPr/>
        </p:nvSpPr>
        <p:spPr bwMode="auto">
          <a:xfrm>
            <a:off x="5003800" y="6021388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6" grpId="0" autoUpdateAnimBg="0"/>
      <p:bldP spid="5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0" descr="___________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9812" name="Rectangle 4"/>
          <p:cNvSpPr>
            <a:spLocks noChangeArrowheads="1"/>
          </p:cNvSpPr>
          <p:nvPr/>
        </p:nvSpPr>
        <p:spPr bwMode="auto">
          <a:xfrm>
            <a:off x="219135" y="1714488"/>
            <a:ext cx="8782021" cy="36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r">
              <a:defRPr/>
            </a:pPr>
            <a:r>
              <a:rPr lang="ar-SA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تعريفها :-</a:t>
            </a:r>
          </a:p>
          <a:p>
            <a:pPr algn="r">
              <a:defRPr/>
            </a:pPr>
            <a:r>
              <a:rPr lang="ar-SA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  </a:t>
            </a:r>
            <a:r>
              <a:rPr lang="ar-EG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هي مجموعة القرارات والممارسات الإدارية التي تحدد الأداء طويل الأجل للمنظمة بكفاءة وفاعلية ويتضمن ذلك وضع أو صياغة الاستراتيجية وتطبيقها وتقويمها باعتبارها منهجية أو أسلوب عمل.</a:t>
            </a:r>
          </a:p>
          <a:p>
            <a:pPr algn="r">
              <a:defRPr/>
            </a:pPr>
            <a:r>
              <a:rPr lang="ar-EG" sz="3400" b="1" dirty="0"/>
              <a:t>	</a:t>
            </a:r>
            <a:endParaRPr lang="en-US" sz="3400" b="1" dirty="0"/>
          </a:p>
        </p:txBody>
      </p:sp>
      <p:sp>
        <p:nvSpPr>
          <p:cNvPr id="5" name="WordArt 7"/>
          <p:cNvSpPr>
            <a:spLocks noChangeArrowheads="1" noChangeShapeType="1" noTextEdit="1"/>
          </p:cNvSpPr>
          <p:nvPr/>
        </p:nvSpPr>
        <p:spPr bwMode="auto">
          <a:xfrm>
            <a:off x="5003800" y="6021388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  <p:pic>
        <p:nvPicPr>
          <p:cNvPr id="6" name="Picture 9" descr="__________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0" descr="___________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2" name="AutoShape 6"/>
          <p:cNvSpPr>
            <a:spLocks noChangeArrowheads="1"/>
          </p:cNvSpPr>
          <p:nvPr/>
        </p:nvSpPr>
        <p:spPr bwMode="auto">
          <a:xfrm>
            <a:off x="3348038" y="2633665"/>
            <a:ext cx="2952750" cy="2009781"/>
          </a:xfrm>
          <a:prstGeom prst="irregularSeal1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ar-EG" sz="2400" b="1" dirty="0">
                <a:latin typeface="Verdana" pitchFamily="34" charset="0"/>
              </a:rPr>
              <a:t>أهم عناصر البيئة</a:t>
            </a:r>
          </a:p>
          <a:p>
            <a:pPr algn="ctr" eaLnBrk="1" hangingPunct="1">
              <a:defRPr/>
            </a:pPr>
            <a:r>
              <a:rPr lang="ar-EG" sz="2400" b="1" dirty="0">
                <a:latin typeface="Verdana" pitchFamily="34" charset="0"/>
              </a:rPr>
              <a:t>الخارجية</a:t>
            </a:r>
            <a:endParaRPr lang="en-US" sz="2400" b="1" dirty="0">
              <a:latin typeface="Verdana" pitchFamily="34" charset="0"/>
            </a:endParaRPr>
          </a:p>
        </p:txBody>
      </p:sp>
      <p:sp>
        <p:nvSpPr>
          <p:cNvPr id="39944" name="AutoShape 8"/>
          <p:cNvSpPr>
            <a:spLocks noChangeArrowheads="1"/>
          </p:cNvSpPr>
          <p:nvPr/>
        </p:nvSpPr>
        <p:spPr bwMode="auto">
          <a:xfrm>
            <a:off x="4932363" y="476250"/>
            <a:ext cx="4032250" cy="2087563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r>
              <a:rPr lang="ar-EG" sz="2800" b="1" dirty="0">
                <a:latin typeface="Verdana" pitchFamily="34" charset="0"/>
              </a:rPr>
              <a:t>التوسعات العمرانية</a:t>
            </a:r>
          </a:p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r>
              <a:rPr lang="ar-EG" sz="2800" b="1" dirty="0">
                <a:latin typeface="Verdana" pitchFamily="34" charset="0"/>
              </a:rPr>
              <a:t>الأسواق التجارية</a:t>
            </a:r>
          </a:p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r>
              <a:rPr lang="ar-EG" sz="2800" b="1" dirty="0">
                <a:latin typeface="Verdana" pitchFamily="34" charset="0"/>
              </a:rPr>
              <a:t>التجمعات السكانية</a:t>
            </a:r>
          </a:p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r>
              <a:rPr lang="ar-EG" sz="2800" b="1" dirty="0">
                <a:latin typeface="Verdana" pitchFamily="34" charset="0"/>
              </a:rPr>
              <a:t>المنشئات الحكومية والخدمية</a:t>
            </a:r>
            <a:endParaRPr lang="en-US" sz="2800" b="1" dirty="0">
              <a:latin typeface="Verdana" pitchFamily="34" charset="0"/>
            </a:endParaRPr>
          </a:p>
        </p:txBody>
      </p:sp>
      <p:sp>
        <p:nvSpPr>
          <p:cNvPr id="39945" name="AutoShape 9"/>
          <p:cNvSpPr>
            <a:spLocks noChangeArrowheads="1"/>
          </p:cNvSpPr>
          <p:nvPr/>
        </p:nvSpPr>
        <p:spPr bwMode="auto">
          <a:xfrm>
            <a:off x="76200" y="73025"/>
            <a:ext cx="4495800" cy="2708275"/>
          </a:xfrm>
          <a:prstGeom prst="roundRect">
            <a:avLst>
              <a:gd name="adj" fmla="val 16667"/>
            </a:avLst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r>
              <a:rPr lang="ar-EG" sz="2800" b="1" dirty="0">
                <a:latin typeface="Verdana" pitchFamily="34" charset="0"/>
              </a:rPr>
              <a:t> النظم السياسية والاقتصادية</a:t>
            </a:r>
          </a:p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r>
              <a:rPr lang="ar-EG" sz="2800" b="1" dirty="0">
                <a:latin typeface="Verdana" pitchFamily="34" charset="0"/>
              </a:rPr>
              <a:t> القوانين والتشريعات، والإتفاقيات </a:t>
            </a:r>
          </a:p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r>
              <a:rPr lang="ar-EG" sz="2800" b="1" dirty="0">
                <a:latin typeface="Verdana" pitchFamily="34" charset="0"/>
              </a:rPr>
              <a:t>الدولية، معدلات </a:t>
            </a:r>
            <a:r>
              <a:rPr lang="ar-EG" sz="2800" b="1" dirty="0" smtClean="0">
                <a:latin typeface="Verdana" pitchFamily="34" charset="0"/>
              </a:rPr>
              <a:t>الدخل</a:t>
            </a:r>
            <a:r>
              <a:rPr lang="ar-IQ" sz="2800" b="1" dirty="0" smtClean="0">
                <a:latin typeface="Verdana" pitchFamily="34" charset="0"/>
              </a:rPr>
              <a:t> </a:t>
            </a:r>
            <a:r>
              <a:rPr lang="ar-EG" sz="2800" b="1" dirty="0" smtClean="0">
                <a:latin typeface="Verdana" pitchFamily="34" charset="0"/>
              </a:rPr>
              <a:t>والبطالة</a:t>
            </a:r>
            <a:endParaRPr lang="ar-IQ" sz="2800" b="1" dirty="0" smtClean="0">
              <a:latin typeface="Verdana" pitchFamily="34" charset="0"/>
            </a:endParaRPr>
          </a:p>
          <a:p>
            <a:pPr marL="342900" indent="-342900" algn="r" rtl="1" eaLnBrk="1" hangingPunct="1">
              <a:defRPr/>
            </a:pPr>
            <a:r>
              <a:rPr lang="ar-EG" sz="2800" b="1" dirty="0" smtClean="0">
                <a:latin typeface="Verdana" pitchFamily="34" charset="0"/>
              </a:rPr>
              <a:t> </a:t>
            </a:r>
            <a:r>
              <a:rPr lang="ar-EG" sz="2800" b="1" dirty="0">
                <a:latin typeface="Verdana" pitchFamily="34" charset="0"/>
              </a:rPr>
              <a:t>والتضخم.</a:t>
            </a:r>
          </a:p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r>
              <a:rPr lang="ar-EG" sz="2800" b="1" dirty="0">
                <a:latin typeface="Verdana" pitchFamily="34" charset="0"/>
              </a:rPr>
              <a:t> الهيكل الإقتصادى ومؤشراته.</a:t>
            </a:r>
          </a:p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r>
              <a:rPr lang="ar-EG" sz="2800" b="1" dirty="0">
                <a:latin typeface="Verdana" pitchFamily="34" charset="0"/>
              </a:rPr>
              <a:t> المؤسسات المالية وتعاملاتها.</a:t>
            </a:r>
            <a:endParaRPr lang="en-US" sz="2800" b="1" dirty="0">
              <a:latin typeface="Verdana" pitchFamily="34" charset="0"/>
            </a:endParaRPr>
          </a:p>
        </p:txBody>
      </p:sp>
      <p:sp>
        <p:nvSpPr>
          <p:cNvPr id="39946" name="AutoShape 10"/>
          <p:cNvSpPr>
            <a:spLocks noChangeArrowheads="1"/>
          </p:cNvSpPr>
          <p:nvPr/>
        </p:nvSpPr>
        <p:spPr bwMode="auto">
          <a:xfrm>
            <a:off x="4787900" y="4508500"/>
            <a:ext cx="4176713" cy="2246313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r>
              <a:rPr lang="ar-EG" sz="2800" b="1" dirty="0">
                <a:latin typeface="Verdana" pitchFamily="34" charset="0"/>
              </a:rPr>
              <a:t>المستفيدين بخدمات المنظمة:</a:t>
            </a:r>
          </a:p>
          <a:p>
            <a:pPr marL="342900" indent="-342900" algn="r" rtl="1" eaLnBrk="1" hangingPunct="1">
              <a:buFont typeface="Wingdings" pitchFamily="2" charset="2"/>
              <a:buNone/>
              <a:defRPr/>
            </a:pPr>
            <a:r>
              <a:rPr lang="ar-EG" sz="2800" b="1" dirty="0">
                <a:latin typeface="Verdana" pitchFamily="34" charset="0"/>
              </a:rPr>
              <a:t>أعدادهم ونوعياتهم وأماكن</a:t>
            </a:r>
          </a:p>
          <a:p>
            <a:pPr marL="342900" indent="-342900" algn="r" rtl="1" eaLnBrk="1" hangingPunct="1">
              <a:buFont typeface="Wingdings" pitchFamily="2" charset="2"/>
              <a:buNone/>
              <a:defRPr/>
            </a:pPr>
            <a:r>
              <a:rPr lang="ar-EG" sz="2800" b="1" dirty="0">
                <a:latin typeface="Verdana" pitchFamily="34" charset="0"/>
              </a:rPr>
              <a:t> تواجدهم وخصائصهم</a:t>
            </a:r>
          </a:p>
          <a:p>
            <a:pPr marL="342900" indent="-342900" algn="r" rtl="1" eaLnBrk="1" hangingPunct="1">
              <a:buFont typeface="Wingdings" pitchFamily="2" charset="2"/>
              <a:buNone/>
              <a:defRPr/>
            </a:pPr>
            <a:r>
              <a:rPr lang="ar-EG" sz="2800" b="1" dirty="0">
                <a:latin typeface="Verdana" pitchFamily="34" charset="0"/>
              </a:rPr>
              <a:t> الديموغرافية ومعدلات نموهم.</a:t>
            </a:r>
            <a:endParaRPr lang="en-US" sz="2800" b="1" dirty="0">
              <a:latin typeface="Verdana" pitchFamily="34" charset="0"/>
            </a:endParaRPr>
          </a:p>
        </p:txBody>
      </p:sp>
      <p:sp>
        <p:nvSpPr>
          <p:cNvPr id="39947" name="AutoShape 11"/>
          <p:cNvSpPr>
            <a:spLocks noChangeArrowheads="1"/>
          </p:cNvSpPr>
          <p:nvPr/>
        </p:nvSpPr>
        <p:spPr bwMode="auto">
          <a:xfrm>
            <a:off x="323850" y="4508500"/>
            <a:ext cx="4176713" cy="2246313"/>
          </a:xfrm>
          <a:prstGeom prst="roundRect">
            <a:avLst>
              <a:gd name="adj" fmla="val 16667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r>
              <a:rPr lang="ar-EG" sz="2800" b="1" dirty="0">
                <a:latin typeface="Verdana" pitchFamily="34" charset="0"/>
              </a:rPr>
              <a:t>النظم الاجتماعية والثقافية:</a:t>
            </a:r>
          </a:p>
          <a:p>
            <a:pPr marL="342900" indent="-342900" algn="r" rtl="1" eaLnBrk="1" hangingPunct="1">
              <a:buFont typeface="Wingdings" pitchFamily="2" charset="2"/>
              <a:buNone/>
              <a:defRPr/>
            </a:pPr>
            <a:r>
              <a:rPr lang="ar-EG" sz="2800" b="1" dirty="0">
                <a:latin typeface="Verdana" pitchFamily="34" charset="0"/>
              </a:rPr>
              <a:t>القيم والمعتقدات والعادات والتقاليد</a:t>
            </a:r>
          </a:p>
          <a:p>
            <a:pPr marL="342900" indent="-342900" algn="r" rtl="1" eaLnBrk="1" hangingPunct="1">
              <a:buFont typeface="Wingdings" pitchFamily="2" charset="2"/>
              <a:buNone/>
              <a:defRPr/>
            </a:pPr>
            <a:r>
              <a:rPr lang="ar-EG" sz="2800" b="1" dirty="0">
                <a:latin typeface="Verdana" pitchFamily="34" charset="0"/>
              </a:rPr>
              <a:t>الثقافة لعامة والوعى الدينى،</a:t>
            </a:r>
          </a:p>
          <a:p>
            <a:pPr marL="342900" indent="-342900" algn="r" rtl="1" eaLnBrk="1" hangingPunct="1">
              <a:buFont typeface="Wingdings" pitchFamily="2" charset="2"/>
              <a:buNone/>
              <a:defRPr/>
            </a:pPr>
            <a:r>
              <a:rPr lang="ar-EG" sz="2800" b="1" dirty="0">
                <a:latin typeface="Verdana" pitchFamily="34" charset="0"/>
              </a:rPr>
              <a:t>أجهزة ونظم الإعلام،</a:t>
            </a:r>
          </a:p>
          <a:p>
            <a:pPr marL="342900" indent="-342900" algn="r" rtl="1" eaLnBrk="1" hangingPunct="1">
              <a:buFont typeface="Wingdings" pitchFamily="2" charset="2"/>
              <a:buNone/>
              <a:defRPr/>
            </a:pPr>
            <a:r>
              <a:rPr lang="ar-EG" sz="2800" b="1" dirty="0">
                <a:latin typeface="Verdana" pitchFamily="34" charset="0"/>
              </a:rPr>
              <a:t> التغيرات والتركيبة السكانية</a:t>
            </a:r>
            <a:endParaRPr lang="en-US" sz="2800" b="1" dirty="0">
              <a:latin typeface="Verdana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99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99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99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99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2" grpId="0" animBg="1" autoUpdateAnimBg="0"/>
      <p:bldP spid="39944" grpId="0" animBg="1" autoUpdateAnimBg="0"/>
      <p:bldP spid="39945" grpId="0" animBg="1" autoUpdateAnimBg="0"/>
      <p:bldP spid="39946" grpId="0" animBg="1" autoUpdateAnimBg="0"/>
      <p:bldP spid="39947" grpId="0" animBg="1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0" descr="___________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395288" y="1657350"/>
            <a:ext cx="8424862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r>
              <a:rPr lang="ar-EG" sz="3600" b="1" dirty="0">
                <a:latin typeface="Verdana" pitchFamily="34" charset="0"/>
              </a:rPr>
              <a:t> </a:t>
            </a:r>
            <a:r>
              <a:rPr lang="ar-SA" sz="3600" b="1" dirty="0">
                <a:latin typeface="Verdana" pitchFamily="34" charset="0"/>
              </a:rPr>
              <a:t>الدعم والمساندة الحكومية لأعمال </a:t>
            </a:r>
            <a:r>
              <a:rPr lang="ar-EG" sz="3600" b="1" dirty="0">
                <a:latin typeface="Verdana" pitchFamily="34" charset="0"/>
              </a:rPr>
              <a:t>المنظمة</a:t>
            </a:r>
            <a:r>
              <a:rPr lang="ar-SA" sz="3600" b="1" dirty="0" smtClean="0">
                <a:latin typeface="Verdana" pitchFamily="34" charset="0"/>
              </a:rPr>
              <a:t>.</a:t>
            </a:r>
            <a:endParaRPr lang="ar-IQ" sz="3600" b="1" dirty="0" smtClean="0">
              <a:latin typeface="Verdana" pitchFamily="34" charset="0"/>
            </a:endParaRPr>
          </a:p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endParaRPr lang="ar-SA" sz="3600" b="1" dirty="0">
              <a:latin typeface="Verdana" pitchFamily="34" charset="0"/>
            </a:endParaRPr>
          </a:p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r>
              <a:rPr lang="ar-EG" sz="3600" b="1" dirty="0">
                <a:latin typeface="Verdana" pitchFamily="34" charset="0"/>
              </a:rPr>
              <a:t> </a:t>
            </a:r>
            <a:r>
              <a:rPr lang="ar-SA" sz="3600" b="1" dirty="0">
                <a:latin typeface="Verdana" pitchFamily="34" charset="0"/>
              </a:rPr>
              <a:t>التطور التكنولوجي في أساليب </a:t>
            </a:r>
            <a:r>
              <a:rPr lang="ar-EG" sz="3600" b="1" dirty="0">
                <a:latin typeface="Verdana" pitchFamily="34" charset="0"/>
              </a:rPr>
              <a:t>المنظمة</a:t>
            </a:r>
            <a:r>
              <a:rPr lang="ar-SA" sz="3600" b="1" dirty="0" smtClean="0">
                <a:latin typeface="Verdana" pitchFamily="34" charset="0"/>
              </a:rPr>
              <a:t>.</a:t>
            </a:r>
            <a:endParaRPr lang="ar-IQ" sz="3600" b="1" dirty="0" smtClean="0">
              <a:latin typeface="Verdana" pitchFamily="34" charset="0"/>
            </a:endParaRPr>
          </a:p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endParaRPr lang="ar-SA" sz="3600" b="1" dirty="0">
              <a:latin typeface="Verdana" pitchFamily="34" charset="0"/>
            </a:endParaRPr>
          </a:p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r>
              <a:rPr lang="ar-EG" sz="3600" b="1" dirty="0">
                <a:latin typeface="Verdana" pitchFamily="34" charset="0"/>
              </a:rPr>
              <a:t> </a:t>
            </a:r>
            <a:r>
              <a:rPr lang="ar-SA" sz="3600" b="1" dirty="0">
                <a:latin typeface="Verdana" pitchFamily="34" charset="0"/>
              </a:rPr>
              <a:t>العلاقات الجيدة مع بعض </a:t>
            </a:r>
            <a:r>
              <a:rPr lang="ar-EG" sz="3600" b="1" dirty="0">
                <a:latin typeface="Verdana" pitchFamily="34" charset="0"/>
              </a:rPr>
              <a:t>المنظمات</a:t>
            </a:r>
            <a:r>
              <a:rPr lang="ar-SA" sz="3600" b="1" dirty="0">
                <a:latin typeface="Verdana" pitchFamily="34" charset="0"/>
              </a:rPr>
              <a:t> المتقدمة </a:t>
            </a:r>
            <a:r>
              <a:rPr lang="ar-EG" sz="3600" b="1" dirty="0">
                <a:latin typeface="Verdana" pitchFamily="34" charset="0"/>
              </a:rPr>
              <a:t>تقنيا وإداريا</a:t>
            </a:r>
            <a:r>
              <a:rPr lang="ar-SA" sz="3600" b="1" dirty="0">
                <a:latin typeface="Verdana" pitchFamily="34" charset="0"/>
              </a:rPr>
              <a:t>.</a:t>
            </a:r>
          </a:p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endParaRPr lang="ar-SA" sz="3600" b="1" dirty="0">
              <a:latin typeface="Verdana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187450" y="495285"/>
            <a:ext cx="7272338" cy="7191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+mn-ea"/>
                <a:cs typeface="MCS Modern S_U normal." pitchFamily="2" charset="-78"/>
              </a:rPr>
              <a:t>ا</a:t>
            </a:r>
            <a:r>
              <a:rPr lang="ar-IQ" sz="48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لفرص</a:t>
            </a:r>
            <a:endParaRPr kumimoji="0" lang="en-US" sz="5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9" descr="__________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WordArt 7"/>
          <p:cNvSpPr>
            <a:spLocks noChangeArrowheads="1" noChangeShapeType="1" noTextEdit="1"/>
          </p:cNvSpPr>
          <p:nvPr/>
        </p:nvSpPr>
        <p:spPr bwMode="auto">
          <a:xfrm>
            <a:off x="5003800" y="6021388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8" grpId="0" autoUpdateAnimBg="0"/>
      <p:bldP spid="5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0" descr="___________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5" name="AutoShape 7"/>
          <p:cNvSpPr>
            <a:spLocks noChangeArrowheads="1"/>
          </p:cNvSpPr>
          <p:nvPr/>
        </p:nvSpPr>
        <p:spPr bwMode="auto">
          <a:xfrm>
            <a:off x="5857884" y="500042"/>
            <a:ext cx="2376487" cy="1441449"/>
          </a:xfrm>
          <a:prstGeom prst="wedgeEllipseCallout">
            <a:avLst>
              <a:gd name="adj1" fmla="val -23815"/>
              <a:gd name="adj2" fmla="val 70042"/>
            </a:avLst>
          </a:prstGeom>
          <a:gradFill>
            <a:gsLst>
              <a:gs pos="0">
                <a:schemeClr val="accent6">
                  <a:lumMod val="75000"/>
                </a:schemeClr>
              </a:gs>
              <a:gs pos="64999">
                <a:srgbClr val="F0EBD5"/>
              </a:gs>
              <a:gs pos="100000">
                <a:srgbClr val="D1C39F"/>
              </a:gs>
            </a:gsLst>
            <a:lin ang="2700000" scaled="0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defRPr/>
            </a:pPr>
            <a:r>
              <a:rPr lang="ar-SA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التهديدات</a:t>
            </a:r>
            <a:endParaRPr lang="en-US" sz="32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Verdana" pitchFamily="34" charset="0"/>
            </a:endParaRPr>
          </a:p>
        </p:txBody>
      </p:sp>
      <p:sp>
        <p:nvSpPr>
          <p:cNvPr id="43013" name="Oval 5"/>
          <p:cNvSpPr>
            <a:spLocks noChangeArrowheads="1"/>
          </p:cNvSpPr>
          <p:nvPr/>
        </p:nvSpPr>
        <p:spPr bwMode="auto">
          <a:xfrm>
            <a:off x="642910" y="1571613"/>
            <a:ext cx="6840537" cy="4429156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r" rtl="1" eaLnBrk="1" hangingPunct="1">
              <a:buFontTx/>
              <a:buChar char="•"/>
              <a:defRPr/>
            </a:pPr>
            <a:r>
              <a:rPr lang="ar-EG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 </a:t>
            </a:r>
            <a:r>
              <a:rPr lang="ar-SA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الانكماش الاقتصادي.</a:t>
            </a:r>
          </a:p>
          <a:p>
            <a:pPr algn="r" rtl="1" eaLnBrk="1" hangingPunct="1">
              <a:buFontTx/>
              <a:buChar char="•"/>
              <a:defRPr/>
            </a:pPr>
            <a:r>
              <a:rPr lang="ar-EG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 </a:t>
            </a:r>
            <a:r>
              <a:rPr lang="ar-SA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ارتفاع نسبة البطالة.</a:t>
            </a:r>
          </a:p>
          <a:p>
            <a:pPr algn="r" rtl="1" eaLnBrk="1" hangingPunct="1">
              <a:buFontTx/>
              <a:buChar char="•"/>
              <a:defRPr/>
            </a:pPr>
            <a:r>
              <a:rPr lang="ar-EG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 </a:t>
            </a:r>
            <a:r>
              <a:rPr lang="ar-SA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ظهور </a:t>
            </a:r>
            <a:r>
              <a:rPr lang="ar-EG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أزمات</a:t>
            </a:r>
            <a:r>
              <a:rPr lang="ar-SA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 سياسية و </a:t>
            </a:r>
            <a:r>
              <a:rPr lang="ar-EG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اقتصادية</a:t>
            </a:r>
            <a:r>
              <a:rPr lang="ar-SA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 جديدة.</a:t>
            </a:r>
          </a:p>
          <a:p>
            <a:pPr algn="r" rtl="1" eaLnBrk="1" hangingPunct="1">
              <a:buFontTx/>
              <a:buChar char="•"/>
              <a:defRPr/>
            </a:pPr>
            <a:r>
              <a:rPr lang="ar-SA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غياب التشريعات </a:t>
            </a:r>
            <a:r>
              <a:rPr lang="ar-EG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والنظم التى تحكم </a:t>
            </a:r>
          </a:p>
          <a:p>
            <a:pPr algn="r" rtl="1" eaLnBrk="1" hangingPunct="1">
              <a:defRPr/>
            </a:pPr>
            <a:r>
              <a:rPr lang="ar-EG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وتنظم أنشطة وعمليات المنظمة</a:t>
            </a:r>
            <a:r>
              <a:rPr lang="ar-SA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.</a:t>
            </a:r>
            <a:endParaRPr lang="ar-EG" sz="32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Verdana" pitchFamily="34" charset="0"/>
            </a:endParaRPr>
          </a:p>
          <a:p>
            <a:pPr algn="r" rtl="1" eaLnBrk="1" hangingPunct="1">
              <a:defRPr/>
            </a:pPr>
            <a:endParaRPr lang="en-US" sz="32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Verdana" pitchFamily="34" charset="0"/>
            </a:endParaRPr>
          </a:p>
        </p:txBody>
      </p:sp>
      <p:pic>
        <p:nvPicPr>
          <p:cNvPr id="6" name="Picture 9" descr="__________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WordArt 7"/>
          <p:cNvSpPr>
            <a:spLocks noChangeArrowheads="1" noChangeShapeType="1" noTextEdit="1"/>
          </p:cNvSpPr>
          <p:nvPr/>
        </p:nvSpPr>
        <p:spPr bwMode="auto">
          <a:xfrm>
            <a:off x="5003800" y="6021388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5" grpId="0" animBg="1" autoUpdateAnimBg="0"/>
      <p:bldP spid="43013" grpId="0" animBg="1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0" descr="___________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00" name="Text Box 4"/>
          <p:cNvSpPr txBox="1">
            <a:spLocks noChangeArrowheads="1"/>
          </p:cNvSpPr>
          <p:nvPr/>
        </p:nvSpPr>
        <p:spPr bwMode="auto">
          <a:xfrm>
            <a:off x="142844" y="4191000"/>
            <a:ext cx="8924956" cy="1708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r>
              <a:rPr lang="ar-SA" sz="3500" b="1" dirty="0">
                <a:latin typeface="Verdana" pitchFamily="34" charset="0"/>
              </a:rPr>
              <a:t>النجاح في صياغة </a:t>
            </a:r>
            <a:r>
              <a:rPr lang="ar-SA" sz="3500" b="1" dirty="0" smtClean="0">
                <a:latin typeface="Verdana" pitchFamily="34" charset="0"/>
              </a:rPr>
              <a:t>ال</a:t>
            </a:r>
            <a:r>
              <a:rPr lang="ar-IQ" sz="3500" b="1" dirty="0" smtClean="0">
                <a:latin typeface="Verdana" pitchFamily="34" charset="0"/>
              </a:rPr>
              <a:t>إ</a:t>
            </a:r>
            <a:r>
              <a:rPr lang="ar-SA" sz="3500" b="1" dirty="0" smtClean="0">
                <a:latin typeface="Verdana" pitchFamily="34" charset="0"/>
              </a:rPr>
              <a:t>ستراتيجية </a:t>
            </a:r>
            <a:r>
              <a:rPr lang="ar-SA" sz="3500" b="1" dirty="0">
                <a:latin typeface="Verdana" pitchFamily="34" charset="0"/>
              </a:rPr>
              <a:t>لا يعني النجاح في تطبيقها.</a:t>
            </a:r>
          </a:p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r>
              <a:rPr lang="ar-SA" sz="3500" b="1" dirty="0">
                <a:latin typeface="Verdana" pitchFamily="34" charset="0"/>
              </a:rPr>
              <a:t>صياغة </a:t>
            </a:r>
            <a:r>
              <a:rPr lang="ar-SA" sz="3500" b="1" dirty="0" smtClean="0">
                <a:latin typeface="Verdana" pitchFamily="34" charset="0"/>
              </a:rPr>
              <a:t>ال</a:t>
            </a:r>
            <a:r>
              <a:rPr lang="ar-IQ" sz="3500" b="1" dirty="0" smtClean="0">
                <a:latin typeface="Verdana" pitchFamily="34" charset="0"/>
              </a:rPr>
              <a:t>إ</a:t>
            </a:r>
            <a:r>
              <a:rPr lang="ar-SA" sz="3500" b="1" dirty="0" smtClean="0">
                <a:latin typeface="Verdana" pitchFamily="34" charset="0"/>
              </a:rPr>
              <a:t>ستراتيجية </a:t>
            </a:r>
            <a:r>
              <a:rPr lang="ar-SA" sz="3500" b="1" dirty="0">
                <a:latin typeface="Verdana" pitchFamily="34" charset="0"/>
              </a:rPr>
              <a:t>تحتاج إلى قدرات فكرية وتحليلية.</a:t>
            </a:r>
            <a:endParaRPr lang="en-US" sz="3500" b="1" dirty="0">
              <a:latin typeface="Verdana" pitchFamily="34" charset="0"/>
            </a:endParaRPr>
          </a:p>
        </p:txBody>
      </p:sp>
      <p:sp>
        <p:nvSpPr>
          <p:cNvPr id="55301" name="AutoShape 5"/>
          <p:cNvSpPr>
            <a:spLocks noChangeArrowheads="1"/>
          </p:cNvSpPr>
          <p:nvPr/>
        </p:nvSpPr>
        <p:spPr bwMode="auto">
          <a:xfrm>
            <a:off x="2411413" y="1698626"/>
            <a:ext cx="3529012" cy="1944688"/>
          </a:xfrm>
          <a:prstGeom prst="cloudCallout">
            <a:avLst>
              <a:gd name="adj1" fmla="val 97144"/>
              <a:gd name="adj2" fmla="val 72940"/>
            </a:avLst>
          </a:prstGeom>
          <a:gradFill flip="none" rotWithShape="1">
            <a:gsLst>
              <a:gs pos="0">
                <a:schemeClr val="accent6">
                  <a:lumMod val="75000"/>
                </a:schemeClr>
              </a:gs>
              <a:gs pos="64999">
                <a:srgbClr val="F0EBD5"/>
              </a:gs>
              <a:gs pos="100000">
                <a:srgbClr val="D1C39F"/>
              </a:gs>
            </a:gsLst>
            <a:path path="circle">
              <a:fillToRect r="100000" b="100000"/>
            </a:path>
            <a:tileRect l="-100000" t="-100000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 eaLnBrk="1" hangingPunct="1">
              <a:defRPr/>
            </a:pPr>
            <a:r>
              <a:rPr lang="ar-SA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تذكر أن</a:t>
            </a:r>
            <a:endParaRPr lang="en-US" sz="4000" b="1" dirty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071538" y="566723"/>
            <a:ext cx="7272338" cy="7191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IQ" sz="4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+mn-ea"/>
                <a:cs typeface="MCS Modern S_U normal." pitchFamily="2" charset="-78"/>
              </a:rPr>
              <a:t>تطبيق / تنفيذ الإستراتيجية</a:t>
            </a:r>
            <a:endParaRPr kumimoji="0" lang="en-US" sz="4800" b="1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charset="0"/>
              <a:ea typeface="+mn-ea"/>
              <a:cs typeface="MCS Modern S_U normal." pitchFamily="2" charset="-78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Strategy Implementation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en-US" sz="5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Picture 9" descr="__________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WordArt 7"/>
          <p:cNvSpPr>
            <a:spLocks noChangeArrowheads="1" noChangeShapeType="1" noTextEdit="1"/>
          </p:cNvSpPr>
          <p:nvPr/>
        </p:nvSpPr>
        <p:spPr bwMode="auto">
          <a:xfrm>
            <a:off x="5003800" y="6021388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5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55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0" grpId="0" autoUpdateAnimBg="0"/>
      <p:bldP spid="55301" grpId="0" animBg="1" autoUpdateAnimBg="0"/>
      <p:bldP spid="6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676400"/>
            <a:ext cx="8229600" cy="3352800"/>
          </a:xfrm>
        </p:spPr>
        <p:txBody>
          <a:bodyPr/>
          <a:lstStyle/>
          <a:p>
            <a:pPr eaLnBrk="1" hangingPunct="1"/>
            <a:r>
              <a:rPr lang="ar-IQ" sz="4800" smtClean="0">
                <a:cs typeface="DecoType Naskh Variants" pitchFamily="2" charset="-78"/>
              </a:rPr>
              <a:t>لحديثنا صلة مستمرة لن ينقطع فكلماتي ألان ستبقى معكم لفترة طويلة فأحسنوا لها لأجلكم</a:t>
            </a:r>
            <a:endParaRPr lang="en-US" sz="4800" smtClean="0">
              <a:cs typeface="DecoType Naskh Variants" pitchFamily="2" charset="-78"/>
            </a:endParaRPr>
          </a:p>
        </p:txBody>
      </p:sp>
      <p:sp>
        <p:nvSpPr>
          <p:cNvPr id="31747" name="Rectangle 4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48" name="Rectangle 5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49" name="WordArt 6"/>
          <p:cNvSpPr>
            <a:spLocks noChangeArrowheads="1" noChangeShapeType="1" noTextEdit="1"/>
          </p:cNvSpPr>
          <p:nvPr/>
        </p:nvSpPr>
        <p:spPr bwMode="auto">
          <a:xfrm>
            <a:off x="5003800" y="6021388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rtl="0"/>
            <a:r>
              <a:rPr lang="en-US" sz="5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SES</a:t>
            </a:r>
          </a:p>
          <a:p>
            <a:pPr rtl="0"/>
            <a:r>
              <a:rPr lang="en-US" sz="5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  <p:pic>
        <p:nvPicPr>
          <p:cNvPr id="31750" name="Picture 7" descr="__________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0" descr="___________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5" name="Rectangle 11"/>
          <p:cNvSpPr>
            <a:spLocks noChangeArrowheads="1"/>
          </p:cNvSpPr>
          <p:nvPr/>
        </p:nvSpPr>
        <p:spPr bwMode="auto">
          <a:xfrm>
            <a:off x="285720" y="2857496"/>
            <a:ext cx="8497887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Low" rtl="1" eaLnBrk="1" hangingPunct="1"/>
            <a:r>
              <a:rPr lang="ar-SA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الإدارة الاستراتيجية هى مجموعة من القرارات والنظم </a:t>
            </a:r>
            <a:r>
              <a:rPr lang="ar-EG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الادارية</a:t>
            </a:r>
            <a:r>
              <a:rPr lang="ar-SA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 التى تحدد رؤية ورسالة</a:t>
            </a:r>
            <a:r>
              <a:rPr lang="en-GB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 </a:t>
            </a:r>
            <a:r>
              <a:rPr lang="ar-SA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المنظمة </a:t>
            </a:r>
            <a:r>
              <a:rPr lang="en-GB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Vision &amp; Mission</a:t>
            </a:r>
            <a:r>
              <a:rPr lang="ar-SA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 </a:t>
            </a:r>
            <a:r>
              <a:rPr lang="ar-SA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فى الأجل الطويل فى ضوء ميزاتها التنافسية</a:t>
            </a:r>
            <a:r>
              <a:rPr lang="en-GB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 </a:t>
            </a:r>
            <a:r>
              <a:rPr lang="en-GB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Competitive</a:t>
            </a:r>
            <a:r>
              <a:rPr lang="en-GB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 </a:t>
            </a:r>
            <a:r>
              <a:rPr lang="en-GB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Advantage</a:t>
            </a:r>
            <a:r>
              <a:rPr lang="en-GB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 </a:t>
            </a:r>
            <a:r>
              <a:rPr lang="ar-IQ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 </a:t>
            </a:r>
            <a:r>
              <a:rPr lang="ar-SA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وتسعى نحو تنفيذها من خلال دراسة</a:t>
            </a:r>
            <a:r>
              <a:rPr lang="en-GB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 </a:t>
            </a:r>
            <a:r>
              <a:rPr lang="ar-SA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ومتابعة وتقييم الفرص والتهديدات البيئية </a:t>
            </a:r>
            <a:r>
              <a:rPr lang="en-GB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Threats &amp; Opportunities</a:t>
            </a: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 </a:t>
            </a:r>
            <a:r>
              <a:rPr lang="ar-IQ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 </a:t>
            </a:r>
            <a:r>
              <a:rPr lang="ar-SA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وعلاقاتها </a:t>
            </a:r>
            <a:r>
              <a:rPr lang="ar-SA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بالقوة والضعف </a:t>
            </a:r>
            <a:r>
              <a:rPr lang="ar-SA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التنظيم</a:t>
            </a:r>
            <a:r>
              <a:rPr lang="ar-IQ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ي</a:t>
            </a:r>
            <a:r>
              <a:rPr lang="ar-SA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 </a:t>
            </a:r>
            <a:r>
              <a:rPr lang="en-GB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Strengths &amp;</a:t>
            </a:r>
            <a:r>
              <a:rPr lang="en-GB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 </a:t>
            </a:r>
            <a:r>
              <a:rPr lang="en-GB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Weaknesses</a:t>
            </a:r>
            <a:r>
              <a:rPr lang="en-GB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 </a:t>
            </a:r>
            <a:r>
              <a:rPr lang="ar-IQ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 </a:t>
            </a:r>
            <a:r>
              <a:rPr lang="ar-SA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وتحقيق التوازن بين مصالح </a:t>
            </a:r>
            <a:r>
              <a:rPr lang="ar-EG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الأطراف</a:t>
            </a:r>
            <a:r>
              <a:rPr lang="ar-SA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 المختلفة</a:t>
            </a:r>
            <a:r>
              <a:rPr lang="en-GB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 </a:t>
            </a:r>
            <a:r>
              <a:rPr lang="en-GB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Stakeholders</a:t>
            </a:r>
            <a:r>
              <a:rPr lang="en-US" sz="1600" b="1" dirty="0" smtClean="0"/>
              <a:t> </a:t>
            </a:r>
            <a:r>
              <a:rPr lang="ar-IQ" sz="1600" b="1" dirty="0" smtClean="0"/>
              <a:t>.</a:t>
            </a:r>
            <a:endParaRPr lang="en-GB" sz="1600" dirty="0"/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5003800" y="6021388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  <p:pic>
        <p:nvPicPr>
          <p:cNvPr id="7" name="Picture 9" descr="__________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مربع نص 7"/>
          <p:cNvSpPr txBox="1"/>
          <p:nvPr/>
        </p:nvSpPr>
        <p:spPr>
          <a:xfrm>
            <a:off x="1500166" y="714356"/>
            <a:ext cx="6286544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rtl="1" eaLnBrk="1" hangingPunct="1">
              <a:buClr>
                <a:schemeClr val="hlink"/>
              </a:buClr>
              <a:buSzPct val="60000"/>
            </a:pPr>
            <a:r>
              <a:rPr lang="ar-SA" sz="36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تعريف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Simplified Arabic" pitchFamily="2" charset="-78"/>
              </a:rPr>
              <a:t> </a:t>
            </a:r>
            <a:r>
              <a:rPr lang="ar-SA" sz="36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الإدارة الاستراتيجية</a:t>
            </a: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 </a:t>
            </a:r>
            <a:endParaRPr lang="en-US" sz="2800" b="1" dirty="0" smtClean="0">
              <a:effectLst>
                <a:outerShdw blurRad="38100" dist="38100" dir="2700000" algn="tl">
                  <a:srgbClr val="C0C0C0"/>
                </a:outerShdw>
              </a:effectLst>
              <a:cs typeface="MCS Modern S_U normal." pitchFamily="2" charset="-78"/>
            </a:endParaRPr>
          </a:p>
          <a:p>
            <a:pPr lvl="0" algn="ctr" rtl="1" eaLnBrk="1" hangingPunct="1">
              <a:buClr>
                <a:schemeClr val="hlink"/>
              </a:buClr>
              <a:buSzPct val="60000"/>
            </a:pPr>
            <a:endParaRPr lang="en-US" sz="2400" b="1" dirty="0">
              <a:effectLst>
                <a:outerShdw blurRad="38100" dist="38100" dir="2700000" algn="tl">
                  <a:srgbClr val="C0C0C0"/>
                </a:outerShdw>
              </a:effectLst>
              <a:cs typeface="MCS Modern S_U normal." pitchFamily="2" charset="-78"/>
            </a:endParaRPr>
          </a:p>
          <a:p>
            <a:pPr lvl="0" algn="ctr" rtl="1" eaLnBrk="1" hangingPunct="1">
              <a:buClr>
                <a:schemeClr val="hlink"/>
              </a:buClr>
              <a:buSzPct val="60000"/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Definition of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Strategic Management</a:t>
            </a:r>
            <a:endParaRPr lang="ar-SA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MCS Modern S_U normal." pitchFamily="2" charset="-78"/>
            </a:endParaRPr>
          </a:p>
          <a:p>
            <a:pPr algn="ctr" rtl="1"/>
            <a:endParaRPr lang="en-US" dirty="0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heel spokes="8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0" descr="___________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11" descr="stratgma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12852" y="1681186"/>
            <a:ext cx="74168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مربع نص 3"/>
          <p:cNvSpPr txBox="1"/>
          <p:nvPr/>
        </p:nvSpPr>
        <p:spPr>
          <a:xfrm>
            <a:off x="1500166" y="357166"/>
            <a:ext cx="6286544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rtl="1" eaLnBrk="1" hangingPunct="1">
              <a:buClr>
                <a:schemeClr val="hlink"/>
              </a:buClr>
              <a:buSzPct val="60000"/>
            </a:pPr>
            <a:r>
              <a:rPr lang="ar-IQ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نموذج </a:t>
            </a:r>
            <a:r>
              <a:rPr lang="ar-SA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الإدارة </a:t>
            </a:r>
            <a:r>
              <a:rPr lang="ar-SA" sz="36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الاستراتيجية</a:t>
            </a: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 </a:t>
            </a:r>
            <a:endParaRPr lang="en-US" sz="2800" b="1" dirty="0" smtClean="0">
              <a:effectLst>
                <a:outerShdw blurRad="38100" dist="38100" dir="2700000" algn="tl">
                  <a:srgbClr val="C0C0C0"/>
                </a:outerShdw>
              </a:effectLst>
              <a:cs typeface="MCS Modern S_U normal." pitchFamily="2" charset="-78"/>
            </a:endParaRPr>
          </a:p>
          <a:p>
            <a:pPr lvl="0" algn="ctr" rtl="1" eaLnBrk="1" hangingPunct="1">
              <a:buClr>
                <a:schemeClr val="hlink"/>
              </a:buClr>
              <a:buSzPct val="60000"/>
            </a:pPr>
            <a:endParaRPr lang="en-US" sz="1400" b="1" dirty="0">
              <a:effectLst>
                <a:outerShdw blurRad="38100" dist="38100" dir="2700000" algn="tl">
                  <a:srgbClr val="C0C0C0"/>
                </a:outerShdw>
              </a:effectLst>
              <a:cs typeface="MCS Modern S_U normal." pitchFamily="2" charset="-78"/>
            </a:endParaRPr>
          </a:p>
          <a:p>
            <a:pPr lvl="0" algn="ctr" rtl="1" eaLnBrk="1" hangingPunct="1">
              <a:buClr>
                <a:schemeClr val="hlink"/>
              </a:buClr>
              <a:buSzPct val="60000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Strategic Management Model</a:t>
            </a:r>
            <a:endParaRPr lang="ar-SA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MCS Modern S_U normal." pitchFamily="2" charset="-78"/>
            </a:endParaRPr>
          </a:p>
          <a:p>
            <a:pPr algn="ctr" rtl="1"/>
            <a:endParaRPr lang="en-US" dirty="0"/>
          </a:p>
        </p:txBody>
      </p:sp>
      <p:pic>
        <p:nvPicPr>
          <p:cNvPr id="7" name="Picture 9" descr="__________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WordArt 7"/>
          <p:cNvSpPr>
            <a:spLocks noChangeArrowheads="1" noChangeShapeType="1" noTextEdit="1"/>
          </p:cNvSpPr>
          <p:nvPr/>
        </p:nvSpPr>
        <p:spPr bwMode="auto">
          <a:xfrm rot="5400000">
            <a:off x="-1479577" y="3373425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heel spokes="8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0" descr="___________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187450" y="1341438"/>
            <a:ext cx="7705725" cy="1096962"/>
            <a:chOff x="748" y="845"/>
            <a:chExt cx="4854" cy="691"/>
          </a:xfrm>
        </p:grpSpPr>
        <p:sp>
          <p:nvSpPr>
            <p:cNvPr id="8196" name="Text Box 4"/>
            <p:cNvSpPr txBox="1">
              <a:spLocks noChangeArrowheads="1"/>
            </p:cNvSpPr>
            <p:nvPr/>
          </p:nvSpPr>
          <p:spPr bwMode="auto">
            <a:xfrm>
              <a:off x="3107" y="845"/>
              <a:ext cx="24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  <a:defRPr/>
              </a:pPr>
              <a:r>
                <a:rPr lang="ar-EG" sz="2400" b="1" dirty="0">
                  <a:latin typeface="Verdana" pitchFamily="34" charset="0"/>
                  <a:ea typeface="Times" pitchFamily="18" charset="0"/>
                  <a:cs typeface="Simplified Arabic" pitchFamily="2" charset="-78"/>
                </a:rPr>
                <a:t>1- </a:t>
              </a:r>
              <a:r>
                <a:rPr lang="ar-SA" sz="2400" b="1" dirty="0">
                  <a:latin typeface="Verdana" pitchFamily="34" charset="0"/>
                  <a:ea typeface="Times" pitchFamily="18" charset="0"/>
                  <a:cs typeface="Simplified Arabic" pitchFamily="2" charset="-78"/>
                </a:rPr>
                <a:t>وضع / صياغة الاستراتيجية:</a:t>
              </a:r>
              <a:endParaRPr lang="en-US" sz="2400" b="1" dirty="0">
                <a:latin typeface="Verdana" pitchFamily="34" charset="0"/>
                <a:ea typeface="Times" pitchFamily="18" charset="0"/>
                <a:cs typeface="Simplified Arabic" pitchFamily="2" charset="-78"/>
              </a:endParaRPr>
            </a:p>
          </p:txBody>
        </p:sp>
        <p:sp>
          <p:nvSpPr>
            <p:cNvPr id="8197" name="Text Box 5"/>
            <p:cNvSpPr txBox="1">
              <a:spLocks noChangeArrowheads="1"/>
            </p:cNvSpPr>
            <p:nvPr/>
          </p:nvSpPr>
          <p:spPr bwMode="auto">
            <a:xfrm>
              <a:off x="748" y="1248"/>
              <a:ext cx="471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  <a:defRPr/>
              </a:pPr>
              <a:r>
                <a:rPr lang="ar-SA" sz="2400" b="1" dirty="0">
                  <a:latin typeface="Verdana" pitchFamily="34" charset="0"/>
                </a:rPr>
                <a:t>الرؤية – الرسالة – الأهداف – الخطط – السياسات.</a:t>
              </a:r>
              <a:endParaRPr lang="en-US" sz="2400" b="1" dirty="0">
                <a:latin typeface="Verdana" pitchFamily="34" charset="0"/>
              </a:endParaRPr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187450" y="2781300"/>
            <a:ext cx="7705725" cy="1104900"/>
            <a:chOff x="748" y="1752"/>
            <a:chExt cx="4854" cy="696"/>
          </a:xfrm>
        </p:grpSpPr>
        <p:sp>
          <p:nvSpPr>
            <p:cNvPr id="8198" name="Text Box 6"/>
            <p:cNvSpPr txBox="1">
              <a:spLocks noChangeArrowheads="1"/>
            </p:cNvSpPr>
            <p:nvPr/>
          </p:nvSpPr>
          <p:spPr bwMode="auto">
            <a:xfrm>
              <a:off x="3107" y="1752"/>
              <a:ext cx="24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  <a:defRPr/>
              </a:pPr>
              <a:r>
                <a:rPr lang="ar-EG" sz="2400" b="1" dirty="0">
                  <a:latin typeface="Verdana" pitchFamily="34" charset="0"/>
                  <a:ea typeface="Times" pitchFamily="18" charset="0"/>
                  <a:cs typeface="Simplified Arabic" pitchFamily="2" charset="-78"/>
                </a:rPr>
                <a:t>2- </a:t>
              </a:r>
              <a:r>
                <a:rPr lang="ar-SA" sz="2400" b="1" dirty="0">
                  <a:latin typeface="Verdana" pitchFamily="34" charset="0"/>
                  <a:ea typeface="Times" pitchFamily="18" charset="0"/>
                  <a:cs typeface="Simplified Arabic" pitchFamily="2" charset="-78"/>
                </a:rPr>
                <a:t>تطبيق / تنفيذ الاستراتيجية:</a:t>
              </a:r>
              <a:endParaRPr lang="en-US" sz="2400" b="1" dirty="0">
                <a:latin typeface="Verdana" pitchFamily="34" charset="0"/>
                <a:ea typeface="Times" pitchFamily="18" charset="0"/>
                <a:cs typeface="Simplified Arabic" pitchFamily="2" charset="-78"/>
              </a:endParaRPr>
            </a:p>
          </p:txBody>
        </p:sp>
        <p:sp>
          <p:nvSpPr>
            <p:cNvPr id="8199" name="Text Box 7"/>
            <p:cNvSpPr txBox="1">
              <a:spLocks noChangeArrowheads="1"/>
            </p:cNvSpPr>
            <p:nvPr/>
          </p:nvSpPr>
          <p:spPr bwMode="auto">
            <a:xfrm>
              <a:off x="748" y="2160"/>
              <a:ext cx="471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  <a:defRPr/>
              </a:pPr>
              <a:r>
                <a:rPr lang="ar-SA" sz="2400" b="1" dirty="0">
                  <a:latin typeface="Verdana" pitchFamily="34" charset="0"/>
                </a:rPr>
                <a:t>البرامج أو المشروعات – الميزانيات – الإجراءات.</a:t>
              </a:r>
              <a:endParaRPr lang="en-US" sz="2400" b="1" dirty="0">
                <a:latin typeface="Verdana" pitchFamily="34" charset="0"/>
              </a:endParaRPr>
            </a:p>
          </p:txBody>
        </p: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323850" y="4365627"/>
            <a:ext cx="8515350" cy="1417638"/>
            <a:chOff x="204" y="2750"/>
            <a:chExt cx="5364" cy="893"/>
          </a:xfrm>
        </p:grpSpPr>
        <p:sp>
          <p:nvSpPr>
            <p:cNvPr id="8200" name="Text Box 8"/>
            <p:cNvSpPr txBox="1">
              <a:spLocks noChangeArrowheads="1"/>
            </p:cNvSpPr>
            <p:nvPr/>
          </p:nvSpPr>
          <p:spPr bwMode="auto">
            <a:xfrm>
              <a:off x="3073" y="2750"/>
              <a:ext cx="24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  <a:defRPr/>
              </a:pPr>
              <a:r>
                <a:rPr lang="ar-EG" sz="2400" b="1" dirty="0">
                  <a:latin typeface="Verdana" pitchFamily="34" charset="0"/>
                  <a:ea typeface="Times" pitchFamily="18" charset="0"/>
                  <a:cs typeface="Simplified Arabic" pitchFamily="2" charset="-78"/>
                </a:rPr>
                <a:t>3- </a:t>
              </a:r>
              <a:r>
                <a:rPr lang="ar-SA" sz="2400" b="1" dirty="0">
                  <a:latin typeface="Verdana" pitchFamily="34" charset="0"/>
                  <a:ea typeface="Times" pitchFamily="18" charset="0"/>
                  <a:cs typeface="Simplified Arabic" pitchFamily="2" charset="-78"/>
                </a:rPr>
                <a:t>التقويم والرقابة:</a:t>
              </a:r>
              <a:endParaRPr lang="en-US" sz="2400" b="1" dirty="0">
                <a:latin typeface="Verdana" pitchFamily="34" charset="0"/>
                <a:ea typeface="Times" pitchFamily="18" charset="0"/>
                <a:cs typeface="Simplified Arabic" pitchFamily="2" charset="-78"/>
              </a:endParaRPr>
            </a:p>
          </p:txBody>
        </p:sp>
        <p:sp>
          <p:nvSpPr>
            <p:cNvPr id="8201" name="Text Box 9"/>
            <p:cNvSpPr txBox="1">
              <a:spLocks noChangeArrowheads="1"/>
            </p:cNvSpPr>
            <p:nvPr/>
          </p:nvSpPr>
          <p:spPr bwMode="auto">
            <a:xfrm>
              <a:off x="204" y="3120"/>
              <a:ext cx="5170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  <a:defRPr/>
              </a:pPr>
              <a:r>
                <a:rPr lang="ar-SA" sz="2400" b="1" dirty="0">
                  <a:latin typeface="Verdana" pitchFamily="34" charset="0"/>
                </a:rPr>
                <a:t>تحديد مجالات القياس – وضع معايير الأداء – قياس الأداء – إجراءات التصحيح</a:t>
              </a:r>
              <a:endParaRPr lang="en-US" sz="2400" b="1" dirty="0">
                <a:latin typeface="Verdana" pitchFamily="34" charset="0"/>
              </a:endParaRPr>
            </a:p>
          </p:txBody>
        </p:sp>
      </p:grpSp>
      <p:sp>
        <p:nvSpPr>
          <p:cNvPr id="14" name="WordArt 7"/>
          <p:cNvSpPr>
            <a:spLocks noChangeArrowheads="1" noChangeShapeType="1" noTextEdit="1"/>
          </p:cNvSpPr>
          <p:nvPr/>
        </p:nvSpPr>
        <p:spPr bwMode="auto">
          <a:xfrm>
            <a:off x="5003800" y="6021388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  <p:pic>
        <p:nvPicPr>
          <p:cNvPr id="15" name="Picture 9" descr="__________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مربع نص 15"/>
          <p:cNvSpPr txBox="1"/>
          <p:nvPr/>
        </p:nvSpPr>
        <p:spPr>
          <a:xfrm>
            <a:off x="1500166" y="571480"/>
            <a:ext cx="628654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rtl="1" eaLnBrk="1" hangingPunct="1">
              <a:buClr>
                <a:schemeClr val="hlink"/>
              </a:buClr>
              <a:buSzPct val="60000"/>
            </a:pPr>
            <a:r>
              <a:rPr lang="ar-IQ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عناصر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Simplified Arabic" pitchFamily="2" charset="-78"/>
              </a:rPr>
              <a:t> </a:t>
            </a:r>
            <a:r>
              <a:rPr lang="ar-SA" sz="36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الإدارة الاستراتيجية</a:t>
            </a: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 </a:t>
            </a:r>
            <a:endParaRPr lang="en-US" sz="2800" b="1" dirty="0" smtClean="0">
              <a:effectLst>
                <a:outerShdw blurRad="38100" dist="38100" dir="2700000" algn="tl">
                  <a:srgbClr val="C0C0C0"/>
                </a:outerShdw>
              </a:effectLst>
              <a:cs typeface="MCS Modern S_U normal." pitchFamily="2" charset="-78"/>
            </a:endParaRPr>
          </a:p>
          <a:p>
            <a:pPr lvl="0" algn="ctr" rtl="1" eaLnBrk="1" hangingPunct="1">
              <a:buClr>
                <a:schemeClr val="hlink"/>
              </a:buClr>
              <a:buSzPct val="60000"/>
            </a:pPr>
            <a:endParaRPr lang="en-US" sz="2400" b="1" dirty="0">
              <a:effectLst>
                <a:outerShdw blurRad="38100" dist="38100" dir="2700000" algn="tl">
                  <a:srgbClr val="C0C0C0"/>
                </a:outerShdw>
              </a:effectLst>
              <a:cs typeface="MCS Modern S_U normal." pitchFamily="2" charset="-78"/>
            </a:endParaRPr>
          </a:p>
          <a:p>
            <a:pPr algn="ctr" rtl="1"/>
            <a:endParaRPr lang="en-US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0" descr="___________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468313" y="844540"/>
            <a:ext cx="8280400" cy="1084262"/>
            <a:chOff x="295" y="421"/>
            <a:chExt cx="5216" cy="683"/>
          </a:xfrm>
        </p:grpSpPr>
        <p:sp>
          <p:nvSpPr>
            <p:cNvPr id="13316" name="Text Box 4"/>
            <p:cNvSpPr txBox="1">
              <a:spLocks noChangeArrowheads="1"/>
            </p:cNvSpPr>
            <p:nvPr/>
          </p:nvSpPr>
          <p:spPr bwMode="auto">
            <a:xfrm>
              <a:off x="3016" y="421"/>
              <a:ext cx="24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  <a:defRPr/>
              </a:pPr>
              <a:r>
                <a:rPr lang="ar-SA" sz="2400" b="1" dirty="0">
                  <a:latin typeface="Verdana" pitchFamily="34" charset="0"/>
                </a:rPr>
                <a:t>الرؤية  </a:t>
              </a:r>
              <a:r>
                <a:rPr lang="en-US" sz="2400" b="1" dirty="0">
                  <a:latin typeface="Verdana" pitchFamily="34" charset="0"/>
                </a:rPr>
                <a:t>Vision</a:t>
              </a:r>
              <a:r>
                <a:rPr lang="ar-EG" sz="2400" b="1" dirty="0">
                  <a:latin typeface="Verdana" pitchFamily="34" charset="0"/>
                </a:rPr>
                <a:t> </a:t>
              </a:r>
              <a:endParaRPr lang="en-US" sz="2400" b="1" dirty="0">
                <a:latin typeface="Verdana" pitchFamily="34" charset="0"/>
              </a:endParaRPr>
            </a:p>
          </p:txBody>
        </p:sp>
        <p:sp>
          <p:nvSpPr>
            <p:cNvPr id="13317" name="Text Box 5"/>
            <p:cNvSpPr txBox="1">
              <a:spLocks noChangeArrowheads="1"/>
            </p:cNvSpPr>
            <p:nvPr/>
          </p:nvSpPr>
          <p:spPr bwMode="auto">
            <a:xfrm>
              <a:off x="295" y="816"/>
              <a:ext cx="517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  <a:defRPr/>
              </a:pPr>
              <a:r>
                <a:rPr lang="ar-SA" sz="2400" b="1" dirty="0">
                  <a:latin typeface="Verdana" pitchFamily="34" charset="0"/>
                </a:rPr>
                <a:t>تصورات أو توجهات أو طموحات لما يجب أن يكون عليه الحال .. إلى أين نتجه؟</a:t>
              </a:r>
              <a:endParaRPr lang="en-US" sz="2400" b="1" dirty="0">
                <a:latin typeface="Verdana" pitchFamily="34" charset="0"/>
              </a:endParaRPr>
            </a:p>
          </p:txBody>
        </p: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1187450" y="2265362"/>
            <a:ext cx="7561263" cy="1092200"/>
            <a:chOff x="748" y="1328"/>
            <a:chExt cx="4763" cy="688"/>
          </a:xfrm>
        </p:grpSpPr>
        <p:sp>
          <p:nvSpPr>
            <p:cNvPr id="13318" name="Text Box 6"/>
            <p:cNvSpPr txBox="1">
              <a:spLocks noChangeArrowheads="1"/>
            </p:cNvSpPr>
            <p:nvPr/>
          </p:nvSpPr>
          <p:spPr bwMode="auto">
            <a:xfrm>
              <a:off x="3016" y="1328"/>
              <a:ext cx="24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  <a:defRPr/>
              </a:pPr>
              <a:r>
                <a:rPr lang="ar-SA" sz="2400" b="1" dirty="0">
                  <a:latin typeface="Verdana" pitchFamily="34" charset="0"/>
                </a:rPr>
                <a:t>الرسالة : </a:t>
              </a:r>
              <a:r>
                <a:rPr lang="en-US" sz="2400" b="1" dirty="0">
                  <a:latin typeface="Verdana" pitchFamily="34" charset="0"/>
                </a:rPr>
                <a:t>Mission</a:t>
              </a:r>
            </a:p>
          </p:txBody>
        </p:sp>
        <p:sp>
          <p:nvSpPr>
            <p:cNvPr id="13319" name="Text Box 7"/>
            <p:cNvSpPr txBox="1">
              <a:spLocks noChangeArrowheads="1"/>
            </p:cNvSpPr>
            <p:nvPr/>
          </p:nvSpPr>
          <p:spPr bwMode="auto">
            <a:xfrm>
              <a:off x="748" y="1728"/>
              <a:ext cx="471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  <a:defRPr/>
              </a:pPr>
              <a:r>
                <a:rPr lang="ar-SA" sz="2400" b="1" dirty="0">
                  <a:latin typeface="Verdana" pitchFamily="34" charset="0"/>
                </a:rPr>
                <a:t>غرض المنظمة أو السبب في وجودها ... لماذا؟</a:t>
              </a:r>
              <a:endParaRPr lang="en-US" sz="2400" b="1" dirty="0">
                <a:latin typeface="Verdana" pitchFamily="34" charset="0"/>
              </a:endParaRPr>
            </a:p>
          </p:txBody>
        </p: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250825" y="3692525"/>
            <a:ext cx="8353425" cy="1031875"/>
            <a:chOff x="158" y="2326"/>
            <a:chExt cx="5262" cy="650"/>
          </a:xfrm>
        </p:grpSpPr>
        <p:sp>
          <p:nvSpPr>
            <p:cNvPr id="13320" name="Text Box 8"/>
            <p:cNvSpPr txBox="1">
              <a:spLocks noChangeArrowheads="1"/>
            </p:cNvSpPr>
            <p:nvPr/>
          </p:nvSpPr>
          <p:spPr bwMode="auto">
            <a:xfrm>
              <a:off x="2925" y="2326"/>
              <a:ext cx="24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  <a:defRPr/>
              </a:pPr>
              <a:r>
                <a:rPr lang="ar-SA" sz="2400" b="1" dirty="0">
                  <a:latin typeface="Verdana" pitchFamily="34" charset="0"/>
                </a:rPr>
                <a:t>الأهداف:  </a:t>
              </a:r>
              <a:r>
                <a:rPr lang="en-US" sz="2400" b="1" dirty="0">
                  <a:latin typeface="Verdana" pitchFamily="34" charset="0"/>
                </a:rPr>
                <a:t>Objectives</a:t>
              </a:r>
              <a:r>
                <a:rPr lang="ar-EG" sz="2400" b="1" dirty="0">
                  <a:latin typeface="Verdana" pitchFamily="34" charset="0"/>
                </a:rPr>
                <a:t> </a:t>
              </a:r>
              <a:endParaRPr lang="en-US" sz="2400" b="1" dirty="0">
                <a:latin typeface="Verdana" pitchFamily="34" charset="0"/>
              </a:endParaRPr>
            </a:p>
          </p:txBody>
        </p:sp>
        <p:sp>
          <p:nvSpPr>
            <p:cNvPr id="13321" name="Text Box 9"/>
            <p:cNvSpPr txBox="1">
              <a:spLocks noChangeArrowheads="1"/>
            </p:cNvSpPr>
            <p:nvPr/>
          </p:nvSpPr>
          <p:spPr bwMode="auto">
            <a:xfrm>
              <a:off x="158" y="2688"/>
              <a:ext cx="517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  <a:defRPr/>
              </a:pPr>
              <a:r>
                <a:rPr lang="ar-SA" sz="2400" b="1" dirty="0">
                  <a:latin typeface="Verdana" pitchFamily="34" charset="0"/>
                </a:rPr>
                <a:t>النتائج النهائية للأنشطة ... ما يجب إنجازه ... ماذا؟</a:t>
              </a:r>
              <a:endParaRPr lang="en-US" sz="2400" b="1" dirty="0">
                <a:latin typeface="Verdana" pitchFamily="34" charset="0"/>
              </a:endParaRPr>
            </a:p>
          </p:txBody>
        </p:sp>
      </p:grp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250825" y="5022869"/>
            <a:ext cx="8353425" cy="1120775"/>
            <a:chOff x="158" y="3278"/>
            <a:chExt cx="5262" cy="706"/>
          </a:xfrm>
        </p:grpSpPr>
        <p:sp>
          <p:nvSpPr>
            <p:cNvPr id="13323" name="Text Box 11"/>
            <p:cNvSpPr txBox="1">
              <a:spLocks noChangeArrowheads="1"/>
            </p:cNvSpPr>
            <p:nvPr/>
          </p:nvSpPr>
          <p:spPr bwMode="auto">
            <a:xfrm>
              <a:off x="2925" y="3278"/>
              <a:ext cx="24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  <a:defRPr/>
              </a:pPr>
              <a:r>
                <a:rPr lang="ar-SA" sz="2400" b="1" dirty="0">
                  <a:latin typeface="Verdana" pitchFamily="34" charset="0"/>
                </a:rPr>
                <a:t>الاستراتيجية: </a:t>
              </a:r>
              <a:r>
                <a:rPr lang="en-US" sz="2400" b="1" dirty="0">
                  <a:latin typeface="Verdana" pitchFamily="34" charset="0"/>
                </a:rPr>
                <a:t>Strategy</a:t>
              </a:r>
            </a:p>
          </p:txBody>
        </p:sp>
        <p:sp>
          <p:nvSpPr>
            <p:cNvPr id="13324" name="Text Box 12"/>
            <p:cNvSpPr txBox="1">
              <a:spLocks noChangeArrowheads="1"/>
            </p:cNvSpPr>
            <p:nvPr/>
          </p:nvSpPr>
          <p:spPr bwMode="auto">
            <a:xfrm>
              <a:off x="158" y="3696"/>
              <a:ext cx="517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  <a:defRPr/>
              </a:pPr>
              <a:r>
                <a:rPr lang="ar-SA" sz="2400" b="1" dirty="0">
                  <a:latin typeface="Verdana" pitchFamily="34" charset="0"/>
                </a:rPr>
                <a:t>خطة شاملة تحدد كيفية تحقيق الرسالة والأهداف .. كيف؟</a:t>
              </a:r>
              <a:endParaRPr lang="en-US" sz="2400" b="1" dirty="0">
                <a:latin typeface="Verdana" pitchFamily="34" charset="0"/>
              </a:endParaRPr>
            </a:p>
          </p:txBody>
        </p:sp>
      </p:grpSp>
      <p:sp>
        <p:nvSpPr>
          <p:cNvPr id="15" name="WordArt 7"/>
          <p:cNvSpPr>
            <a:spLocks noChangeArrowheads="1" noChangeShapeType="1" noTextEdit="1"/>
          </p:cNvSpPr>
          <p:nvPr/>
        </p:nvSpPr>
        <p:spPr bwMode="auto">
          <a:xfrm rot="5400000">
            <a:off x="-1373217" y="4016367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  <p:pic>
        <p:nvPicPr>
          <p:cNvPr id="16" name="Picture 9" descr="__________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0" descr="___________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428596" y="668338"/>
            <a:ext cx="8280400" cy="1084262"/>
            <a:chOff x="295" y="421"/>
            <a:chExt cx="5216" cy="683"/>
          </a:xfrm>
        </p:grpSpPr>
        <p:sp>
          <p:nvSpPr>
            <p:cNvPr id="14339" name="Text Box 3"/>
            <p:cNvSpPr txBox="1">
              <a:spLocks noChangeArrowheads="1"/>
            </p:cNvSpPr>
            <p:nvPr/>
          </p:nvSpPr>
          <p:spPr bwMode="auto">
            <a:xfrm>
              <a:off x="3016" y="421"/>
              <a:ext cx="24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  <a:defRPr/>
              </a:pPr>
              <a:r>
                <a:rPr lang="ar-SA" sz="2400" b="1" dirty="0">
                  <a:latin typeface="Verdana" pitchFamily="34" charset="0"/>
                </a:rPr>
                <a:t>السياسة: </a:t>
              </a:r>
              <a:r>
                <a:rPr lang="en-US" sz="2400" b="1" dirty="0">
                  <a:latin typeface="Verdana" pitchFamily="34" charset="0"/>
                </a:rPr>
                <a:t>Policy</a:t>
              </a:r>
            </a:p>
          </p:txBody>
        </p:sp>
        <p:sp>
          <p:nvSpPr>
            <p:cNvPr id="14340" name="Text Box 4"/>
            <p:cNvSpPr txBox="1">
              <a:spLocks noChangeArrowheads="1"/>
            </p:cNvSpPr>
            <p:nvPr/>
          </p:nvSpPr>
          <p:spPr bwMode="auto">
            <a:xfrm>
              <a:off x="295" y="816"/>
              <a:ext cx="517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  <a:defRPr/>
              </a:pPr>
              <a:r>
                <a:rPr lang="ar-SA" sz="2400" b="1">
                  <a:latin typeface="Verdana" pitchFamily="34" charset="0"/>
                </a:rPr>
                <a:t>خطوط عامة إرشادية لاتخاذ القرارات .....</a:t>
              </a:r>
              <a:endParaRPr lang="en-US" sz="2400" b="1">
                <a:latin typeface="Verdana" pitchFamily="34" charset="0"/>
              </a:endParaRP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1187450" y="2108200"/>
            <a:ext cx="7561263" cy="1092200"/>
            <a:chOff x="748" y="1328"/>
            <a:chExt cx="4763" cy="688"/>
          </a:xfrm>
        </p:grpSpPr>
        <p:sp>
          <p:nvSpPr>
            <p:cNvPr id="14341" name="Text Box 5"/>
            <p:cNvSpPr txBox="1">
              <a:spLocks noChangeArrowheads="1"/>
            </p:cNvSpPr>
            <p:nvPr/>
          </p:nvSpPr>
          <p:spPr bwMode="auto">
            <a:xfrm>
              <a:off x="3016" y="1328"/>
              <a:ext cx="24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  <a:defRPr/>
              </a:pPr>
              <a:r>
                <a:rPr lang="ar-SA" sz="2400" b="1">
                  <a:latin typeface="Verdana" pitchFamily="34" charset="0"/>
                </a:rPr>
                <a:t>المشروعات : </a:t>
              </a:r>
              <a:r>
                <a:rPr lang="en-US" sz="2400" b="1">
                  <a:latin typeface="Verdana" pitchFamily="34" charset="0"/>
                </a:rPr>
                <a:t>Projects</a:t>
              </a:r>
            </a:p>
          </p:txBody>
        </p:sp>
        <p:sp>
          <p:nvSpPr>
            <p:cNvPr id="14342" name="Text Box 6"/>
            <p:cNvSpPr txBox="1">
              <a:spLocks noChangeArrowheads="1"/>
            </p:cNvSpPr>
            <p:nvPr/>
          </p:nvSpPr>
          <p:spPr bwMode="auto">
            <a:xfrm>
              <a:off x="748" y="1728"/>
              <a:ext cx="471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  <a:defRPr/>
              </a:pPr>
              <a:r>
                <a:rPr lang="ar-SA" sz="2400" b="1" dirty="0">
                  <a:latin typeface="Verdana" pitchFamily="34" charset="0"/>
                </a:rPr>
                <a:t>الأنشطة أو المهام اللازمة لتحقيق خطة ذات غرض محدد.</a:t>
              </a:r>
              <a:endParaRPr lang="en-US" sz="2400" b="1" dirty="0">
                <a:latin typeface="Verdana" pitchFamily="34" charset="0"/>
              </a:endParaRPr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250825" y="3692525"/>
            <a:ext cx="8464551" cy="1031875"/>
            <a:chOff x="158" y="2326"/>
            <a:chExt cx="5332" cy="650"/>
          </a:xfrm>
        </p:grpSpPr>
        <p:sp>
          <p:nvSpPr>
            <p:cNvPr id="14343" name="Text Box 7"/>
            <p:cNvSpPr txBox="1">
              <a:spLocks noChangeArrowheads="1"/>
            </p:cNvSpPr>
            <p:nvPr/>
          </p:nvSpPr>
          <p:spPr bwMode="auto">
            <a:xfrm>
              <a:off x="2995" y="2326"/>
              <a:ext cx="24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  <a:defRPr/>
              </a:pPr>
              <a:r>
                <a:rPr lang="ar-SA" sz="2400" b="1">
                  <a:latin typeface="Verdana" pitchFamily="34" charset="0"/>
                </a:rPr>
                <a:t>الميزانيات: </a:t>
              </a:r>
              <a:r>
                <a:rPr lang="en-US" sz="2400" b="1">
                  <a:latin typeface="Verdana" pitchFamily="34" charset="0"/>
                </a:rPr>
                <a:t>Budgets</a:t>
              </a:r>
            </a:p>
          </p:txBody>
        </p:sp>
        <p:sp>
          <p:nvSpPr>
            <p:cNvPr id="14344" name="Text Box 8"/>
            <p:cNvSpPr txBox="1">
              <a:spLocks noChangeArrowheads="1"/>
            </p:cNvSpPr>
            <p:nvPr/>
          </p:nvSpPr>
          <p:spPr bwMode="auto">
            <a:xfrm>
              <a:off x="158" y="2688"/>
              <a:ext cx="517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  <a:defRPr/>
              </a:pPr>
              <a:r>
                <a:rPr lang="ar-SA" sz="2400" b="1">
                  <a:latin typeface="Verdana" pitchFamily="34" charset="0"/>
                </a:rPr>
                <a:t>ترجمة المشروعات إلى أنشطة مالية.</a:t>
              </a:r>
              <a:endParaRPr lang="en-US" sz="2400" b="1">
                <a:latin typeface="Verdana" pitchFamily="34" charset="0"/>
              </a:endParaRPr>
            </a:p>
          </p:txBody>
        </p: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361979" y="5203825"/>
            <a:ext cx="8353425" cy="1044575"/>
            <a:chOff x="158" y="3278"/>
            <a:chExt cx="5262" cy="658"/>
          </a:xfrm>
        </p:grpSpPr>
        <p:sp>
          <p:nvSpPr>
            <p:cNvPr id="14345" name="Text Box 9"/>
            <p:cNvSpPr txBox="1">
              <a:spLocks noChangeArrowheads="1"/>
            </p:cNvSpPr>
            <p:nvPr/>
          </p:nvSpPr>
          <p:spPr bwMode="auto">
            <a:xfrm>
              <a:off x="2925" y="3278"/>
              <a:ext cx="24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  <a:defRPr/>
              </a:pPr>
              <a:r>
                <a:rPr lang="ar-SA" sz="2400" b="1" dirty="0">
                  <a:latin typeface="Verdana" pitchFamily="34" charset="0"/>
                </a:rPr>
                <a:t>الإجراءات: </a:t>
              </a:r>
              <a:r>
                <a:rPr lang="en-US" sz="2400" b="1" dirty="0">
                  <a:latin typeface="Verdana" pitchFamily="34" charset="0"/>
                </a:rPr>
                <a:t>Procedures</a:t>
              </a:r>
            </a:p>
          </p:txBody>
        </p:sp>
        <p:sp>
          <p:nvSpPr>
            <p:cNvPr id="14346" name="Text Box 10"/>
            <p:cNvSpPr txBox="1">
              <a:spLocks noChangeArrowheads="1"/>
            </p:cNvSpPr>
            <p:nvPr/>
          </p:nvSpPr>
          <p:spPr bwMode="auto">
            <a:xfrm>
              <a:off x="158" y="3648"/>
              <a:ext cx="517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  <a:defRPr/>
              </a:pPr>
              <a:r>
                <a:rPr lang="ar-SA" sz="2400" b="1">
                  <a:latin typeface="Verdana" pitchFamily="34" charset="0"/>
                </a:rPr>
                <a:t>خطوات متتابعة تصف تفصيليا كيف تؤدى الأنشطة أو الأعمال.</a:t>
              </a:r>
              <a:endParaRPr lang="en-US" sz="2400" b="1">
                <a:latin typeface="Verdana" pitchFamily="34" charset="0"/>
              </a:endParaRPr>
            </a:p>
          </p:txBody>
        </p:sp>
      </p:grpSp>
      <p:sp>
        <p:nvSpPr>
          <p:cNvPr id="15" name="WordArt 7"/>
          <p:cNvSpPr>
            <a:spLocks noChangeArrowheads="1" noChangeShapeType="1" noTextEdit="1"/>
          </p:cNvSpPr>
          <p:nvPr/>
        </p:nvSpPr>
        <p:spPr bwMode="auto">
          <a:xfrm rot="5400000">
            <a:off x="-1373217" y="4016367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  <p:pic>
        <p:nvPicPr>
          <p:cNvPr id="16" name="Picture 9" descr="__________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0" descr="___________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87450" y="571480"/>
            <a:ext cx="7272338" cy="719137"/>
          </a:xfrm>
        </p:spPr>
        <p:txBody>
          <a:bodyPr>
            <a:noAutofit/>
          </a:bodyPr>
          <a:lstStyle/>
          <a:p>
            <a:pPr rtl="1" eaLnBrk="1" hangingPunct="1">
              <a:defRPr/>
            </a:pPr>
            <a:r>
              <a:rPr lang="ar-SA" sz="4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MCS Modern S_U normal." pitchFamily="2" charset="-78"/>
              </a:rPr>
              <a:t>ال</a:t>
            </a:r>
            <a:r>
              <a:rPr lang="ar-IQ" sz="4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MCS Modern S_U normal." pitchFamily="2" charset="-78"/>
              </a:rPr>
              <a:t>ــــــ</a:t>
            </a:r>
            <a:r>
              <a:rPr lang="ar-SA" sz="4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MCS Modern S_U normal." pitchFamily="2" charset="-78"/>
              </a:rPr>
              <a:t>رؤي</a:t>
            </a:r>
            <a:r>
              <a:rPr lang="ar-IQ" sz="4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MCS Modern S_U normal." pitchFamily="2" charset="-78"/>
              </a:rPr>
              <a:t>ــ</a:t>
            </a:r>
            <a:r>
              <a:rPr lang="ar-SA" sz="4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MCS Modern S_U normal." pitchFamily="2" charset="-78"/>
              </a:rPr>
              <a:t>ة </a:t>
            </a:r>
            <a:r>
              <a:rPr lang="en-US" sz="4000" b="1" dirty="0" smtClean="0"/>
              <a:t>Vision </a:t>
            </a:r>
            <a:endParaRPr lang="en-US" sz="5400" b="1" dirty="0" smtClean="0"/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179388" y="1357298"/>
            <a:ext cx="8712200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3000" b="1" dirty="0">
                <a:latin typeface="Verdana" pitchFamily="34" charset="0"/>
              </a:rPr>
              <a:t> </a:t>
            </a:r>
            <a:r>
              <a:rPr lang="ar-SA" sz="3000" b="1" dirty="0">
                <a:latin typeface="Verdana" pitchFamily="34" charset="0"/>
              </a:rPr>
              <a:t>تصورات، توجهات، طموحات لما يجب أن يكون</a:t>
            </a:r>
            <a:endParaRPr lang="ar-EG" sz="3000" b="1" dirty="0">
              <a:latin typeface="Verdana" pitchFamily="34" charset="0"/>
            </a:endParaRPr>
          </a:p>
          <a:p>
            <a:pPr algn="r" rtl="1" eaLnBrk="1" hangingPunct="1">
              <a:buFont typeface="Wingdings" pitchFamily="2" charset="2"/>
              <a:buNone/>
              <a:defRPr/>
            </a:pPr>
            <a:r>
              <a:rPr lang="ar-EG" sz="3000" b="1" dirty="0">
                <a:latin typeface="Verdana" pitchFamily="34" charset="0"/>
              </a:rPr>
              <a:t>  </a:t>
            </a:r>
            <a:r>
              <a:rPr lang="ar-SA" sz="3000" b="1" dirty="0">
                <a:latin typeface="Verdana" pitchFamily="34" charset="0"/>
              </a:rPr>
              <a:t> </a:t>
            </a:r>
            <a:r>
              <a:rPr lang="ar-EG" sz="3000" b="1" dirty="0">
                <a:latin typeface="Verdana" pitchFamily="34" charset="0"/>
              </a:rPr>
              <a:t> </a:t>
            </a:r>
            <a:r>
              <a:rPr lang="ar-SA" sz="3000" b="1" dirty="0">
                <a:latin typeface="Verdana" pitchFamily="34" charset="0"/>
              </a:rPr>
              <a:t>عليه الحال في المستقبل؟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endParaRPr lang="ar-SA" sz="3000" b="1" dirty="0">
              <a:latin typeface="Verdana" pitchFamily="34" charset="0"/>
            </a:endParaRP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3000" b="1" dirty="0">
                <a:latin typeface="Verdana" pitchFamily="34" charset="0"/>
              </a:rPr>
              <a:t> </a:t>
            </a:r>
            <a:r>
              <a:rPr lang="ar-SA" sz="3000" b="1" dirty="0">
                <a:latin typeface="Verdana" pitchFamily="34" charset="0"/>
              </a:rPr>
              <a:t>إلى أين نريد الذهاب / الوصول من واقعنا اليوم؟</a:t>
            </a:r>
          </a:p>
          <a:p>
            <a:pPr algn="r" rtl="1" eaLnBrk="1" hangingPunct="1">
              <a:buFont typeface="Wingdings" pitchFamily="2" charset="2"/>
              <a:buChar char="q"/>
              <a:defRPr/>
            </a:pPr>
            <a:endParaRPr lang="ar-SA" sz="3000" b="1" dirty="0">
              <a:latin typeface="Verdana" pitchFamily="34" charset="0"/>
            </a:endParaRP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3000" b="1" dirty="0">
                <a:latin typeface="Verdana" pitchFamily="34" charset="0"/>
              </a:rPr>
              <a:t> </a:t>
            </a:r>
            <a:r>
              <a:rPr lang="ar-SA" sz="3000" b="1" dirty="0">
                <a:latin typeface="Verdana" pitchFamily="34" charset="0"/>
              </a:rPr>
              <a:t>ما هي تصوراتنا لما يجب أن يكون عليه حال </a:t>
            </a:r>
            <a:r>
              <a:rPr lang="ar-EG" sz="3000" b="1" dirty="0">
                <a:latin typeface="Verdana" pitchFamily="34" charset="0"/>
              </a:rPr>
              <a:t>المنظمة</a:t>
            </a:r>
            <a:r>
              <a:rPr lang="ar-SA" sz="3000" b="1" dirty="0">
                <a:latin typeface="Verdana" pitchFamily="34" charset="0"/>
              </a:rPr>
              <a:t> في العشر سنوات القادمة؟</a:t>
            </a:r>
          </a:p>
          <a:p>
            <a:pPr algn="r" rtl="1" eaLnBrk="1" hangingPunct="1">
              <a:buFont typeface="Wingdings" pitchFamily="2" charset="2"/>
              <a:buNone/>
              <a:defRPr/>
            </a:pPr>
            <a:endParaRPr lang="ar-SA" sz="3000" b="1" dirty="0">
              <a:latin typeface="Verdana" pitchFamily="34" charset="0"/>
            </a:endParaRP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3000" b="1" dirty="0">
                <a:latin typeface="Verdana" pitchFamily="34" charset="0"/>
              </a:rPr>
              <a:t> </a:t>
            </a:r>
            <a:r>
              <a:rPr lang="ar-SA" sz="3000" b="1" dirty="0">
                <a:latin typeface="Verdana" pitchFamily="34" charset="0"/>
              </a:rPr>
              <a:t>في صياغة الرؤية: الاختصار، الوضوح، الشمول، الاتجاه، المنطق.</a:t>
            </a:r>
            <a:endParaRPr lang="en-US" sz="3000" b="1" dirty="0">
              <a:latin typeface="Verdana" pitchFamily="34" charset="0"/>
            </a:endParaRPr>
          </a:p>
        </p:txBody>
      </p:sp>
      <p:pic>
        <p:nvPicPr>
          <p:cNvPr id="8" name="Picture 9" descr="__________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WordArt 7"/>
          <p:cNvSpPr>
            <a:spLocks noChangeArrowheads="1" noChangeShapeType="1" noTextEdit="1"/>
          </p:cNvSpPr>
          <p:nvPr/>
        </p:nvSpPr>
        <p:spPr bwMode="auto">
          <a:xfrm>
            <a:off x="5003800" y="6021388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80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utoUpdateAnimBg="0"/>
      <p:bldP spid="1536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0" descr="___________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87450" y="571480"/>
            <a:ext cx="7272338" cy="719137"/>
          </a:xfrm>
        </p:spPr>
        <p:txBody>
          <a:bodyPr>
            <a:normAutofit fontScale="90000"/>
          </a:bodyPr>
          <a:lstStyle/>
          <a:p>
            <a:pPr rtl="1" eaLnBrk="1" hangingPunct="1">
              <a:defRPr/>
            </a:pPr>
            <a:r>
              <a:rPr lang="ar-SA" sz="53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MCS Modern S_U normal." pitchFamily="2" charset="-78"/>
              </a:rPr>
              <a:t>الرسالة</a:t>
            </a:r>
            <a:r>
              <a:rPr lang="ar-SA" b="1" dirty="0" smtClean="0">
                <a:solidFill>
                  <a:srgbClr val="FFFF99"/>
                </a:solidFill>
              </a:rPr>
              <a:t> </a:t>
            </a:r>
            <a:r>
              <a:rPr lang="en-US" b="1" dirty="0"/>
              <a:t>Mission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142844" y="1811338"/>
            <a:ext cx="8820598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الغرض أو السبب في إنشاء </a:t>
            </a:r>
            <a:r>
              <a:rPr lang="ar-EG" sz="3200" b="1" dirty="0">
                <a:latin typeface="Verdana" pitchFamily="34" charset="0"/>
              </a:rPr>
              <a:t>المنظمة</a:t>
            </a:r>
            <a:r>
              <a:rPr lang="ar-SA" sz="3200" b="1" dirty="0">
                <a:latin typeface="Verdana" pitchFamily="34" charset="0"/>
              </a:rPr>
              <a:t> .. لماذا وجد</a:t>
            </a:r>
            <a:r>
              <a:rPr lang="ar-EG" sz="3200" b="1" dirty="0">
                <a:latin typeface="Verdana" pitchFamily="34" charset="0"/>
              </a:rPr>
              <a:t>ت</a:t>
            </a:r>
            <a:r>
              <a:rPr lang="ar-SA" sz="3200" b="1" dirty="0">
                <a:latin typeface="Verdana" pitchFamily="34" charset="0"/>
              </a:rPr>
              <a:t>؟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endParaRPr lang="ar-SA" sz="700" b="1" dirty="0">
              <a:latin typeface="Verdana" pitchFamily="34" charset="0"/>
            </a:endParaRP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ما هو عملنا؟ ... ما هي الخدمات التي نقدمها؟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endParaRPr lang="ar-SA" sz="700" b="1" dirty="0">
              <a:latin typeface="Verdana" pitchFamily="34" charset="0"/>
            </a:endParaRP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التركيز على الأعمال الفعلية أو الحالية </a:t>
            </a:r>
            <a:r>
              <a:rPr lang="ar-EG" sz="3200" b="1" dirty="0">
                <a:latin typeface="Verdana" pitchFamily="34" charset="0"/>
              </a:rPr>
              <a:t>للمنظمة</a:t>
            </a:r>
            <a:r>
              <a:rPr lang="ar-SA" sz="3200" b="1" dirty="0">
                <a:latin typeface="Verdana" pitchFamily="34" charset="0"/>
              </a:rPr>
              <a:t>.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endParaRPr lang="ar-SA" sz="700" b="1" dirty="0">
              <a:latin typeface="Verdana" pitchFamily="34" charset="0"/>
            </a:endParaRP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تمثل الأساس في تحديد الأهداف المطلوب تحقيقها.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endParaRPr lang="ar-SA" sz="700" b="1" dirty="0">
              <a:latin typeface="Verdana" pitchFamily="34" charset="0"/>
            </a:endParaRP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يتم التعبير عنها بشكل عام ومختصر وليس بشكل تفصيلي.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endParaRPr lang="en-US" sz="3200" b="1" dirty="0">
              <a:latin typeface="Verdana" pitchFamily="34" charset="0"/>
            </a:endParaRPr>
          </a:p>
        </p:txBody>
      </p:sp>
      <p:pic>
        <p:nvPicPr>
          <p:cNvPr id="6" name="Picture 9" descr="__________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WordArt 7"/>
          <p:cNvSpPr>
            <a:spLocks noChangeArrowheads="1" noChangeShapeType="1" noTextEdit="1"/>
          </p:cNvSpPr>
          <p:nvPr/>
        </p:nvSpPr>
        <p:spPr bwMode="auto">
          <a:xfrm>
            <a:off x="5003800" y="6021388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60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utoUpdateAnimBg="0"/>
      <p:bldP spid="16388" grpId="0" autoUpdateAnimBg="0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5CDEED86446A347A6D0B49A13A9D9AF" ma:contentTypeVersion="0" ma:contentTypeDescription="Create a new document." ma:contentTypeScope="" ma:versionID="c452c1478c925877ffc4a6c9158ab31d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05F18F82-0423-4816-AC2B-87E8FB253CDB}">
  <ds:schemaRefs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6B7BAF62-40EC-4591-992A-130756F9F34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D30CA0C-EDB6-493E-BB0A-743D6A2251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2121</TotalTime>
  <Words>1197</Words>
  <Application>Microsoft Office PowerPoint</Application>
  <PresentationFormat>On-screen Show (4:3)</PresentationFormat>
  <Paragraphs>237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5" baseType="lpstr">
      <vt:lpstr>Arial</vt:lpstr>
      <vt:lpstr>Calibri</vt:lpstr>
      <vt:lpstr>DecoType Naskh Variants</vt:lpstr>
      <vt:lpstr>MCS Modern S_U normal.</vt:lpstr>
      <vt:lpstr>Microsoft Sans Serif</vt:lpstr>
      <vt:lpstr>Simplified Arabic</vt:lpstr>
      <vt:lpstr>Times</vt:lpstr>
      <vt:lpstr>Times New Roman</vt:lpstr>
      <vt:lpstr>Verdana</vt:lpstr>
      <vt:lpstr>Wingdings</vt:lpstr>
      <vt:lpstr>سمة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الــــــرؤيــة Vision </vt:lpstr>
      <vt:lpstr>الرسالة Mission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إذا كان الهدف هو النهاية المطلوب الوصول إليها فإن الاستراتيجية هي الطريق الموصل إلى هذه النهاية.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لحديثنا صلة مستمرة لن ينقطع فكلماتي ألان ستبقى معكم لفترة طويلة فأحسنوا لها لأجلكم</vt:lpstr>
    </vt:vector>
  </TitlesOfParts>
  <Company>ARADO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الإدارة الاستراتيجية</dc:title>
  <dc:creator>Ahmed Ezzat</dc:creator>
  <cp:lastModifiedBy>Dr Suhad</cp:lastModifiedBy>
  <cp:revision>337</cp:revision>
  <dcterms:created xsi:type="dcterms:W3CDTF">2003-07-27T08:28:12Z</dcterms:created>
  <dcterms:modified xsi:type="dcterms:W3CDTF">2020-03-11T11:24:37Z</dcterms:modified>
</cp:coreProperties>
</file>