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4"/>
  </p:sldMasterIdLst>
  <p:sldIdLst>
    <p:sldId id="341" r:id="rId5"/>
    <p:sldId id="337" r:id="rId6"/>
    <p:sldId id="338" r:id="rId7"/>
    <p:sldId id="258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70" r:id="rId16"/>
    <p:sldId id="271" r:id="rId17"/>
    <p:sldId id="272" r:id="rId18"/>
    <p:sldId id="275" r:id="rId19"/>
    <p:sldId id="276" r:id="rId20"/>
    <p:sldId id="279" r:id="rId21"/>
    <p:sldId id="284" r:id="rId22"/>
    <p:sldId id="285" r:id="rId23"/>
    <p:sldId id="286" r:id="rId24"/>
    <p:sldId id="287" r:id="rId25"/>
    <p:sldId id="298" r:id="rId26"/>
    <p:sldId id="343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00"/>
    <a:srgbClr val="CCFFCC"/>
    <a:srgbClr val="00CC66"/>
    <a:srgbClr val="FFFF00"/>
    <a:srgbClr val="CC3300"/>
    <a:srgbClr val="CCFFFF"/>
    <a:srgbClr val="FF9933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1111" autoAdjust="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926AA-C3D4-4931-B382-0723FB661AD6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ADB7E5-8029-4812-A57B-63AEA3FC19D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EABC2-2D27-40E0-80BA-6FC3D40E6DC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5C09C-1A53-40BD-8B5F-BFE15EA37C96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A721A1-59C6-46E2-A38F-439AA065033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18E2A6-7797-491A-85D8-E640F7610D5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98545-83BB-42DF-9953-46D44F9EFF7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44D1-DD7F-41D7-8236-57537A14BED4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BC612-91A1-4A84-AA89-38C7C8DE241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3C42F-B120-4C2A-ACC9-EF4EC7D6532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D92F-8646-4949-B612-EA5B0D653A7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40AF073-DE6F-4E44-BA3E-A0B0A439F49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12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838200" y="1282700"/>
            <a:ext cx="7418388" cy="4762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IQ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الادارة الإستراتيجية</a:t>
            </a:r>
          </a:p>
          <a:p>
            <a:pPr algn="ctr">
              <a:defRPr/>
            </a:pPr>
            <a:r>
              <a:rPr lang="ar-IQ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والتحديات المستقبلية</a:t>
            </a:r>
            <a:endParaRPr lang="ar-IQ" sz="5400" b="1" dirty="0">
              <a:effectLst>
                <a:outerShdw blurRad="38100" dist="38100" dir="2700000" algn="tl">
                  <a:srgbClr val="C0C0C0"/>
                </a:outerShdw>
              </a:effectLst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defRPr/>
            </a:pPr>
            <a:endParaRPr lang="ar-IQ" sz="100" b="1" dirty="0">
              <a:effectLst>
                <a:outerShdw blurRad="38100" dist="38100" dir="2700000" algn="tl">
                  <a:srgbClr val="C0C0C0"/>
                </a:outerShdw>
              </a:effectLst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ctr">
              <a:defRPr/>
            </a:pPr>
            <a:endParaRPr lang="ar-IQ" sz="3600" b="1" dirty="0">
              <a:effectLst>
                <a:outerShdw blurRad="38100" dist="38100" dir="2700000" algn="tl">
                  <a:srgbClr val="C0C0C0"/>
                </a:outerShdw>
              </a:effectLst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ctr">
              <a:defRPr/>
            </a:pPr>
            <a:r>
              <a:rPr lang="ar-SA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إعداد </a:t>
            </a:r>
          </a:p>
          <a:p>
            <a:pPr algn="ctr">
              <a:defRPr/>
            </a:pPr>
            <a:endParaRPr lang="ar-SA" sz="1050" b="1" dirty="0">
              <a:effectLst>
                <a:outerShdw blurRad="38100" dist="38100" dir="2700000" algn="tl">
                  <a:srgbClr val="C0C0C0"/>
                </a:outerShdw>
              </a:effectLst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ctr">
              <a:defRPr/>
            </a:pPr>
            <a:r>
              <a:rPr lang="ar-SA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د. سهاد عادل القيسي </a:t>
            </a:r>
          </a:p>
          <a:p>
            <a:pPr>
              <a:defRPr/>
            </a:pPr>
            <a:endParaRPr lang="ar-SA" sz="4000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</p:txBody>
      </p:sp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14282" y="1424004"/>
            <a:ext cx="882176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تعريف الهدف :- </a:t>
            </a: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يعرف الهدف بانه ” حالة مرغوبة ,افضل من الوضع الحالى , مطلوب الوصول اليها خلال فترة زمنية معينة </a:t>
            </a:r>
            <a:r>
              <a:rPr lang="ar-IQ" sz="2800" b="1" dirty="0" smtClean="0">
                <a:latin typeface="Verdana" pitchFamily="34" charset="0"/>
              </a:rPr>
              <a:t>“</a:t>
            </a:r>
            <a:endParaRPr lang="ar-SA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خصائص الهدف الجيد :- </a:t>
            </a: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الارتباط بالرسالة والرؤية المستقبلية</a:t>
            </a:r>
            <a:r>
              <a:rPr lang="ar-EG" sz="2800" b="1" dirty="0">
                <a:latin typeface="Verdana" pitchFamily="34" charset="0"/>
              </a:rPr>
              <a:t>              </a:t>
            </a:r>
            <a:r>
              <a:rPr lang="ar-EG" sz="2800" b="1" dirty="0" smtClean="0">
                <a:latin typeface="Verdana" pitchFamily="34" charset="0"/>
              </a:rPr>
              <a:t>        </a:t>
            </a:r>
            <a:r>
              <a:rPr lang="ar-SA" sz="2800" b="1" dirty="0" smtClean="0">
                <a:latin typeface="Verdana" pitchFamily="34" charset="0"/>
              </a:rPr>
              <a:t>  </a:t>
            </a:r>
            <a:r>
              <a:rPr lang="en-US" sz="2800" b="1" dirty="0">
                <a:latin typeface="Verdana" pitchFamily="34" charset="0"/>
              </a:rPr>
              <a:t>Relevance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العملية والواقعية </a:t>
            </a:r>
            <a:r>
              <a:rPr lang="ar-EG" sz="2800" b="1" dirty="0">
                <a:latin typeface="Verdana" pitchFamily="34" charset="0"/>
              </a:rPr>
              <a:t>                                    </a:t>
            </a:r>
            <a:r>
              <a:rPr lang="ar-EG" sz="2800" b="1" dirty="0" smtClean="0">
                <a:latin typeface="Verdana" pitchFamily="34" charset="0"/>
              </a:rPr>
              <a:t>       </a:t>
            </a:r>
            <a:r>
              <a:rPr lang="ar-SA" sz="2800" b="1" dirty="0" smtClean="0">
                <a:latin typeface="Verdana" pitchFamily="34" charset="0"/>
              </a:rPr>
              <a:t> </a:t>
            </a:r>
            <a:r>
              <a:rPr lang="en-US" sz="2800" b="1" dirty="0">
                <a:latin typeface="Verdana" pitchFamily="34" charset="0"/>
              </a:rPr>
              <a:t>Practicality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التحدي  </a:t>
            </a:r>
            <a:r>
              <a:rPr lang="ar-EG" sz="2800" b="1" dirty="0">
                <a:latin typeface="Verdana" pitchFamily="34" charset="0"/>
              </a:rPr>
              <a:t>                                              </a:t>
            </a:r>
            <a:r>
              <a:rPr lang="ar-EG" sz="2800" b="1" dirty="0" smtClean="0">
                <a:latin typeface="Verdana" pitchFamily="34" charset="0"/>
              </a:rPr>
              <a:t>           </a:t>
            </a:r>
            <a:r>
              <a:rPr lang="en-US" sz="2800" b="1" dirty="0">
                <a:latin typeface="Verdana" pitchFamily="34" charset="0"/>
              </a:rPr>
              <a:t>Challenge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القابلية للقياس </a:t>
            </a:r>
            <a:r>
              <a:rPr lang="ar-EG" sz="2800" b="1" dirty="0">
                <a:latin typeface="Verdana" pitchFamily="34" charset="0"/>
              </a:rPr>
              <a:t>                                      </a:t>
            </a:r>
            <a:r>
              <a:rPr lang="ar-EG" sz="2800" b="1" dirty="0" smtClean="0">
                <a:latin typeface="Verdana" pitchFamily="34" charset="0"/>
              </a:rPr>
              <a:t>   </a:t>
            </a:r>
            <a:r>
              <a:rPr lang="ar-SA" sz="2800" b="1" dirty="0" smtClean="0">
                <a:latin typeface="Verdana" pitchFamily="34" charset="0"/>
              </a:rPr>
              <a:t> </a:t>
            </a:r>
            <a:r>
              <a:rPr lang="en-US" sz="2800" b="1" dirty="0">
                <a:latin typeface="Verdana" pitchFamily="34" charset="0"/>
              </a:rPr>
              <a:t>Measurability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الجدولة الزمنية </a:t>
            </a:r>
            <a:r>
              <a:rPr lang="ar-EG" sz="2800" b="1" dirty="0">
                <a:latin typeface="Verdana" pitchFamily="34" charset="0"/>
              </a:rPr>
              <a:t>                                     </a:t>
            </a:r>
            <a:r>
              <a:rPr lang="ar-IQ" sz="2800" b="1" dirty="0" smtClean="0">
                <a:latin typeface="Verdana" pitchFamily="34" charset="0"/>
              </a:rPr>
              <a:t> </a:t>
            </a:r>
            <a:r>
              <a:rPr lang="ar-EG" sz="2800" b="1" dirty="0" smtClean="0">
                <a:latin typeface="Verdana" pitchFamily="34" charset="0"/>
              </a:rPr>
              <a:t> </a:t>
            </a:r>
            <a:r>
              <a:rPr lang="ar-SA" sz="2800" b="1" dirty="0" smtClean="0">
                <a:latin typeface="Verdana" pitchFamily="34" charset="0"/>
              </a:rPr>
              <a:t> </a:t>
            </a:r>
            <a:r>
              <a:rPr lang="en-US" sz="2800" b="1" dirty="0">
                <a:latin typeface="Verdana" pitchFamily="34" charset="0"/>
              </a:rPr>
              <a:t>Schedualbility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ar-EG" sz="28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تعريف</a:t>
            </a:r>
            <a:r>
              <a:rPr kumimoji="0" lang="ar-IQ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 الاهداف وخصائصها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1001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0" y="1706563"/>
            <a:ext cx="90360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eaLnBrk="1" hangingPunct="1">
              <a:defRPr/>
            </a:pPr>
            <a:r>
              <a:rPr lang="ar-SA" sz="40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أهداف </a:t>
            </a:r>
            <a:r>
              <a:rPr lang="ar-SA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استراتيجية</a:t>
            </a:r>
            <a:r>
              <a:rPr lang="ar-IQ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US" sz="2800" b="1" dirty="0" smtClean="0">
                <a:latin typeface="Verdana" pitchFamily="34" charset="0"/>
              </a:rPr>
              <a:t>Strategic Goals</a:t>
            </a:r>
            <a:endParaRPr lang="ar-EG" sz="3200" b="1" dirty="0">
              <a:latin typeface="Verdana" pitchFamily="34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14281" y="2713038"/>
            <a:ext cx="864079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بشكل عام وشامل حول النتائج الكلية المطلوب تحقيقها.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تضعها الإدارة العليا على مستوى المنظمة ككل.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طويلة الأجل .</a:t>
            </a:r>
            <a:endParaRPr lang="ar-EG" sz="3200" b="1" dirty="0">
              <a:latin typeface="Verdana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الاهداف على ثلاث مستويات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  <p:bldP spid="21509" grpId="0" autoUpdateAnimBg="0"/>
      <p:bldP spid="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57157" y="1965325"/>
            <a:ext cx="849791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يشارك في صياغتها كل من الإدارة العليا والإدارة الوسطى: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على مستوى القطاعات / الإدارات.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متوسطة الأجل 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أكثر تحديدًا من الأهداف الاستراتيجية وتشتق منها.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تمثل الوسائل التي من خلالها تتحقق الأهداف الاستراتيجية.</a:t>
            </a:r>
            <a:endParaRPr lang="ar-EG" sz="32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</a:t>
            </a: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هداف</a:t>
            </a:r>
            <a:r>
              <a:rPr kumimoji="0" lang="ar-IQ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 تكتيكية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Tractical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Goals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utoUpdateAnimBg="0"/>
      <p:bldP spid="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85719" y="1785926"/>
            <a:ext cx="856935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يشارك في صياغتها </a:t>
            </a:r>
            <a:r>
              <a:rPr lang="ar-EG" sz="3200" b="1" dirty="0">
                <a:latin typeface="Verdana" pitchFamily="34" charset="0"/>
              </a:rPr>
              <a:t>الإدارة</a:t>
            </a:r>
            <a:r>
              <a:rPr lang="ar-SA" sz="3200" b="1" dirty="0">
                <a:latin typeface="Verdana" pitchFamily="34" charset="0"/>
              </a:rPr>
              <a:t> الوسطى مع الإدارة الإشرافية</a:t>
            </a:r>
            <a:r>
              <a:rPr lang="ar-SA" sz="3200" b="1" dirty="0" smtClean="0">
                <a:latin typeface="Verdana" pitchFamily="34" charset="0"/>
              </a:rPr>
              <a:t>:</a:t>
            </a:r>
            <a:endParaRPr lang="en-US" sz="3200" b="1" dirty="0" smtClean="0"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ar-SA" sz="32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على مستوى الأقسام والوحدات والأفراد</a:t>
            </a:r>
            <a:r>
              <a:rPr lang="ar-SA" sz="3200" b="1" dirty="0" smtClean="0">
                <a:latin typeface="Verdana" pitchFamily="34" charset="0"/>
              </a:rPr>
              <a:t>.</a:t>
            </a:r>
            <a:endParaRPr lang="en-US" sz="32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en-US" sz="32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 smtClean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أكثر تفصيلاً وتحديداً من الأهداف التكتيكية وتشتق منها</a:t>
            </a:r>
            <a:r>
              <a:rPr lang="ar-SA" sz="3200" b="1" dirty="0" smtClean="0">
                <a:latin typeface="Verdana" pitchFamily="34" charset="0"/>
              </a:rPr>
              <a:t>.</a:t>
            </a:r>
            <a:endParaRPr lang="en-US" sz="3200" b="1" dirty="0" smtClean="0"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ar-SA" sz="32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قصيرة الأجل وتمثل وسائل وأساليب تحقيق الأهداف التكتيكية.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</a:t>
            </a: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هداف</a:t>
            </a:r>
            <a:r>
              <a:rPr kumimoji="0" lang="ar-IQ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 تشغيلية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Operational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Goals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42844" y="1965325"/>
            <a:ext cx="885831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buFontTx/>
              <a:buChar char="•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منهجية أو أسلوب للعمل</a:t>
            </a:r>
            <a:r>
              <a:rPr lang="ar-SA" sz="3000" b="1" dirty="0" smtClean="0">
                <a:latin typeface="Verdana" pitchFamily="34" charset="0"/>
              </a:rPr>
              <a:t>.</a:t>
            </a:r>
            <a:endParaRPr lang="en-US" sz="30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خطة شاملة لتحقيق الأهداف</a:t>
            </a:r>
            <a:r>
              <a:rPr lang="ar-SA" sz="3000" b="1" dirty="0" smtClean="0">
                <a:latin typeface="Verdana" pitchFamily="34" charset="0"/>
              </a:rPr>
              <a:t>.</a:t>
            </a:r>
            <a:endParaRPr lang="en-US" sz="30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إطار عام يحكم سياسات المنظمة في مختلف المجالات</a:t>
            </a:r>
            <a:r>
              <a:rPr lang="ar-SA" sz="3000" b="1" dirty="0" smtClean="0">
                <a:latin typeface="Verdana" pitchFamily="34" charset="0"/>
              </a:rPr>
              <a:t>.</a:t>
            </a:r>
            <a:endParaRPr lang="en-US" sz="30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SA" sz="3000" b="1" dirty="0">
                <a:latin typeface="Verdana" pitchFamily="34" charset="0"/>
              </a:rPr>
              <a:t>الإطار العام الذي تتبلور فيه الرسالة والرؤية والأهداف الاستراتيجية.</a:t>
            </a:r>
            <a:endParaRPr lang="ar-EG" sz="30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MCS Modern S_U normal." pitchFamily="2" charset="-78"/>
              </a:rPr>
              <a:t>الإستراتيجية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Strategy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utoUpdateAnimBg="0"/>
      <p:bldP spid="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filecab2"/>
          <p:cNvSpPr>
            <a:spLocks noEditPoints="1" noChangeArrowheads="1"/>
          </p:cNvSpPr>
          <p:nvPr/>
        </p:nvSpPr>
        <p:spPr bwMode="auto">
          <a:xfrm>
            <a:off x="869976" y="714356"/>
            <a:ext cx="7416800" cy="4725987"/>
          </a:xfrm>
          <a:custGeom>
            <a:avLst/>
            <a:gdLst>
              <a:gd name="T0" fmla="*/ 10800 w 21600"/>
              <a:gd name="T1" fmla="*/ 0 h 21600"/>
              <a:gd name="T2" fmla="*/ 0 w 21600"/>
              <a:gd name="T3" fmla="*/ 0 h 21600"/>
              <a:gd name="T4" fmla="*/ 0 w 21600"/>
              <a:gd name="T5" fmla="*/ 10800 h 21600"/>
              <a:gd name="T6" fmla="*/ 0 w 21600"/>
              <a:gd name="T7" fmla="*/ 20367 h 21600"/>
              <a:gd name="T8" fmla="*/ 10800 w 21600"/>
              <a:gd name="T9" fmla="*/ 21600 h 21600"/>
              <a:gd name="T10" fmla="*/ 21600 w 21600"/>
              <a:gd name="T11" fmla="*/ 20367 h 21600"/>
              <a:gd name="T12" fmla="*/ 21600 w 21600"/>
              <a:gd name="T13" fmla="*/ 10800 h 21600"/>
              <a:gd name="T14" fmla="*/ 21600 w 21600"/>
              <a:gd name="T15" fmla="*/ 0 h 21600"/>
              <a:gd name="T16" fmla="*/ 1004 w 21600"/>
              <a:gd name="T17" fmla="*/ 511 h 21600"/>
              <a:gd name="T18" fmla="*/ 20542 w 21600"/>
              <a:gd name="T19" fmla="*/ 1976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60463" y="1500174"/>
            <a:ext cx="6840537" cy="2592388"/>
          </a:xfrm>
        </p:spPr>
        <p:txBody>
          <a:bodyPr/>
          <a:lstStyle/>
          <a:p>
            <a:pPr algn="dist" rtl="1" eaLnBrk="1" hangingPunct="1">
              <a:defRPr/>
            </a:pPr>
            <a:r>
              <a:rPr lang="ar-SA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إذا كان الهدف هو النهاية المطلوب الوصول إليها فإن الاستراتيجية هي الطريق الموصل</a:t>
            </a:r>
            <a:r>
              <a:rPr lang="ar-EG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ar-SA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إلى هذه النهاية.</a:t>
            </a:r>
            <a:endParaRPr lang="en-US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86388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4100484" y="5670571"/>
            <a:ext cx="6492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4603722" y="1071545"/>
            <a:ext cx="3887787" cy="1830425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defRPr/>
            </a:pPr>
            <a:r>
              <a:rPr lang="ar-EG" sz="2000" b="1" dirty="0">
                <a:latin typeface="Verdana" pitchFamily="34" charset="0"/>
              </a:rPr>
              <a:t>تقييم الأوضاع الحالية: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2000" b="1" dirty="0">
                <a:latin typeface="Verdana" pitchFamily="34" charset="0"/>
              </a:rPr>
              <a:t>تحليل البيئة </a:t>
            </a:r>
            <a:r>
              <a:rPr lang="ar-EG" sz="2000" b="1" dirty="0">
                <a:latin typeface="Verdana" pitchFamily="34" charset="0"/>
              </a:rPr>
              <a:t>الداخلية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2000" b="1" dirty="0">
                <a:latin typeface="Verdana" pitchFamily="34" charset="0"/>
              </a:rPr>
              <a:t>تحليل البيئة </a:t>
            </a:r>
            <a:r>
              <a:rPr lang="ar-EG" sz="2000" b="1" dirty="0">
                <a:latin typeface="Verdana" pitchFamily="34" charset="0"/>
              </a:rPr>
              <a:t>الخارجية المحيطة.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214282" y="1214422"/>
            <a:ext cx="4173540" cy="2767049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صياغة الإستراتيجية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400" b="1" dirty="0">
                <a:latin typeface="Verdana" pitchFamily="34" charset="0"/>
              </a:rPr>
              <a:t> على المستوى العام: التوجه العام: 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 الرؤية ، الرسالة ، الأهداف الإستراتيجية،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المحاور الأساسية ، تخصيص الموارد المتاحة.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على مستوى الإدارات والقطاعات: 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الأهداف التكتيكية، بدائل الخطط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 والبرامج والمشروعات اللازمة.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على مستوى الوحدات / الوظائف.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4532284" y="3429000"/>
            <a:ext cx="4397434" cy="2859109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تطبيق الإستراتيجية: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400" b="1" dirty="0">
                <a:latin typeface="Verdana" pitchFamily="34" charset="0"/>
              </a:rPr>
              <a:t> ممارسة الوظائف الإدارية: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التخطيط – التنظيم – التوجيه – الرقابة.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تصميم وصياغة السياسات وإجراءات العمل.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تحديد وتوزيع الأنشطة على الأفراد والجماعات.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تصميم نظم الحوافز وقياس الأداء.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تحديد المسؤوليات والصلاحيات.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تكوين وتنمية القدرات والكفاءات</a:t>
            </a:r>
            <a:r>
              <a:rPr lang="ar-SA" sz="2000" b="1" dirty="0">
                <a:latin typeface="Verdana" pitchFamily="34" charset="0"/>
              </a:rPr>
              <a:t> </a:t>
            </a:r>
            <a:r>
              <a:rPr lang="ar-SA" sz="2000" b="1" dirty="0" smtClean="0">
                <a:latin typeface="Verdana" pitchFamily="34" charset="0"/>
              </a:rPr>
              <a:t>.</a:t>
            </a:r>
            <a:endParaRPr lang="ar-EG" sz="2000" b="1" dirty="0">
              <a:latin typeface="Verdana" pitchFamily="34" charset="0"/>
            </a:endParaRPr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857224" y="4714885"/>
            <a:ext cx="3241673" cy="1714512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تقويم الإستراتيجية :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مراجعة أسس بناء الإستراتيجية.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وضع معايير الأداء.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قياس الأداء.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اتخاذ القرارات اللازمة.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29713" name="Freeform 17"/>
          <p:cNvSpPr>
            <a:spLocks/>
          </p:cNvSpPr>
          <p:nvPr/>
        </p:nvSpPr>
        <p:spPr bwMode="auto">
          <a:xfrm>
            <a:off x="4379884" y="2927371"/>
            <a:ext cx="2286000" cy="304800"/>
          </a:xfrm>
          <a:custGeom>
            <a:avLst/>
            <a:gdLst>
              <a:gd name="T0" fmla="*/ 1440 w 1440"/>
              <a:gd name="T1" fmla="*/ 0 h 192"/>
              <a:gd name="T2" fmla="*/ 1440 w 1440"/>
              <a:gd name="T3" fmla="*/ 192 h 192"/>
              <a:gd name="T4" fmla="*/ 0 w 1440"/>
              <a:gd name="T5" fmla="*/ 192 h 192"/>
              <a:gd name="T6" fmla="*/ 0 60000 65536"/>
              <a:gd name="T7" fmla="*/ 0 60000 65536"/>
              <a:gd name="T8" fmla="*/ 0 60000 65536"/>
              <a:gd name="T9" fmla="*/ 0 w 1440"/>
              <a:gd name="T10" fmla="*/ 0 h 192"/>
              <a:gd name="T11" fmla="*/ 1440 w 1440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192">
                <a:moveTo>
                  <a:pt x="1440" y="0"/>
                </a:moveTo>
                <a:lnTo>
                  <a:pt x="1440" y="192"/>
                </a:lnTo>
                <a:lnTo>
                  <a:pt x="0" y="192"/>
                </a:lnTo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9714" name="Freeform 18"/>
          <p:cNvSpPr>
            <a:spLocks/>
          </p:cNvSpPr>
          <p:nvPr/>
        </p:nvSpPr>
        <p:spPr bwMode="auto">
          <a:xfrm>
            <a:off x="2398684" y="3994171"/>
            <a:ext cx="2133600" cy="304800"/>
          </a:xfrm>
          <a:custGeom>
            <a:avLst/>
            <a:gdLst>
              <a:gd name="T0" fmla="*/ 0 w 1344"/>
              <a:gd name="T1" fmla="*/ 0 h 192"/>
              <a:gd name="T2" fmla="*/ 0 w 1344"/>
              <a:gd name="T3" fmla="*/ 192 h 192"/>
              <a:gd name="T4" fmla="*/ 1344 w 1344"/>
              <a:gd name="T5" fmla="*/ 192 h 192"/>
              <a:gd name="T6" fmla="*/ 0 60000 65536"/>
              <a:gd name="T7" fmla="*/ 0 60000 65536"/>
              <a:gd name="T8" fmla="*/ 0 60000 65536"/>
              <a:gd name="T9" fmla="*/ 0 w 1344"/>
              <a:gd name="T10" fmla="*/ 0 h 192"/>
              <a:gd name="T11" fmla="*/ 1344 w 1344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4" h="192">
                <a:moveTo>
                  <a:pt x="0" y="0"/>
                </a:moveTo>
                <a:lnTo>
                  <a:pt x="0" y="192"/>
                </a:lnTo>
                <a:lnTo>
                  <a:pt x="1344" y="192"/>
                </a:lnTo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pic>
        <p:nvPicPr>
          <p:cNvPr id="11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WordArt 7"/>
          <p:cNvSpPr>
            <a:spLocks noChangeArrowheads="1" noChangeShapeType="1" noTextEdit="1"/>
          </p:cNvSpPr>
          <p:nvPr/>
        </p:nvSpPr>
        <p:spPr bwMode="auto">
          <a:xfrm>
            <a:off x="5148294" y="6323036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928662" y="280971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مراحل / خطوات الإدارة الإستراتيجية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750"/>
                            </p:stCondLst>
                            <p:childTnLst>
                              <p:par>
                                <p:cTn id="5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1" grpId="0" animBg="1"/>
      <p:bldP spid="29702" grpId="0" animBg="1" autoUpdateAnimBg="0"/>
      <p:bldP spid="29703" grpId="0" animBg="1" autoUpdateAnimBg="0"/>
      <p:bldP spid="29704" grpId="0" animBg="1" autoUpdateAnimBg="0"/>
      <p:bldP spid="29705" grpId="0" animBg="1" autoUpdateAnimBg="0"/>
      <p:bldP spid="29713" grpId="0" animBg="1"/>
      <p:bldP spid="29714" grpId="0" animBg="1"/>
      <p:bldP spid="1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_s33808"/>
          <p:cNvSpPr>
            <a:spLocks noChangeShapeType="1"/>
          </p:cNvSpPr>
          <p:nvPr/>
        </p:nvSpPr>
        <p:spPr bwMode="auto">
          <a:xfrm flipH="1" flipV="1">
            <a:off x="3040085" y="3598886"/>
            <a:ext cx="796925" cy="241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7" name="_s33807"/>
          <p:cNvSpPr>
            <a:spLocks noChangeArrowheads="1"/>
          </p:cNvSpPr>
          <p:nvPr/>
        </p:nvSpPr>
        <p:spPr bwMode="auto">
          <a:xfrm>
            <a:off x="1406548" y="2597173"/>
            <a:ext cx="1674812" cy="1538288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النظم الإدارية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والمعلوماتية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20486" name="_s33810"/>
          <p:cNvSpPr>
            <a:spLocks noChangeShapeType="1"/>
          </p:cNvSpPr>
          <p:nvPr/>
        </p:nvSpPr>
        <p:spPr bwMode="auto">
          <a:xfrm flipH="1">
            <a:off x="3644923" y="4699023"/>
            <a:ext cx="495300" cy="622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9" name="_s33809"/>
          <p:cNvSpPr>
            <a:spLocks noChangeArrowheads="1"/>
          </p:cNvSpPr>
          <p:nvPr/>
        </p:nvSpPr>
        <p:spPr bwMode="auto">
          <a:xfrm>
            <a:off x="2320948" y="5175273"/>
            <a:ext cx="1673225" cy="153987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الفلسفة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 والأنماط 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الإدارية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20488" name="_s33806"/>
          <p:cNvSpPr>
            <a:spLocks noChangeShapeType="1"/>
          </p:cNvSpPr>
          <p:nvPr/>
        </p:nvSpPr>
        <p:spPr bwMode="auto">
          <a:xfrm>
            <a:off x="5121298" y="4699023"/>
            <a:ext cx="493712" cy="625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5" name="_s33805"/>
          <p:cNvSpPr>
            <a:spLocks noChangeArrowheads="1"/>
          </p:cNvSpPr>
          <p:nvPr/>
        </p:nvSpPr>
        <p:spPr bwMode="auto">
          <a:xfrm>
            <a:off x="5272110" y="5175273"/>
            <a:ext cx="1674813" cy="1539875"/>
          </a:xfrm>
          <a:prstGeom prst="ellipse">
            <a:avLst/>
          </a:prstGeom>
          <a:solidFill>
            <a:srgbClr val="92D05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rtl="1" eaLnBrk="1" hangingPunct="1">
              <a:defRPr/>
            </a:pPr>
            <a:endParaRPr lang="ar-EG" sz="2400" b="1" dirty="0">
              <a:latin typeface="Verdana" pitchFamily="34" charset="0"/>
            </a:endParaRP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أدوات وأساليب</a:t>
            </a: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تقديم الخدمة</a:t>
            </a:r>
          </a:p>
          <a:p>
            <a:pPr algn="ctr" rtl="1" eaLnBrk="1" hangingPunct="1">
              <a:defRPr/>
            </a:pPr>
            <a:endParaRPr lang="en-US" sz="2400" b="1" dirty="0">
              <a:latin typeface="Verdana" pitchFamily="34" charset="0"/>
            </a:endParaRPr>
          </a:p>
        </p:txBody>
      </p:sp>
      <p:sp>
        <p:nvSpPr>
          <p:cNvPr id="20490" name="_s33804"/>
          <p:cNvSpPr>
            <a:spLocks noChangeShapeType="1"/>
          </p:cNvSpPr>
          <p:nvPr/>
        </p:nvSpPr>
        <p:spPr bwMode="auto">
          <a:xfrm flipV="1">
            <a:off x="5426098" y="3600473"/>
            <a:ext cx="798512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3" name="_s33803"/>
          <p:cNvSpPr>
            <a:spLocks noChangeArrowheads="1"/>
          </p:cNvSpPr>
          <p:nvPr/>
        </p:nvSpPr>
        <p:spPr bwMode="auto">
          <a:xfrm>
            <a:off x="6183335" y="2593998"/>
            <a:ext cx="1674813" cy="1539875"/>
          </a:xfrm>
          <a:prstGeom prst="ellipse">
            <a:avLst/>
          </a:prstGeom>
          <a:solidFill>
            <a:srgbClr val="FF33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الهيكل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 التنظيمي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20492" name="_s33802"/>
          <p:cNvSpPr>
            <a:spLocks noChangeShapeType="1"/>
          </p:cNvSpPr>
          <p:nvPr/>
        </p:nvSpPr>
        <p:spPr bwMode="auto">
          <a:xfrm flipV="1">
            <a:off x="4630760" y="2536848"/>
            <a:ext cx="0" cy="773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1" name="_s33801"/>
          <p:cNvSpPr>
            <a:spLocks noChangeArrowheads="1"/>
          </p:cNvSpPr>
          <p:nvPr/>
        </p:nvSpPr>
        <p:spPr bwMode="auto">
          <a:xfrm>
            <a:off x="3795735" y="1000148"/>
            <a:ext cx="1673225" cy="153987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الموارد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 البشرية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33800" name="_s33800"/>
          <p:cNvSpPr>
            <a:spLocks noChangeArrowheads="1"/>
          </p:cNvSpPr>
          <p:nvPr/>
        </p:nvSpPr>
        <p:spPr bwMode="auto">
          <a:xfrm>
            <a:off x="3795735" y="3309961"/>
            <a:ext cx="1673225" cy="1538287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عناصر</a:t>
            </a: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 البيئة </a:t>
            </a: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الداخلية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928662" y="280971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أهم مكونات عناصر البيئة الداخلية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7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WordArt 7"/>
          <p:cNvSpPr>
            <a:spLocks noChangeArrowheads="1" noChangeShapeType="1" noTextEdit="1"/>
          </p:cNvSpPr>
          <p:nvPr/>
        </p:nvSpPr>
        <p:spPr bwMode="auto">
          <a:xfrm rot="5400000">
            <a:off x="-1373217" y="4016367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7" grpId="0" animBg="1" autoUpdateAnimBg="0"/>
      <p:bldP spid="33809" grpId="0" animBg="1" autoUpdateAnimBg="0"/>
      <p:bldP spid="33805" grpId="0" animBg="1" autoUpdateAnimBg="0"/>
      <p:bldP spid="33803" grpId="0" animBg="1" autoUpdateAnimBg="0"/>
      <p:bldP spid="33801" grpId="0" animBg="1" autoUpdateAnimBg="0"/>
      <p:bldP spid="33800" grpId="0" animBg="1" autoUpdateAnimBg="0"/>
      <p:bldP spid="1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85720" y="1540267"/>
            <a:ext cx="8678893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تمثل مجموعة العوامل والمتغيرات التي تؤثر على نشاط </a:t>
            </a:r>
            <a:r>
              <a:rPr lang="ar-EG" sz="3200" b="1" dirty="0" smtClean="0">
                <a:latin typeface="Verdana" pitchFamily="34" charset="0"/>
              </a:rPr>
              <a:t>المنظمة</a:t>
            </a:r>
            <a:r>
              <a:rPr lang="ar-SA" sz="3200" b="1" dirty="0" smtClean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ولا تخضع لسيطرته.</a:t>
            </a:r>
          </a:p>
          <a:p>
            <a:pPr marL="342900" indent="-342900"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يفيد تحليل هذه المتغيرات في: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صياغة الأهداف المطلوب تحقيقها.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كيفية توجيه الموارد المتاحة وتعظيم الاستفادة منها.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تحديد الفرص التي يمكن اقتناصها.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تحديد المخاطر أو التهديدات الواجب تحجيمها أو علاجها.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</a:t>
            </a:r>
            <a:r>
              <a:rPr lang="ar-IQ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لبيئة الخارجية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utoUpdateAnimBg="0"/>
      <p:bldP spid="5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3348038" y="2633665"/>
            <a:ext cx="2952750" cy="2009781"/>
          </a:xfrm>
          <a:prstGeom prst="irregularSeal1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أهم عناصر البيئة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الخارجية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4932363" y="476250"/>
            <a:ext cx="4032250" cy="208756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التوسعات العمرانية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الأسواق التجارية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التجمعات السكانية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المنشئات الحكومية والخدمية</a:t>
            </a:r>
            <a:endParaRPr lang="en-US" sz="2800" b="1" dirty="0">
              <a:latin typeface="Verdana" pitchFamily="34" charset="0"/>
            </a:endParaRPr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>
            <a:off x="76200" y="73025"/>
            <a:ext cx="4495800" cy="2708275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النظم السياسية والاقتصادية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القوانين والتشريعات، والإتفاقيات 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الدولية، معدلات </a:t>
            </a:r>
            <a:r>
              <a:rPr lang="ar-EG" sz="2800" b="1" dirty="0" smtClean="0">
                <a:latin typeface="Verdana" pitchFamily="34" charset="0"/>
              </a:rPr>
              <a:t>الدخل</a:t>
            </a:r>
            <a:r>
              <a:rPr lang="ar-IQ" sz="2800" b="1" dirty="0" smtClean="0">
                <a:latin typeface="Verdana" pitchFamily="34" charset="0"/>
              </a:rPr>
              <a:t> </a:t>
            </a:r>
            <a:r>
              <a:rPr lang="ar-EG" sz="2800" b="1" dirty="0" smtClean="0">
                <a:latin typeface="Verdana" pitchFamily="34" charset="0"/>
              </a:rPr>
              <a:t>والبطالة</a:t>
            </a:r>
            <a:endParaRPr lang="ar-IQ" sz="2800" b="1" dirty="0" smtClean="0">
              <a:latin typeface="Verdana" pitchFamily="34" charset="0"/>
            </a:endParaRPr>
          </a:p>
          <a:p>
            <a:pPr marL="342900" indent="-342900" algn="r" rtl="1" eaLnBrk="1" hangingPunct="1">
              <a:defRPr/>
            </a:pPr>
            <a:r>
              <a:rPr lang="ar-EG" sz="2800" b="1" dirty="0" smtClean="0">
                <a:latin typeface="Verdana" pitchFamily="34" charset="0"/>
              </a:rPr>
              <a:t> </a:t>
            </a:r>
            <a:r>
              <a:rPr lang="ar-EG" sz="2800" b="1" dirty="0">
                <a:latin typeface="Verdana" pitchFamily="34" charset="0"/>
              </a:rPr>
              <a:t>والتضخم.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الهيكل الإقتصادى ومؤشراته.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المؤسسات المالية وتعاملاتها.</a:t>
            </a:r>
            <a:endParaRPr lang="en-US" sz="2800" b="1" dirty="0">
              <a:latin typeface="Verdana" pitchFamily="34" charset="0"/>
            </a:endParaRPr>
          </a:p>
        </p:txBody>
      </p:sp>
      <p:sp>
        <p:nvSpPr>
          <p:cNvPr id="39946" name="AutoShape 10"/>
          <p:cNvSpPr>
            <a:spLocks noChangeArrowheads="1"/>
          </p:cNvSpPr>
          <p:nvPr/>
        </p:nvSpPr>
        <p:spPr bwMode="auto">
          <a:xfrm>
            <a:off x="4787900" y="4508500"/>
            <a:ext cx="4176713" cy="2246313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المستفيدين بخدمات المنظمة: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أعدادهم ونوعياتهم وأماكن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 تواجدهم وخصائصهم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 الديموغرافية ومعدلات نموهم.</a:t>
            </a:r>
            <a:endParaRPr lang="en-US" sz="2800" b="1" dirty="0">
              <a:latin typeface="Verdana" pitchFamily="34" charset="0"/>
            </a:endParaRPr>
          </a:p>
        </p:txBody>
      </p:sp>
      <p:sp>
        <p:nvSpPr>
          <p:cNvPr id="39947" name="AutoShape 11"/>
          <p:cNvSpPr>
            <a:spLocks noChangeArrowheads="1"/>
          </p:cNvSpPr>
          <p:nvPr/>
        </p:nvSpPr>
        <p:spPr bwMode="auto">
          <a:xfrm>
            <a:off x="323850" y="4508500"/>
            <a:ext cx="4176713" cy="2246313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النظم الاجتماعية والثقافية: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القيم والمعتقدات والعادات والتقاليد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الثقافة لعامة والوعى الدينى،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أجهزة ونظم الإعلام،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 التغيرات والتركيبة السكانية</a:t>
            </a:r>
            <a:endParaRPr lang="en-US" sz="2800" b="1" dirty="0">
              <a:latin typeface="Verdana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 animBg="1" autoUpdateAnimBg="0"/>
      <p:bldP spid="39944" grpId="0" animBg="1" autoUpdateAnimBg="0"/>
      <p:bldP spid="39945" grpId="0" animBg="1" autoUpdateAnimBg="0"/>
      <p:bldP spid="39946" grpId="0" animBg="1" autoUpdateAnimBg="0"/>
      <p:bldP spid="39947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219135" y="1714488"/>
            <a:ext cx="8782021" cy="36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defRPr/>
            </a:pPr>
            <a:r>
              <a:rPr lang="ar-SA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تعريفها :-</a:t>
            </a:r>
          </a:p>
          <a:p>
            <a:pPr algn="r">
              <a:defRPr/>
            </a:pPr>
            <a:r>
              <a:rPr lang="ar-SA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  </a:t>
            </a:r>
            <a:r>
              <a:rPr lang="ar-EG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هي مجموعة القرارات والممارسات الإدارية التي تحدد الأداء طويل الأجل للمنظمة بكفاءة وفاعلية ويتضمن ذلك وضع أو صياغة الاستراتيجية وتطبيقها وتقويمها باعتبارها منهجية أو أسلوب عمل.</a:t>
            </a:r>
          </a:p>
          <a:p>
            <a:pPr algn="r">
              <a:defRPr/>
            </a:pPr>
            <a:r>
              <a:rPr lang="ar-EG" sz="3400" b="1" dirty="0"/>
              <a:t>	</a:t>
            </a:r>
            <a:endParaRPr lang="en-US" sz="3400" b="1" dirty="0"/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95288" y="1657350"/>
            <a:ext cx="842486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3600" b="1" dirty="0">
                <a:latin typeface="Verdana" pitchFamily="34" charset="0"/>
              </a:rPr>
              <a:t> </a:t>
            </a:r>
            <a:r>
              <a:rPr lang="ar-SA" sz="3600" b="1" dirty="0">
                <a:latin typeface="Verdana" pitchFamily="34" charset="0"/>
              </a:rPr>
              <a:t>الدعم والمساندة الحكومية لأعمال </a:t>
            </a:r>
            <a:r>
              <a:rPr lang="ar-EG" sz="3600" b="1" dirty="0">
                <a:latin typeface="Verdana" pitchFamily="34" charset="0"/>
              </a:rPr>
              <a:t>المنظمة</a:t>
            </a:r>
            <a:r>
              <a:rPr lang="ar-SA" sz="3600" b="1" dirty="0" smtClean="0">
                <a:latin typeface="Verdana" pitchFamily="34" charset="0"/>
              </a:rPr>
              <a:t>.</a:t>
            </a:r>
            <a:endParaRPr lang="ar-IQ" sz="3600" b="1" dirty="0" smtClean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endParaRPr lang="ar-SA" sz="3600" b="1" dirty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3600" b="1" dirty="0">
                <a:latin typeface="Verdana" pitchFamily="34" charset="0"/>
              </a:rPr>
              <a:t> </a:t>
            </a:r>
            <a:r>
              <a:rPr lang="ar-SA" sz="3600" b="1" dirty="0">
                <a:latin typeface="Verdana" pitchFamily="34" charset="0"/>
              </a:rPr>
              <a:t>التطور التكنولوجي في أساليب </a:t>
            </a:r>
            <a:r>
              <a:rPr lang="ar-EG" sz="3600" b="1" dirty="0">
                <a:latin typeface="Verdana" pitchFamily="34" charset="0"/>
              </a:rPr>
              <a:t>المنظمة</a:t>
            </a:r>
            <a:r>
              <a:rPr lang="ar-SA" sz="3600" b="1" dirty="0" smtClean="0">
                <a:latin typeface="Verdana" pitchFamily="34" charset="0"/>
              </a:rPr>
              <a:t>.</a:t>
            </a:r>
            <a:endParaRPr lang="ar-IQ" sz="3600" b="1" dirty="0" smtClean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endParaRPr lang="ar-SA" sz="3600" b="1" dirty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3600" b="1" dirty="0">
                <a:latin typeface="Verdana" pitchFamily="34" charset="0"/>
              </a:rPr>
              <a:t> </a:t>
            </a:r>
            <a:r>
              <a:rPr lang="ar-SA" sz="3600" b="1" dirty="0">
                <a:latin typeface="Verdana" pitchFamily="34" charset="0"/>
              </a:rPr>
              <a:t>العلاقات الجيدة مع بعض </a:t>
            </a:r>
            <a:r>
              <a:rPr lang="ar-EG" sz="3600" b="1" dirty="0">
                <a:latin typeface="Verdana" pitchFamily="34" charset="0"/>
              </a:rPr>
              <a:t>المنظمات</a:t>
            </a:r>
            <a:r>
              <a:rPr lang="ar-SA" sz="3600" b="1" dirty="0">
                <a:latin typeface="Verdana" pitchFamily="34" charset="0"/>
              </a:rPr>
              <a:t> المتقدمة </a:t>
            </a:r>
            <a:r>
              <a:rPr lang="ar-EG" sz="3600" b="1" dirty="0">
                <a:latin typeface="Verdana" pitchFamily="34" charset="0"/>
              </a:rPr>
              <a:t>تقنيا وإداريا</a:t>
            </a:r>
            <a:r>
              <a:rPr lang="ar-SA" sz="3600" b="1" dirty="0">
                <a:latin typeface="Verdana" pitchFamily="34" charset="0"/>
              </a:rPr>
              <a:t>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endParaRPr lang="ar-SA" sz="36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95285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</a:t>
            </a:r>
            <a:r>
              <a:rPr lang="ar-IQ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لفرص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utoUpdateAnimBg="0"/>
      <p:bldP spid="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5857884" y="500042"/>
            <a:ext cx="2376487" cy="1441449"/>
          </a:xfrm>
          <a:prstGeom prst="wedgeEllipseCallout">
            <a:avLst>
              <a:gd name="adj1" fmla="val -23815"/>
              <a:gd name="adj2" fmla="val 70042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التهديدات</a:t>
            </a: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642910" y="1571613"/>
            <a:ext cx="6840537" cy="442915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الانكماش الاقتصادي.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ارتفاع نسبة البطالة.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ظهور </a:t>
            </a: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أزمات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سياسية و </a:t>
            </a: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اقتصادية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جديدة.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غياب التشريعات </a:t>
            </a: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والنظم التى تحكم </a:t>
            </a:r>
          </a:p>
          <a:p>
            <a:pPr algn="r" rtl="1" eaLnBrk="1" hangingPunct="1"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وتنظم أنشطة وعمليات المنظمة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.</a:t>
            </a:r>
            <a:endParaRPr lang="ar-EG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5" grpId="0" animBg="1" autoUpdateAnimBg="0"/>
      <p:bldP spid="43013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42844" y="4191000"/>
            <a:ext cx="8924956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SA" sz="3500" b="1" dirty="0">
                <a:latin typeface="Verdana" pitchFamily="34" charset="0"/>
              </a:rPr>
              <a:t>النجاح في صياغة </a:t>
            </a:r>
            <a:r>
              <a:rPr lang="ar-SA" sz="3500" b="1" dirty="0" smtClean="0">
                <a:latin typeface="Verdana" pitchFamily="34" charset="0"/>
              </a:rPr>
              <a:t>ال</a:t>
            </a:r>
            <a:r>
              <a:rPr lang="ar-IQ" sz="3500" b="1" dirty="0" smtClean="0">
                <a:latin typeface="Verdana" pitchFamily="34" charset="0"/>
              </a:rPr>
              <a:t>إ</a:t>
            </a:r>
            <a:r>
              <a:rPr lang="ar-SA" sz="3500" b="1" dirty="0" smtClean="0">
                <a:latin typeface="Verdana" pitchFamily="34" charset="0"/>
              </a:rPr>
              <a:t>ستراتيجية </a:t>
            </a:r>
            <a:r>
              <a:rPr lang="ar-SA" sz="3500" b="1" dirty="0">
                <a:latin typeface="Verdana" pitchFamily="34" charset="0"/>
              </a:rPr>
              <a:t>لا يعني النجاح في تطبيقها.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SA" sz="3500" b="1" dirty="0">
                <a:latin typeface="Verdana" pitchFamily="34" charset="0"/>
              </a:rPr>
              <a:t>صياغة </a:t>
            </a:r>
            <a:r>
              <a:rPr lang="ar-SA" sz="3500" b="1" dirty="0" smtClean="0">
                <a:latin typeface="Verdana" pitchFamily="34" charset="0"/>
              </a:rPr>
              <a:t>ال</a:t>
            </a:r>
            <a:r>
              <a:rPr lang="ar-IQ" sz="3500" b="1" dirty="0" smtClean="0">
                <a:latin typeface="Verdana" pitchFamily="34" charset="0"/>
              </a:rPr>
              <a:t>إ</a:t>
            </a:r>
            <a:r>
              <a:rPr lang="ar-SA" sz="3500" b="1" dirty="0" smtClean="0">
                <a:latin typeface="Verdana" pitchFamily="34" charset="0"/>
              </a:rPr>
              <a:t>ستراتيجية </a:t>
            </a:r>
            <a:r>
              <a:rPr lang="ar-SA" sz="3500" b="1" dirty="0">
                <a:latin typeface="Verdana" pitchFamily="34" charset="0"/>
              </a:rPr>
              <a:t>تحتاج إلى قدرات فكرية وتحليلية.</a:t>
            </a:r>
            <a:endParaRPr lang="en-US" sz="3500" b="1" dirty="0">
              <a:latin typeface="Verdana" pitchFamily="34" charset="0"/>
            </a:endParaRPr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2411413" y="1698626"/>
            <a:ext cx="3529012" cy="1944688"/>
          </a:xfrm>
          <a:prstGeom prst="cloudCallout">
            <a:avLst>
              <a:gd name="adj1" fmla="val 97144"/>
              <a:gd name="adj2" fmla="val 72940"/>
            </a:avLst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r="100000" b="100000"/>
            </a:path>
            <a:tileRect l="-100000" t="-100000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ar-SA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تذكر أن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71538" y="566723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تطبيق / تنفيذ الإستراتيجية</a:t>
            </a:r>
            <a:endParaRPr kumimoji="0" lang="en-US" sz="48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+mn-ea"/>
              <a:cs typeface="MCS Modern S_U normal.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Strategy Implementation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  <p:bldP spid="55301" grpId="0" animBg="1" autoUpdateAnimBg="0"/>
      <p:bldP spid="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676400"/>
            <a:ext cx="8229600" cy="3352800"/>
          </a:xfrm>
        </p:spPr>
        <p:txBody>
          <a:bodyPr/>
          <a:lstStyle/>
          <a:p>
            <a:pPr eaLnBrk="1" hangingPunct="1"/>
            <a:r>
              <a:rPr lang="ar-IQ" sz="4800" smtClean="0">
                <a:cs typeface="DecoType Naskh Variants" pitchFamily="2" charset="-78"/>
              </a:rPr>
              <a:t>لحديثنا صلة مستمرة لن ينقطع فكلماتي ألان ستبقى معكم لفترة طويلة فأحسنوا لها لأجلكم</a:t>
            </a:r>
            <a:endParaRPr lang="en-US" sz="4800" smtClean="0">
              <a:cs typeface="DecoType Naskh Variants" pitchFamily="2" charset="-78"/>
            </a:endParaRP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WordArt 6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rtl="0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SES</a:t>
            </a:r>
          </a:p>
          <a:p>
            <a:pPr rtl="0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31750" name="Picture 7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11"/>
          <p:cNvSpPr>
            <a:spLocks noChangeArrowheads="1"/>
          </p:cNvSpPr>
          <p:nvPr/>
        </p:nvSpPr>
        <p:spPr bwMode="auto">
          <a:xfrm>
            <a:off x="285720" y="2857496"/>
            <a:ext cx="84978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Low" rtl="1" eaLnBrk="1" hangingPunct="1"/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الإدارة الاستراتيجية هى مجموعة من القرارات والنظم </a:t>
            </a:r>
            <a:r>
              <a:rPr lang="ar-EG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الادارية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التى تحدد رؤية ورسالة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المنظمة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Vision &amp; Mission</a:t>
            </a:r>
            <a:r>
              <a:rPr lang="ar-SA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فى الأجل الطويل فى ضوء ميزاتها التنافسية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Competitive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Advantage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IQ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وتسعى نحو تنفيذها من خلال دراسة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ومتابعة وتقييم الفرص والتهديدات البيئية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Threats &amp; Opportunities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 </a:t>
            </a:r>
            <a:r>
              <a:rPr lang="ar-IQ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وعلاقاتها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بالقوة والضعف </a:t>
            </a:r>
            <a:r>
              <a:rPr lang="ar-SA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التنظيم</a:t>
            </a:r>
            <a:r>
              <a:rPr lang="ar-IQ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ي</a:t>
            </a:r>
            <a:r>
              <a:rPr lang="ar-SA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Strengths &amp;</a:t>
            </a:r>
            <a:r>
              <a:rPr lang="en-GB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Weaknesses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 </a:t>
            </a:r>
            <a:r>
              <a:rPr lang="ar-IQ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وتحقيق التوازن بين مصالح </a:t>
            </a:r>
            <a:r>
              <a:rPr lang="ar-EG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الأطراف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المختلفة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Stakeholders</a:t>
            </a:r>
            <a:r>
              <a:rPr lang="en-US" sz="1600" b="1" dirty="0" smtClean="0"/>
              <a:t> </a:t>
            </a:r>
            <a:r>
              <a:rPr lang="ar-IQ" sz="1600" b="1" dirty="0" smtClean="0"/>
              <a:t>.</a:t>
            </a:r>
            <a:endParaRPr lang="en-GB" sz="1600" dirty="0"/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7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مربع نص 7"/>
          <p:cNvSpPr txBox="1"/>
          <p:nvPr/>
        </p:nvSpPr>
        <p:spPr>
          <a:xfrm>
            <a:off x="1500166" y="714356"/>
            <a:ext cx="628654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ar-SA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تعريف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Simplified Arabic" pitchFamily="2" charset="-78"/>
              </a:rPr>
              <a:t> </a:t>
            </a:r>
            <a:r>
              <a:rPr lang="ar-SA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الإدارة الاستراتيجية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Definition of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Strategic Management</a:t>
            </a:r>
            <a:endParaRPr lang="ar-S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Modern S_U normal." pitchFamily="2" charset="-78"/>
            </a:endParaRPr>
          </a:p>
          <a:p>
            <a:pPr algn="ctr" rtl="1"/>
            <a:endParaRPr lang="en-US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87450" y="1341438"/>
            <a:ext cx="7705725" cy="1096962"/>
            <a:chOff x="748" y="845"/>
            <a:chExt cx="4854" cy="691"/>
          </a:xfrm>
        </p:grpSpPr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3107" y="845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EG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1- </a:t>
              </a:r>
              <a:r>
                <a:rPr lang="ar-SA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وضع / صياغة الاستراتيجية:</a:t>
              </a:r>
              <a:endParaRPr lang="en-US" sz="2400" b="1" dirty="0">
                <a:latin typeface="Verdana" pitchFamily="34" charset="0"/>
                <a:ea typeface="Times" pitchFamily="18" charset="0"/>
                <a:cs typeface="Simplified Arabic" pitchFamily="2" charset="-78"/>
              </a:endParaRPr>
            </a:p>
          </p:txBody>
        </p:sp>
        <p:sp>
          <p:nvSpPr>
            <p:cNvPr id="8197" name="Text Box 5"/>
            <p:cNvSpPr txBox="1">
              <a:spLocks noChangeArrowheads="1"/>
            </p:cNvSpPr>
            <p:nvPr/>
          </p:nvSpPr>
          <p:spPr bwMode="auto">
            <a:xfrm>
              <a:off x="748" y="1248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الرؤية – الرسالة – الأهداف – الخطط – السياسات.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87450" y="2781300"/>
            <a:ext cx="7705725" cy="1104900"/>
            <a:chOff x="748" y="1752"/>
            <a:chExt cx="4854" cy="696"/>
          </a:xfrm>
        </p:grpSpPr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3107" y="1752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EG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2- </a:t>
              </a:r>
              <a:r>
                <a:rPr lang="ar-SA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تطبيق / تنفيذ الاستراتيجية:</a:t>
              </a:r>
              <a:endParaRPr lang="en-US" sz="2400" b="1" dirty="0">
                <a:latin typeface="Verdana" pitchFamily="34" charset="0"/>
                <a:ea typeface="Times" pitchFamily="18" charset="0"/>
                <a:cs typeface="Simplified Arabic" pitchFamily="2" charset="-78"/>
              </a:endParaRPr>
            </a:p>
          </p:txBody>
        </p:sp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748" y="2160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البرامج أو المشروعات – الميزانيات – الإجراءات.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23850" y="4365627"/>
            <a:ext cx="8515350" cy="1417638"/>
            <a:chOff x="204" y="2750"/>
            <a:chExt cx="5364" cy="893"/>
          </a:xfrm>
        </p:grpSpPr>
        <p:sp>
          <p:nvSpPr>
            <p:cNvPr id="8200" name="Text Box 8"/>
            <p:cNvSpPr txBox="1">
              <a:spLocks noChangeArrowheads="1"/>
            </p:cNvSpPr>
            <p:nvPr/>
          </p:nvSpPr>
          <p:spPr bwMode="auto">
            <a:xfrm>
              <a:off x="3073" y="2750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EG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3- </a:t>
              </a:r>
              <a:r>
                <a:rPr lang="ar-SA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التقويم والرقابة:</a:t>
              </a:r>
              <a:endParaRPr lang="en-US" sz="2400" b="1" dirty="0">
                <a:latin typeface="Verdana" pitchFamily="34" charset="0"/>
                <a:ea typeface="Times" pitchFamily="18" charset="0"/>
                <a:cs typeface="Simplified Arabic" pitchFamily="2" charset="-78"/>
              </a:endParaRPr>
            </a:p>
          </p:txBody>
        </p:sp>
        <p:sp>
          <p:nvSpPr>
            <p:cNvPr id="8201" name="Text Box 9"/>
            <p:cNvSpPr txBox="1">
              <a:spLocks noChangeArrowheads="1"/>
            </p:cNvSpPr>
            <p:nvPr/>
          </p:nvSpPr>
          <p:spPr bwMode="auto">
            <a:xfrm>
              <a:off x="204" y="3120"/>
              <a:ext cx="517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تحديد مجالات القياس – وضع معايير الأداء – قياس الأداء – إجراءات التصحيح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sp>
        <p:nvSpPr>
          <p:cNvPr id="14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15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مربع نص 15"/>
          <p:cNvSpPr txBox="1"/>
          <p:nvPr/>
        </p:nvSpPr>
        <p:spPr>
          <a:xfrm>
            <a:off x="1500166" y="571480"/>
            <a:ext cx="628654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ar-IQ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عناصر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Simplified Arabic" pitchFamily="2" charset="-78"/>
              </a:rPr>
              <a:t> </a:t>
            </a:r>
            <a:r>
              <a:rPr lang="ar-SA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الإدارة الاستراتيجية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algn="ctr" rtl="1"/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68313" y="844540"/>
            <a:ext cx="8280400" cy="1084262"/>
            <a:chOff x="295" y="421"/>
            <a:chExt cx="5216" cy="683"/>
          </a:xfrm>
        </p:grpSpPr>
        <p:sp>
          <p:nvSpPr>
            <p:cNvPr id="13316" name="Text Box 4"/>
            <p:cNvSpPr txBox="1">
              <a:spLocks noChangeArrowheads="1"/>
            </p:cNvSpPr>
            <p:nvPr/>
          </p:nvSpPr>
          <p:spPr bwMode="auto">
            <a:xfrm>
              <a:off x="3016" y="421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الرؤية  </a:t>
              </a:r>
              <a:r>
                <a:rPr lang="en-US" sz="2400" b="1" dirty="0">
                  <a:latin typeface="Verdana" pitchFamily="34" charset="0"/>
                </a:rPr>
                <a:t>Vision</a:t>
              </a:r>
              <a:r>
                <a:rPr lang="ar-EG" sz="2400" b="1" dirty="0">
                  <a:latin typeface="Verdana" pitchFamily="34" charset="0"/>
                </a:rPr>
                <a:t> </a:t>
              </a:r>
              <a:endParaRPr lang="en-US" sz="2400" b="1" dirty="0">
                <a:latin typeface="Verdana" pitchFamily="34" charset="0"/>
              </a:endParaRPr>
            </a:p>
          </p:txBody>
        </p:sp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295" y="816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تصورات أو توجهات أو طموحات لما يجب أن يكون عليه الحال .. إلى أين نتجه؟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187450" y="2265362"/>
            <a:ext cx="7561263" cy="1092200"/>
            <a:chOff x="748" y="1328"/>
            <a:chExt cx="4763" cy="688"/>
          </a:xfrm>
        </p:grpSpPr>
        <p:sp>
          <p:nvSpPr>
            <p:cNvPr id="13318" name="Text Box 6"/>
            <p:cNvSpPr txBox="1">
              <a:spLocks noChangeArrowheads="1"/>
            </p:cNvSpPr>
            <p:nvPr/>
          </p:nvSpPr>
          <p:spPr bwMode="auto">
            <a:xfrm>
              <a:off x="3016" y="132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الرسالة : </a:t>
              </a:r>
              <a:r>
                <a:rPr lang="en-US" sz="2400" b="1" dirty="0">
                  <a:latin typeface="Verdana" pitchFamily="34" charset="0"/>
                </a:rPr>
                <a:t>Mission</a:t>
              </a:r>
            </a:p>
          </p:txBody>
        </p:sp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748" y="1728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غرض المنظمة أو السبب في وجودها ... لماذا؟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50825" y="3692525"/>
            <a:ext cx="8353425" cy="1031875"/>
            <a:chOff x="158" y="2326"/>
            <a:chExt cx="5262" cy="650"/>
          </a:xfrm>
        </p:grpSpPr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2925" y="2326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الأهداف:  </a:t>
              </a:r>
              <a:r>
                <a:rPr lang="en-US" sz="2400" b="1" dirty="0">
                  <a:latin typeface="Verdana" pitchFamily="34" charset="0"/>
                </a:rPr>
                <a:t>Objectives</a:t>
              </a:r>
              <a:r>
                <a:rPr lang="ar-EG" sz="2400" b="1" dirty="0">
                  <a:latin typeface="Verdana" pitchFamily="34" charset="0"/>
                </a:rPr>
                <a:t> </a:t>
              </a:r>
              <a:endParaRPr lang="en-US" sz="2400" b="1" dirty="0">
                <a:latin typeface="Verdana" pitchFamily="34" charset="0"/>
              </a:endParaRPr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158" y="2688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النتائج النهائية للأنشطة ... ما يجب إنجازه ... ماذا؟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50825" y="5022869"/>
            <a:ext cx="8353425" cy="1120775"/>
            <a:chOff x="158" y="3278"/>
            <a:chExt cx="5262" cy="706"/>
          </a:xfrm>
        </p:grpSpPr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2925" y="327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الاستراتيجية: </a:t>
              </a:r>
              <a:r>
                <a:rPr lang="en-US" sz="2400" b="1" dirty="0">
                  <a:latin typeface="Verdana" pitchFamily="34" charset="0"/>
                </a:rPr>
                <a:t>Strategy</a:t>
              </a:r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158" y="3696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خطة شاملة تحدد كيفية تحقيق الرسالة والأهداف .. كيف؟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 rot="5400000">
            <a:off x="-1373217" y="4016367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1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28596" y="668338"/>
            <a:ext cx="8280400" cy="1084262"/>
            <a:chOff x="295" y="421"/>
            <a:chExt cx="5216" cy="683"/>
          </a:xfrm>
        </p:grpSpPr>
        <p:sp>
          <p:nvSpPr>
            <p:cNvPr id="14339" name="Text Box 3"/>
            <p:cNvSpPr txBox="1">
              <a:spLocks noChangeArrowheads="1"/>
            </p:cNvSpPr>
            <p:nvPr/>
          </p:nvSpPr>
          <p:spPr bwMode="auto">
            <a:xfrm>
              <a:off x="3016" y="421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السياسة: </a:t>
              </a:r>
              <a:r>
                <a:rPr lang="en-US" sz="2400" b="1" dirty="0">
                  <a:latin typeface="Verdana" pitchFamily="34" charset="0"/>
                </a:rPr>
                <a:t>Policy</a:t>
              </a:r>
            </a:p>
          </p:txBody>
        </p:sp>
        <p:sp>
          <p:nvSpPr>
            <p:cNvPr id="14340" name="Text Box 4"/>
            <p:cNvSpPr txBox="1">
              <a:spLocks noChangeArrowheads="1"/>
            </p:cNvSpPr>
            <p:nvPr/>
          </p:nvSpPr>
          <p:spPr bwMode="auto">
            <a:xfrm>
              <a:off x="295" y="816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خطوط عامة إرشادية لاتخاذ القرارات .....</a:t>
              </a:r>
              <a:endParaRPr lang="en-US" sz="2400" b="1">
                <a:latin typeface="Verdana" pitchFamily="34" charset="0"/>
              </a:endParaRP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187450" y="2108200"/>
            <a:ext cx="7561263" cy="1092200"/>
            <a:chOff x="748" y="1328"/>
            <a:chExt cx="4763" cy="688"/>
          </a:xfrm>
        </p:grpSpPr>
        <p:sp>
          <p:nvSpPr>
            <p:cNvPr id="14341" name="Text Box 5"/>
            <p:cNvSpPr txBox="1">
              <a:spLocks noChangeArrowheads="1"/>
            </p:cNvSpPr>
            <p:nvPr/>
          </p:nvSpPr>
          <p:spPr bwMode="auto">
            <a:xfrm>
              <a:off x="3016" y="132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المشروعات : </a:t>
              </a:r>
              <a:r>
                <a:rPr lang="en-US" sz="2400" b="1">
                  <a:latin typeface="Verdana" pitchFamily="34" charset="0"/>
                </a:rPr>
                <a:t>Projects</a:t>
              </a:r>
            </a:p>
          </p:txBody>
        </p:sp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748" y="1728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الأنشطة أو المهام اللازمة لتحقيق خطة ذات غرض محدد.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50825" y="3692525"/>
            <a:ext cx="8464551" cy="1031875"/>
            <a:chOff x="158" y="2326"/>
            <a:chExt cx="5332" cy="650"/>
          </a:xfrm>
        </p:grpSpPr>
        <p:sp>
          <p:nvSpPr>
            <p:cNvPr id="14343" name="Text Box 7"/>
            <p:cNvSpPr txBox="1">
              <a:spLocks noChangeArrowheads="1"/>
            </p:cNvSpPr>
            <p:nvPr/>
          </p:nvSpPr>
          <p:spPr bwMode="auto">
            <a:xfrm>
              <a:off x="2995" y="2326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الميزانيات: </a:t>
              </a:r>
              <a:r>
                <a:rPr lang="en-US" sz="2400" b="1">
                  <a:latin typeface="Verdana" pitchFamily="34" charset="0"/>
                </a:rPr>
                <a:t>Budgets</a:t>
              </a:r>
            </a:p>
          </p:txBody>
        </p:sp>
        <p:sp>
          <p:nvSpPr>
            <p:cNvPr id="14344" name="Text Box 8"/>
            <p:cNvSpPr txBox="1">
              <a:spLocks noChangeArrowheads="1"/>
            </p:cNvSpPr>
            <p:nvPr/>
          </p:nvSpPr>
          <p:spPr bwMode="auto">
            <a:xfrm>
              <a:off x="158" y="2688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ترجمة المشروعات إلى أنشطة مالية.</a:t>
              </a:r>
              <a:endParaRPr lang="en-US" sz="2400" b="1">
                <a:latin typeface="Verdana" pitchFamily="34" charset="0"/>
              </a:endParaRP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61979" y="5203825"/>
            <a:ext cx="8353425" cy="1044575"/>
            <a:chOff x="158" y="3278"/>
            <a:chExt cx="5262" cy="658"/>
          </a:xfrm>
        </p:grpSpPr>
        <p:sp>
          <p:nvSpPr>
            <p:cNvPr id="14345" name="Text Box 9"/>
            <p:cNvSpPr txBox="1">
              <a:spLocks noChangeArrowheads="1"/>
            </p:cNvSpPr>
            <p:nvPr/>
          </p:nvSpPr>
          <p:spPr bwMode="auto">
            <a:xfrm>
              <a:off x="2925" y="327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الإجراءات: </a:t>
              </a:r>
              <a:r>
                <a:rPr lang="en-US" sz="2400" b="1" dirty="0">
                  <a:latin typeface="Verdana" pitchFamily="34" charset="0"/>
                </a:rPr>
                <a:t>Procedures</a:t>
              </a:r>
            </a:p>
          </p:txBody>
        </p:sp>
        <p:sp>
          <p:nvSpPr>
            <p:cNvPr id="14346" name="Text Box 10"/>
            <p:cNvSpPr txBox="1">
              <a:spLocks noChangeArrowheads="1"/>
            </p:cNvSpPr>
            <p:nvPr/>
          </p:nvSpPr>
          <p:spPr bwMode="auto">
            <a:xfrm>
              <a:off x="158" y="3648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خطوات متتابعة تصف تفصيليا كيف تؤدى الأنشطة أو الأعمال.</a:t>
              </a:r>
              <a:endParaRPr lang="en-US" sz="2400" b="1">
                <a:latin typeface="Verdana" pitchFamily="34" charset="0"/>
              </a:endParaRPr>
            </a:p>
          </p:txBody>
        </p:sp>
      </p:grpSp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 rot="5400000">
            <a:off x="-1373217" y="4016367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1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571480"/>
            <a:ext cx="7272338" cy="719137"/>
          </a:xfrm>
        </p:spPr>
        <p:txBody>
          <a:bodyPr>
            <a:noAutofit/>
          </a:bodyPr>
          <a:lstStyle/>
          <a:p>
            <a:pPr rtl="1" eaLnBrk="1" hangingPunct="1">
              <a:defRPr/>
            </a:pPr>
            <a:r>
              <a:rPr lang="ar-SA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ال</a:t>
            </a:r>
            <a:r>
              <a:rPr lang="ar-IQ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ــــــ</a:t>
            </a:r>
            <a:r>
              <a:rPr lang="ar-SA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رؤي</a:t>
            </a:r>
            <a:r>
              <a:rPr lang="ar-IQ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ــ</a:t>
            </a:r>
            <a:r>
              <a:rPr lang="ar-SA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ة </a:t>
            </a:r>
            <a:r>
              <a:rPr lang="en-US" sz="4000" b="1" dirty="0" smtClean="0"/>
              <a:t>Vision </a:t>
            </a:r>
            <a:endParaRPr lang="en-US" sz="5400" b="1" dirty="0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79388" y="1357298"/>
            <a:ext cx="87122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تصورات، توجهات، طموحات لما يجب أن يكون</a:t>
            </a:r>
            <a:endParaRPr lang="ar-EG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3000" b="1" dirty="0">
                <a:latin typeface="Verdana" pitchFamily="34" charset="0"/>
              </a:rPr>
              <a:t>  </a:t>
            </a:r>
            <a:r>
              <a:rPr lang="ar-SA" sz="3000" b="1" dirty="0">
                <a:latin typeface="Verdana" pitchFamily="34" charset="0"/>
              </a:rPr>
              <a:t> </a:t>
            </a: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عليه الحال في المستقبل؟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إلى أين نريد الذهاب / الوصول من واقعنا اليوم؟</a:t>
            </a:r>
          </a:p>
          <a:p>
            <a:pPr algn="r" rtl="1" eaLnBrk="1" hangingPunct="1">
              <a:buFont typeface="Wingdings" pitchFamily="2" charset="2"/>
              <a:buChar char="q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ما هي تصوراتنا لما يجب أن يكون عليه حال </a:t>
            </a:r>
            <a:r>
              <a:rPr lang="ar-EG" sz="3000" b="1" dirty="0">
                <a:latin typeface="Verdana" pitchFamily="34" charset="0"/>
              </a:rPr>
              <a:t>المنظمة</a:t>
            </a:r>
            <a:r>
              <a:rPr lang="ar-SA" sz="3000" b="1" dirty="0">
                <a:latin typeface="Verdana" pitchFamily="34" charset="0"/>
              </a:rPr>
              <a:t> في العشر سنوات القادمة؟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في صياغة الرؤية: الاختصار، الوضوح، الشمول، الاتجاه، المنطق.</a:t>
            </a:r>
            <a:endParaRPr lang="en-US" sz="3000" b="1" dirty="0">
              <a:latin typeface="Verdana" pitchFamily="34" charset="0"/>
            </a:endParaRPr>
          </a:p>
        </p:txBody>
      </p:sp>
      <p:pic>
        <p:nvPicPr>
          <p:cNvPr id="8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571480"/>
            <a:ext cx="7272338" cy="719137"/>
          </a:xfrm>
        </p:spPr>
        <p:txBody>
          <a:bodyPr>
            <a:normAutofit fontScale="90000"/>
          </a:bodyPr>
          <a:lstStyle/>
          <a:p>
            <a:pPr rtl="1" eaLnBrk="1" hangingPunct="1">
              <a:defRPr/>
            </a:pPr>
            <a:r>
              <a:rPr lang="ar-SA" sz="5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الرسالة</a:t>
            </a:r>
            <a:r>
              <a:rPr lang="ar-SA" b="1" dirty="0" smtClean="0">
                <a:solidFill>
                  <a:srgbClr val="FFFF99"/>
                </a:solidFill>
              </a:rPr>
              <a:t> </a:t>
            </a:r>
            <a:r>
              <a:rPr lang="en-US" b="1" dirty="0"/>
              <a:t>Mission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42844" y="1811338"/>
            <a:ext cx="882059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الغرض أو السبب في إنشاء </a:t>
            </a:r>
            <a:r>
              <a:rPr lang="ar-EG" sz="3200" b="1" dirty="0">
                <a:latin typeface="Verdana" pitchFamily="34" charset="0"/>
              </a:rPr>
              <a:t>المنظمة</a:t>
            </a:r>
            <a:r>
              <a:rPr lang="ar-SA" sz="3200" b="1" dirty="0">
                <a:latin typeface="Verdana" pitchFamily="34" charset="0"/>
              </a:rPr>
              <a:t> .. لماذا وجد</a:t>
            </a:r>
            <a:r>
              <a:rPr lang="ar-EG" sz="3200" b="1" dirty="0">
                <a:latin typeface="Verdana" pitchFamily="34" charset="0"/>
              </a:rPr>
              <a:t>ت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ما هو عملنا؟ ... ما هي الخدمات التي نقدمها؟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التركيز على الأعمال الفعلية أو الحالية </a:t>
            </a:r>
            <a:r>
              <a:rPr lang="ar-EG" sz="3200" b="1" dirty="0">
                <a:latin typeface="Verdana" pitchFamily="34" charset="0"/>
              </a:rPr>
              <a:t>للمنظمة</a:t>
            </a:r>
            <a:r>
              <a:rPr lang="ar-SA" sz="3200" b="1" dirty="0">
                <a:latin typeface="Verdana" pitchFamily="34" charset="0"/>
              </a:rPr>
              <a:t>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تمثل الأساس في تحديد الأهداف المطلوب تحقيقها.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يتم التعبير عنها بشكل عام ومختصر وليس بشكل تفصيلي.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en-US" sz="3200" b="1" dirty="0">
              <a:latin typeface="Verdana" pitchFamily="34" charset="0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14282" y="1127125"/>
            <a:ext cx="8821768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الرسالة حول عنصر أو أكثر من العناصر التالية: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المتعاملين .. من هم المتعاملين مع </a:t>
            </a:r>
            <a:r>
              <a:rPr lang="ar-EG" sz="3200" b="1" dirty="0">
                <a:latin typeface="Verdana" pitchFamily="34" charset="0"/>
              </a:rPr>
              <a:t>المنظمة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الخدمات... ما هي أنواع الخدمات التي تقدمها </a:t>
            </a:r>
            <a:r>
              <a:rPr lang="ar-EG" sz="3400" b="1" dirty="0"/>
              <a:t>المنظمة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المكان.. أين تمارس </a:t>
            </a:r>
            <a:r>
              <a:rPr lang="ar-EG" sz="3400" b="1" dirty="0"/>
              <a:t>المنظمة</a:t>
            </a:r>
            <a:r>
              <a:rPr lang="ar-SA" sz="3200" b="1" dirty="0">
                <a:latin typeface="Verdana" pitchFamily="34" charset="0"/>
              </a:rPr>
              <a:t> أنشطتها؟ محليا / إقليميا/ عالميا.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الصورة العامة: ما هي الانطباعات عن </a:t>
            </a:r>
            <a:r>
              <a:rPr lang="ar-EG" sz="3400" b="1" dirty="0"/>
              <a:t>المنظمة</a:t>
            </a:r>
            <a:r>
              <a:rPr lang="ar-SA" sz="3400" dirty="0"/>
              <a:t> </a:t>
            </a:r>
            <a:r>
              <a:rPr lang="ar-SA" sz="3200" b="1" dirty="0">
                <a:latin typeface="Verdana" pitchFamily="34" charset="0"/>
              </a:rPr>
              <a:t>و هويته</a:t>
            </a:r>
            <a:r>
              <a:rPr lang="ar-EG" sz="3200" b="1" dirty="0">
                <a:latin typeface="Verdana" pitchFamily="34" charset="0"/>
              </a:rPr>
              <a:t>ا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الفلسفة: ما هي القيم والمعتقدات التي تسود العمل </a:t>
            </a:r>
            <a:r>
              <a:rPr lang="ar-EG" sz="3200" b="1" dirty="0">
                <a:latin typeface="Verdana" pitchFamily="34" charset="0"/>
              </a:rPr>
              <a:t>بهيئات 			</a:t>
            </a:r>
            <a:r>
              <a:rPr lang="ar-EG" sz="3400" b="1" dirty="0"/>
              <a:t>المنظمة</a:t>
            </a:r>
            <a:r>
              <a:rPr lang="ar-EG" sz="3200" b="1" dirty="0">
                <a:latin typeface="Verdana" pitchFamily="34" charset="0"/>
              </a:rPr>
              <a:t> 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3200" b="1" dirty="0">
                <a:latin typeface="Verdana" pitchFamily="34" charset="0"/>
              </a:rPr>
              <a:t>المشاركة المجتمعية: ما هي الالتزامات نحو تحقيق الأهداف</a:t>
            </a:r>
            <a:endParaRPr lang="ar-EG" sz="32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 التنموية؟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التقنية: ما هي التقنيات المستخدمة في أداء العمل؟</a:t>
            </a:r>
            <a:endParaRPr lang="en-US" sz="32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28604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صياغة الرسالة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utoUpdateAnimBg="0"/>
      <p:bldP spid="5" grpId="0" autoUpdateAnimBg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CDEED86446A347A6D0B49A13A9D9AF" ma:contentTypeVersion="0" ma:contentTypeDescription="Create a new document." ma:contentTypeScope="" ma:versionID="c452c1478c925877ffc4a6c9158ab31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B7BAF62-40EC-4591-992A-130756F9F3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F18F82-0423-4816-AC2B-87E8FB253CDB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D30CA0C-EDB6-493E-BB0A-743D6A225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الادارة الاستراتيجية</Template>
  <TotalTime>1</TotalTime>
  <Words>1184</Words>
  <Application>Microsoft Office PowerPoint</Application>
  <PresentationFormat>On-screen Show (4:3)</PresentationFormat>
  <Paragraphs>232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</vt:lpstr>
      <vt:lpstr>Calibri</vt:lpstr>
      <vt:lpstr>DecoType Naskh Variants</vt:lpstr>
      <vt:lpstr>MCS Modern S_U normal.</vt:lpstr>
      <vt:lpstr>Microsoft Sans Serif</vt:lpstr>
      <vt:lpstr>Simplified Arabic</vt:lpstr>
      <vt:lpstr>Times</vt:lpstr>
      <vt:lpstr>Times New Roman</vt:lpstr>
      <vt:lpstr>Verdana</vt:lpstr>
      <vt:lpstr>Wingdings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الــــــرؤيــة Vision </vt:lpstr>
      <vt:lpstr>الرسالة Mission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إذا كان الهدف هو النهاية المطلوب الوصول إليها فإن الاستراتيجية هي الطريق الموصل إلى هذه النهاية.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لحديثنا صلة مستمرة لن ينقطع فكلماتي ألان ستبقى معكم لفترة طويلة فأحسنوا لها لأجلكم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Suhad</dc:creator>
  <cp:lastModifiedBy>Dr Suhad</cp:lastModifiedBy>
  <cp:revision>2</cp:revision>
  <dcterms:created xsi:type="dcterms:W3CDTF">2020-01-21T17:02:51Z</dcterms:created>
  <dcterms:modified xsi:type="dcterms:W3CDTF">2020-03-11T11:17:45Z</dcterms:modified>
</cp:coreProperties>
</file>