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6" r:id="rId3"/>
    <p:sldId id="257" r:id="rId4"/>
    <p:sldId id="261" r:id="rId5"/>
    <p:sldId id="262" r:id="rId6"/>
    <p:sldId id="263" r:id="rId7"/>
    <p:sldId id="264" r:id="rId8"/>
    <p:sldId id="258" r:id="rId9"/>
    <p:sldId id="25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CB6747-F0CF-43D7-9804-320C147D5411}"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F31B84-D545-40B4-ACAD-FD22B4188F1E}" type="slidenum">
              <a:rPr lang="en-US" smtClean="0"/>
              <a:t>‹#›</a:t>
            </a:fld>
            <a:endParaRPr lang="en-US"/>
          </a:p>
        </p:txBody>
      </p:sp>
    </p:spTree>
    <p:extLst>
      <p:ext uri="{BB962C8B-B14F-4D97-AF65-F5344CB8AC3E}">
        <p14:creationId xmlns:p14="http://schemas.microsoft.com/office/powerpoint/2010/main" val="3974014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CB6747-F0CF-43D7-9804-320C147D5411}"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F31B84-D545-40B4-ACAD-FD22B4188F1E}" type="slidenum">
              <a:rPr lang="en-US" smtClean="0"/>
              <a:t>‹#›</a:t>
            </a:fld>
            <a:endParaRPr lang="en-US"/>
          </a:p>
        </p:txBody>
      </p:sp>
    </p:spTree>
    <p:extLst>
      <p:ext uri="{BB962C8B-B14F-4D97-AF65-F5344CB8AC3E}">
        <p14:creationId xmlns:p14="http://schemas.microsoft.com/office/powerpoint/2010/main" val="864647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CB6747-F0CF-43D7-9804-320C147D5411}"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F31B84-D545-40B4-ACAD-FD22B4188F1E}" type="slidenum">
              <a:rPr lang="en-US" smtClean="0"/>
              <a:t>‹#›</a:t>
            </a:fld>
            <a:endParaRPr lang="en-US"/>
          </a:p>
        </p:txBody>
      </p:sp>
    </p:spTree>
    <p:extLst>
      <p:ext uri="{BB962C8B-B14F-4D97-AF65-F5344CB8AC3E}">
        <p14:creationId xmlns:p14="http://schemas.microsoft.com/office/powerpoint/2010/main" val="208341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CB6747-F0CF-43D7-9804-320C147D5411}"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F31B84-D545-40B4-ACAD-FD22B4188F1E}" type="slidenum">
              <a:rPr lang="en-US" smtClean="0"/>
              <a:t>‹#›</a:t>
            </a:fld>
            <a:endParaRPr lang="en-US"/>
          </a:p>
        </p:txBody>
      </p:sp>
    </p:spTree>
    <p:extLst>
      <p:ext uri="{BB962C8B-B14F-4D97-AF65-F5344CB8AC3E}">
        <p14:creationId xmlns:p14="http://schemas.microsoft.com/office/powerpoint/2010/main" val="2483811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CB6747-F0CF-43D7-9804-320C147D5411}"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F31B84-D545-40B4-ACAD-FD22B4188F1E}" type="slidenum">
              <a:rPr lang="en-US" smtClean="0"/>
              <a:t>‹#›</a:t>
            </a:fld>
            <a:endParaRPr lang="en-US"/>
          </a:p>
        </p:txBody>
      </p:sp>
    </p:spTree>
    <p:extLst>
      <p:ext uri="{BB962C8B-B14F-4D97-AF65-F5344CB8AC3E}">
        <p14:creationId xmlns:p14="http://schemas.microsoft.com/office/powerpoint/2010/main" val="838366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CB6747-F0CF-43D7-9804-320C147D5411}"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F31B84-D545-40B4-ACAD-FD22B4188F1E}" type="slidenum">
              <a:rPr lang="en-US" smtClean="0"/>
              <a:t>‹#›</a:t>
            </a:fld>
            <a:endParaRPr lang="en-US"/>
          </a:p>
        </p:txBody>
      </p:sp>
    </p:spTree>
    <p:extLst>
      <p:ext uri="{BB962C8B-B14F-4D97-AF65-F5344CB8AC3E}">
        <p14:creationId xmlns:p14="http://schemas.microsoft.com/office/powerpoint/2010/main" val="2319803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CB6747-F0CF-43D7-9804-320C147D5411}" type="datetimeFigureOut">
              <a:rPr lang="en-US" smtClean="0"/>
              <a:t>4/2/2020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F31B84-D545-40B4-ACAD-FD22B4188F1E}" type="slidenum">
              <a:rPr lang="en-US" smtClean="0"/>
              <a:t>‹#›</a:t>
            </a:fld>
            <a:endParaRPr lang="en-US"/>
          </a:p>
        </p:txBody>
      </p:sp>
    </p:spTree>
    <p:extLst>
      <p:ext uri="{BB962C8B-B14F-4D97-AF65-F5344CB8AC3E}">
        <p14:creationId xmlns:p14="http://schemas.microsoft.com/office/powerpoint/2010/main" val="931361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CB6747-F0CF-43D7-9804-320C147D5411}" type="datetimeFigureOut">
              <a:rPr lang="en-US" smtClean="0"/>
              <a:t>4/2/2020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F31B84-D545-40B4-ACAD-FD22B4188F1E}" type="slidenum">
              <a:rPr lang="en-US" smtClean="0"/>
              <a:t>‹#›</a:t>
            </a:fld>
            <a:endParaRPr lang="en-US"/>
          </a:p>
        </p:txBody>
      </p:sp>
    </p:spTree>
    <p:extLst>
      <p:ext uri="{BB962C8B-B14F-4D97-AF65-F5344CB8AC3E}">
        <p14:creationId xmlns:p14="http://schemas.microsoft.com/office/powerpoint/2010/main" val="3051228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CB6747-F0CF-43D7-9804-320C147D5411}" type="datetimeFigureOut">
              <a:rPr lang="en-US" smtClean="0"/>
              <a:t>4/2/2020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F31B84-D545-40B4-ACAD-FD22B4188F1E}" type="slidenum">
              <a:rPr lang="en-US" smtClean="0"/>
              <a:t>‹#›</a:t>
            </a:fld>
            <a:endParaRPr lang="en-US"/>
          </a:p>
        </p:txBody>
      </p:sp>
    </p:spTree>
    <p:extLst>
      <p:ext uri="{BB962C8B-B14F-4D97-AF65-F5344CB8AC3E}">
        <p14:creationId xmlns:p14="http://schemas.microsoft.com/office/powerpoint/2010/main" val="2655350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CB6747-F0CF-43D7-9804-320C147D5411}"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F31B84-D545-40B4-ACAD-FD22B4188F1E}" type="slidenum">
              <a:rPr lang="en-US" smtClean="0"/>
              <a:t>‹#›</a:t>
            </a:fld>
            <a:endParaRPr lang="en-US"/>
          </a:p>
        </p:txBody>
      </p:sp>
    </p:spTree>
    <p:extLst>
      <p:ext uri="{BB962C8B-B14F-4D97-AF65-F5344CB8AC3E}">
        <p14:creationId xmlns:p14="http://schemas.microsoft.com/office/powerpoint/2010/main" val="3867633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CB6747-F0CF-43D7-9804-320C147D5411}"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F31B84-D545-40B4-ACAD-FD22B4188F1E}" type="slidenum">
              <a:rPr lang="en-US" smtClean="0"/>
              <a:t>‹#›</a:t>
            </a:fld>
            <a:endParaRPr lang="en-US"/>
          </a:p>
        </p:txBody>
      </p:sp>
    </p:spTree>
    <p:extLst>
      <p:ext uri="{BB962C8B-B14F-4D97-AF65-F5344CB8AC3E}">
        <p14:creationId xmlns:p14="http://schemas.microsoft.com/office/powerpoint/2010/main" val="1201349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CB6747-F0CF-43D7-9804-320C147D5411}" type="datetimeFigureOut">
              <a:rPr lang="en-US" smtClean="0"/>
              <a:t>4/2/2020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F31B84-D545-40B4-ACAD-FD22B4188F1E}" type="slidenum">
              <a:rPr lang="en-US" smtClean="0"/>
              <a:t>‹#›</a:t>
            </a:fld>
            <a:endParaRPr lang="en-US"/>
          </a:p>
        </p:txBody>
      </p:sp>
    </p:spTree>
    <p:extLst>
      <p:ext uri="{BB962C8B-B14F-4D97-AF65-F5344CB8AC3E}">
        <p14:creationId xmlns:p14="http://schemas.microsoft.com/office/powerpoint/2010/main" val="17012291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9"/>
          <p:cNvSpPr>
            <a:spLocks noChangeArrowheads="1"/>
          </p:cNvSpPr>
          <p:nvPr/>
        </p:nvSpPr>
        <p:spPr bwMode="auto">
          <a:xfrm>
            <a:off x="152400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4099" name="Rectangle 10"/>
          <p:cNvSpPr>
            <a:spLocks noChangeArrowheads="1"/>
          </p:cNvSpPr>
          <p:nvPr/>
        </p:nvSpPr>
        <p:spPr bwMode="auto">
          <a:xfrm>
            <a:off x="1524000" y="1"/>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4100" name="WordArt 11"/>
          <p:cNvSpPr>
            <a:spLocks noChangeArrowheads="1" noChangeShapeType="1" noTextEdit="1"/>
          </p:cNvSpPr>
          <p:nvPr/>
        </p:nvSpPr>
        <p:spPr bwMode="auto">
          <a:xfrm>
            <a:off x="6527800" y="6021388"/>
            <a:ext cx="3924300" cy="46355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SES</a:t>
            </a:r>
          </a:p>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Center of Strategic Economical Studies</a:t>
            </a:r>
          </a:p>
        </p:txBody>
      </p:sp>
      <p:pic>
        <p:nvPicPr>
          <p:cNvPr id="4101" name="Picture 12" descr="__________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16" descr="___________"/>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3200400" y="838201"/>
            <a:ext cx="5867400" cy="456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41" name="Text Box 17"/>
          <p:cNvSpPr txBox="1">
            <a:spLocks noChangeArrowheads="1"/>
          </p:cNvSpPr>
          <p:nvPr/>
        </p:nvSpPr>
        <p:spPr bwMode="auto">
          <a:xfrm>
            <a:off x="2362200" y="1282700"/>
            <a:ext cx="7418388" cy="4400550"/>
          </a:xfrm>
          <a:prstGeom prst="rect">
            <a:avLst/>
          </a:prstGeom>
          <a:noFill/>
          <a:ln w="9525">
            <a:noFill/>
            <a:miter lim="800000"/>
            <a:headEnd/>
            <a:tailEnd/>
          </a:ln>
          <a:effectLst/>
        </p:spPr>
        <p:txBody>
          <a:bodyPr>
            <a:spAutoFit/>
          </a:bodyPr>
          <a:lstStyle/>
          <a:p>
            <a:pPr algn="ctr" rtl="1" fontAlgn="base">
              <a:spcBef>
                <a:spcPct val="0"/>
              </a:spcBef>
              <a:spcAft>
                <a:spcPct val="0"/>
              </a:spcAft>
              <a:defRPr/>
            </a:pPr>
            <a:endParaRPr lang="ar-IQ" sz="5400" b="1" dirty="0">
              <a:solidFill>
                <a:srgbClr val="000000"/>
              </a:solidFill>
              <a:effectLst>
                <a:outerShdw blurRad="38100" dist="38100" dir="2700000" algn="tl">
                  <a:srgbClr val="C0C0C0"/>
                </a:outerShdw>
              </a:effectLst>
              <a:cs typeface="MCS Modern S_U normal." pitchFamily="2" charset="-78"/>
            </a:endParaRPr>
          </a:p>
          <a:p>
            <a:pPr algn="ctr" rtl="1" fontAlgn="base">
              <a:spcBef>
                <a:spcPct val="0"/>
              </a:spcBef>
              <a:spcAft>
                <a:spcPct val="0"/>
              </a:spcAft>
              <a:defRPr/>
            </a:pPr>
            <a:r>
              <a:rPr lang="ar-IQ" sz="5400" b="1" dirty="0">
                <a:solidFill>
                  <a:srgbClr val="000000"/>
                </a:solidFill>
                <a:effectLst>
                  <a:outerShdw blurRad="38100" dist="38100" dir="2700000" algn="tl">
                    <a:srgbClr val="C0C0C0"/>
                  </a:outerShdw>
                </a:effectLst>
                <a:latin typeface="Courier New" panose="02070309020205020404" pitchFamily="49" charset="0"/>
                <a:cs typeface="Courier New" panose="02070309020205020404" pitchFamily="49" charset="0"/>
              </a:rPr>
              <a:t>إدارة المؤسسات الصحفية</a:t>
            </a:r>
          </a:p>
          <a:p>
            <a:pPr algn="ctr" rtl="1" fontAlgn="base">
              <a:spcBef>
                <a:spcPct val="0"/>
              </a:spcBef>
              <a:spcAft>
                <a:spcPct val="0"/>
              </a:spcAft>
              <a:defRPr/>
            </a:pPr>
            <a:r>
              <a:rPr lang="ar-IQ" sz="5400" b="1" dirty="0" smtClean="0">
                <a:solidFill>
                  <a:srgbClr val="000000"/>
                </a:solidFill>
                <a:effectLst>
                  <a:outerShdw blurRad="38100" dist="38100" dir="2700000" algn="tl">
                    <a:srgbClr val="C0C0C0"/>
                  </a:outerShdw>
                </a:effectLst>
                <a:latin typeface="Courier New" panose="02070309020205020404" pitchFamily="49" charset="0"/>
                <a:cs typeface="Courier New" panose="02070309020205020404" pitchFamily="49" charset="0"/>
              </a:rPr>
              <a:t>3</a:t>
            </a:r>
            <a:endParaRPr lang="ar-IQ" sz="5400" b="1" dirty="0">
              <a:solidFill>
                <a:srgbClr val="000000"/>
              </a:solidFill>
              <a:effectLst>
                <a:outerShdw blurRad="38100" dist="38100" dir="2700000" algn="tl">
                  <a:srgbClr val="C0C0C0"/>
                </a:outerShdw>
              </a:effectLst>
              <a:latin typeface="Courier New" panose="02070309020205020404" pitchFamily="49" charset="0"/>
              <a:cs typeface="Courier New" panose="02070309020205020404" pitchFamily="49" charset="0"/>
            </a:endParaRPr>
          </a:p>
          <a:p>
            <a:pPr algn="ctr" rtl="1" fontAlgn="base">
              <a:spcBef>
                <a:spcPct val="0"/>
              </a:spcBef>
              <a:spcAft>
                <a:spcPct val="0"/>
              </a:spcAft>
              <a:defRPr/>
            </a:pPr>
            <a:r>
              <a:rPr lang="ar-SA" sz="3200" b="1" dirty="0">
                <a:solidFill>
                  <a:srgbClr val="000000"/>
                </a:solidFill>
              </a:rPr>
              <a:t> د.سهاد عادل القيسي/ الجامعة المستنصرية</a:t>
            </a:r>
            <a:endParaRPr lang="en-US" sz="3200" dirty="0">
              <a:solidFill>
                <a:srgbClr val="000000"/>
              </a:solidFill>
            </a:endParaRPr>
          </a:p>
          <a:p>
            <a:pPr algn="ctr" rtl="1" fontAlgn="base">
              <a:spcBef>
                <a:spcPct val="0"/>
              </a:spcBef>
              <a:spcAft>
                <a:spcPct val="0"/>
              </a:spcAft>
              <a:defRPr/>
            </a:pPr>
            <a:r>
              <a:rPr lang="ar-SA" sz="3200" b="1" dirty="0">
                <a:solidFill>
                  <a:srgbClr val="000000"/>
                </a:solidFill>
              </a:rPr>
              <a:t> </a:t>
            </a:r>
            <a:endParaRPr lang="ar-SA" sz="4000" dirty="0">
              <a:solidFill>
                <a:srgbClr val="000000"/>
              </a:solidFill>
              <a:effectLst>
                <a:outerShdw blurRad="38100" dist="38100" dir="2700000" algn="tl">
                  <a:srgbClr val="C0C0C0"/>
                </a:outerShdw>
              </a:effectLst>
              <a:cs typeface="MCS Modern S_U normal." pitchFamily="2" charset="-78"/>
            </a:endParaRPr>
          </a:p>
        </p:txBody>
      </p:sp>
    </p:spTree>
    <p:extLst>
      <p:ext uri="{BB962C8B-B14F-4D97-AF65-F5344CB8AC3E}">
        <p14:creationId xmlns:p14="http://schemas.microsoft.com/office/powerpoint/2010/main" val="8200201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ChangeArrowheads="1"/>
          </p:cNvSpPr>
          <p:nvPr/>
        </p:nvSpPr>
        <p:spPr bwMode="auto">
          <a:xfrm>
            <a:off x="152400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sz="1800"/>
          </a:p>
        </p:txBody>
      </p:sp>
      <p:sp>
        <p:nvSpPr>
          <p:cNvPr id="5123" name="Rectangle 6"/>
          <p:cNvSpPr>
            <a:spLocks noChangeArrowheads="1"/>
          </p:cNvSpPr>
          <p:nvPr/>
        </p:nvSpPr>
        <p:spPr bwMode="auto">
          <a:xfrm>
            <a:off x="1524000" y="1"/>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sz="1800"/>
          </a:p>
        </p:txBody>
      </p:sp>
      <p:sp>
        <p:nvSpPr>
          <p:cNvPr id="5124" name="WordArt 7"/>
          <p:cNvSpPr>
            <a:spLocks noChangeArrowheads="1" noChangeShapeType="1" noTextEdit="1"/>
          </p:cNvSpPr>
          <p:nvPr/>
        </p:nvSpPr>
        <p:spPr bwMode="auto">
          <a:xfrm>
            <a:off x="6527800" y="6021388"/>
            <a:ext cx="3924300" cy="463550"/>
          </a:xfrm>
          <a:prstGeom prst="rect">
            <a:avLst/>
          </a:prstGeom>
        </p:spPr>
        <p:txBody>
          <a:bodyPr wrap="none" fromWordArt="1">
            <a:prstTxWarp prst="textPlain">
              <a:avLst>
                <a:gd name="adj" fmla="val 50000"/>
              </a:avLst>
            </a:prstTxWarp>
          </a:bodyPr>
          <a:lstStyle/>
          <a:p>
            <a:pPr algn="ct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SES</a:t>
            </a:r>
          </a:p>
          <a:p>
            <a:pPr algn="ct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Center of Strategic Economical Studies</a:t>
            </a:r>
          </a:p>
        </p:txBody>
      </p:sp>
      <p:pic>
        <p:nvPicPr>
          <p:cNvPr id="5125" name="Picture 9" descr="__________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10" descr="___________"/>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3200400" y="838201"/>
            <a:ext cx="5867400" cy="456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3"/>
          <p:cNvSpPr txBox="1">
            <a:spLocks noChangeArrowheads="1"/>
          </p:cNvSpPr>
          <p:nvPr/>
        </p:nvSpPr>
        <p:spPr bwMode="auto">
          <a:xfrm>
            <a:off x="1981200" y="1798638"/>
            <a:ext cx="8229600" cy="4525962"/>
          </a:xfrm>
          <a:prstGeom prst="rect">
            <a:avLst/>
          </a:prstGeom>
          <a:noFill/>
          <a:ln w="9525">
            <a:noFill/>
            <a:miter lim="800000"/>
            <a:headEnd/>
            <a:tailEnd/>
          </a:ln>
        </p:spPr>
        <p:txBody>
          <a:bodyPr/>
          <a:lstStyle/>
          <a:p>
            <a:pPr algn="just" rtl="1">
              <a:spcBef>
                <a:spcPct val="20000"/>
              </a:spcBef>
              <a:defRPr/>
            </a:pPr>
            <a:endParaRPr lang="en-US" sz="4000" b="1" kern="0" dirty="0"/>
          </a:p>
        </p:txBody>
      </p:sp>
      <p:sp>
        <p:nvSpPr>
          <p:cNvPr id="12" name="Rectangle 2"/>
          <p:cNvSpPr>
            <a:spLocks noGrp="1" noChangeArrowheads="1"/>
          </p:cNvSpPr>
          <p:nvPr>
            <p:ph type="title"/>
          </p:nvPr>
        </p:nvSpPr>
        <p:spPr>
          <a:xfrm>
            <a:off x="2209800" y="2514600"/>
            <a:ext cx="7772400" cy="1143000"/>
          </a:xfrm>
        </p:spPr>
        <p:txBody>
          <a:bodyPr/>
          <a:lstStyle/>
          <a:p>
            <a:pPr algn="ctr">
              <a:defRPr/>
            </a:pPr>
            <a:r>
              <a:rPr lang="ar-IQ" sz="6600" b="1" dirty="0">
                <a:effectLst>
                  <a:outerShdw blurRad="38100" dist="38100" dir="2700000" algn="tl">
                    <a:srgbClr val="000000">
                      <a:alpha val="43137"/>
                    </a:srgbClr>
                  </a:outerShdw>
                </a:effectLst>
                <a:latin typeface="Monotype Koufi" pitchFamily="2" charset="-78"/>
                <a:ea typeface="Monotype Koufi" pitchFamily="2" charset="-78"/>
                <a:cs typeface="Monotype Koufi" pitchFamily="2" charset="-78"/>
              </a:rPr>
              <a:t>الفصل الأول</a:t>
            </a:r>
            <a:endParaRPr lang="en-US" sz="6600" b="1" dirty="0">
              <a:effectLst>
                <a:outerShdw blurRad="38100" dist="38100" dir="2700000" algn="tl">
                  <a:srgbClr val="000000">
                    <a:alpha val="43137"/>
                  </a:srgbClr>
                </a:outerShdw>
              </a:effectLst>
              <a:latin typeface="Monotype Koufi" pitchFamily="2" charset="-78"/>
              <a:ea typeface="Monotype Koufi" pitchFamily="2" charset="-78"/>
              <a:cs typeface="Monotype Koufi" pitchFamily="2" charset="-78"/>
            </a:endParaRPr>
          </a:p>
        </p:txBody>
      </p:sp>
    </p:spTree>
    <p:extLst>
      <p:ext uri="{BB962C8B-B14F-4D97-AF65-F5344CB8AC3E}">
        <p14:creationId xmlns:p14="http://schemas.microsoft.com/office/powerpoint/2010/main" val="9071367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ChangeArrowheads="1"/>
          </p:cNvSpPr>
          <p:nvPr/>
        </p:nvSpPr>
        <p:spPr bwMode="auto">
          <a:xfrm>
            <a:off x="152400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sz="1800"/>
          </a:p>
        </p:txBody>
      </p:sp>
      <p:sp>
        <p:nvSpPr>
          <p:cNvPr id="6147" name="Rectangle 6"/>
          <p:cNvSpPr>
            <a:spLocks noChangeArrowheads="1"/>
          </p:cNvSpPr>
          <p:nvPr/>
        </p:nvSpPr>
        <p:spPr bwMode="auto">
          <a:xfrm>
            <a:off x="1524000" y="1"/>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sz="1800"/>
          </a:p>
        </p:txBody>
      </p:sp>
      <p:sp>
        <p:nvSpPr>
          <p:cNvPr id="6148" name="WordArt 7"/>
          <p:cNvSpPr>
            <a:spLocks noChangeArrowheads="1" noChangeShapeType="1" noTextEdit="1"/>
          </p:cNvSpPr>
          <p:nvPr/>
        </p:nvSpPr>
        <p:spPr bwMode="auto">
          <a:xfrm>
            <a:off x="6527800" y="6021388"/>
            <a:ext cx="3924300" cy="463550"/>
          </a:xfrm>
          <a:prstGeom prst="rect">
            <a:avLst/>
          </a:prstGeom>
        </p:spPr>
        <p:txBody>
          <a:bodyPr wrap="none" fromWordArt="1">
            <a:prstTxWarp prst="textPlain">
              <a:avLst>
                <a:gd name="adj" fmla="val 50000"/>
              </a:avLst>
            </a:prstTxWarp>
          </a:bodyPr>
          <a:lstStyle/>
          <a:p>
            <a:pPr algn="ct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SES</a:t>
            </a:r>
          </a:p>
          <a:p>
            <a:pPr algn="ct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Center of Strategic Economical Studies</a:t>
            </a:r>
          </a:p>
        </p:txBody>
      </p:sp>
      <p:pic>
        <p:nvPicPr>
          <p:cNvPr id="6149" name="Picture 9" descr="__________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10" descr="___________"/>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3200400" y="838201"/>
            <a:ext cx="5867400" cy="456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3"/>
          <p:cNvSpPr txBox="1">
            <a:spLocks noChangeArrowheads="1"/>
          </p:cNvSpPr>
          <p:nvPr/>
        </p:nvSpPr>
        <p:spPr bwMode="auto">
          <a:xfrm>
            <a:off x="1981200" y="1798638"/>
            <a:ext cx="8229600" cy="4525962"/>
          </a:xfrm>
          <a:prstGeom prst="rect">
            <a:avLst/>
          </a:prstGeom>
          <a:noFill/>
          <a:ln w="9525">
            <a:noFill/>
            <a:miter lim="800000"/>
            <a:headEnd/>
            <a:tailEnd/>
          </a:ln>
        </p:spPr>
        <p:txBody>
          <a:bodyPr/>
          <a:lstStyle/>
          <a:p>
            <a:pPr algn="just" rtl="1">
              <a:spcBef>
                <a:spcPct val="20000"/>
              </a:spcBef>
              <a:defRPr/>
            </a:pPr>
            <a:endParaRPr lang="en-US" sz="4000" b="1" kern="0" dirty="0"/>
          </a:p>
        </p:txBody>
      </p:sp>
      <p:sp>
        <p:nvSpPr>
          <p:cNvPr id="12" name="Rectangle 2"/>
          <p:cNvSpPr>
            <a:spLocks noGrp="1" noChangeArrowheads="1"/>
          </p:cNvSpPr>
          <p:nvPr>
            <p:ph type="title"/>
          </p:nvPr>
        </p:nvSpPr>
        <p:spPr>
          <a:xfrm>
            <a:off x="2209800" y="2514600"/>
            <a:ext cx="7772400" cy="1143000"/>
          </a:xfrm>
        </p:spPr>
        <p:txBody>
          <a:bodyPr>
            <a:normAutofit fontScale="90000"/>
          </a:bodyPr>
          <a:lstStyle/>
          <a:p>
            <a:pPr>
              <a:defRPr/>
            </a:pPr>
            <a:r>
              <a:rPr lang="ar-IQ" dirty="0" smtClean="0"/>
              <a:t/>
            </a:r>
            <a:br>
              <a:rPr lang="ar-IQ" dirty="0" smtClean="0"/>
            </a:br>
            <a:r>
              <a:rPr lang="ar-IQ" dirty="0" smtClean="0"/>
              <a:t/>
            </a:r>
            <a:br>
              <a:rPr lang="ar-IQ" dirty="0" smtClean="0"/>
            </a:br>
            <a:endParaRPr lang="en-US" b="1" dirty="0">
              <a:solidFill>
                <a:schemeClr val="tx1"/>
              </a:solidFill>
              <a:effectLst>
                <a:outerShdw blurRad="38100" dist="38100" dir="2700000" algn="tl">
                  <a:srgbClr val="000000">
                    <a:alpha val="43137"/>
                  </a:srgbClr>
                </a:outerShdw>
              </a:effectLst>
              <a:latin typeface="Monotype Koufi" pitchFamily="2" charset="-78"/>
              <a:ea typeface="Monotype Koufi" pitchFamily="2" charset="-78"/>
              <a:cs typeface="Monotype Koufi" pitchFamily="2" charset="-78"/>
            </a:endParaRPr>
          </a:p>
        </p:txBody>
      </p:sp>
      <p:graphicFrame>
        <p:nvGraphicFramePr>
          <p:cNvPr id="3" name="Table 2"/>
          <p:cNvGraphicFramePr>
            <a:graphicFrameLocks noGrp="1"/>
          </p:cNvGraphicFramePr>
          <p:nvPr/>
        </p:nvGraphicFramePr>
        <p:xfrm>
          <a:off x="1524000" y="381000"/>
          <a:ext cx="9144000" cy="5851872"/>
        </p:xfrm>
        <a:graphic>
          <a:graphicData uri="http://schemas.openxmlformats.org/drawingml/2006/table">
            <a:tbl>
              <a:tblPr firstRow="1" bandRow="1">
                <a:tableStyleId>{5C22544A-7EE6-4342-B048-85BDC9FD1C3A}</a:tableStyleId>
              </a:tblPr>
              <a:tblGrid>
                <a:gridCol w="7429499"/>
                <a:gridCol w="1714501"/>
              </a:tblGrid>
              <a:tr h="365720">
                <a:tc>
                  <a:txBody>
                    <a:bodyPr/>
                    <a:lstStyle/>
                    <a:p>
                      <a:pPr algn="ctr"/>
                      <a:r>
                        <a:rPr lang="ar-IQ" sz="1800" dirty="0" smtClean="0"/>
                        <a:t>المفردات</a:t>
                      </a:r>
                      <a:endParaRPr lang="en-US" sz="1800" dirty="0"/>
                    </a:p>
                  </a:txBody>
                  <a:tcPr marT="45711" marB="45711"/>
                </a:tc>
                <a:tc>
                  <a:txBody>
                    <a:bodyPr/>
                    <a:lstStyle/>
                    <a:p>
                      <a:pPr algn="ctr"/>
                      <a:r>
                        <a:rPr lang="ar-IQ" sz="1800" dirty="0" smtClean="0"/>
                        <a:t>الاسابيع </a:t>
                      </a:r>
                      <a:endParaRPr lang="en-US" sz="1800" dirty="0"/>
                    </a:p>
                  </a:txBody>
                  <a:tcPr marT="45711" marB="45711"/>
                </a:tc>
              </a:tr>
              <a:tr h="365720">
                <a:tc>
                  <a:txBody>
                    <a:bodyPr/>
                    <a:lstStyle/>
                    <a:p>
                      <a:pPr algn="r"/>
                      <a:r>
                        <a:rPr lang="ar-IQ" sz="1800" dirty="0" smtClean="0"/>
                        <a:t>مفهوم الادارة وتعريفاتها</a:t>
                      </a:r>
                      <a:endParaRPr lang="en-US" sz="1800" dirty="0"/>
                    </a:p>
                  </a:txBody>
                  <a:tcPr marT="45711" marB="45711"/>
                </a:tc>
                <a:tc>
                  <a:txBody>
                    <a:bodyPr/>
                    <a:lstStyle/>
                    <a:p>
                      <a:pPr algn="ctr"/>
                      <a:r>
                        <a:rPr lang="ar-IQ" sz="1800" dirty="0" smtClean="0"/>
                        <a:t>1</a:t>
                      </a:r>
                      <a:endParaRPr lang="en-US" sz="1800" dirty="0"/>
                    </a:p>
                  </a:txBody>
                  <a:tcPr marT="45711" marB="45711"/>
                </a:tc>
              </a:tr>
              <a:tr h="365720">
                <a:tc>
                  <a:txBody>
                    <a:bodyPr/>
                    <a:lstStyle/>
                    <a:p>
                      <a:pPr algn="r"/>
                      <a:r>
                        <a:rPr lang="ar-IQ" sz="1800" dirty="0" smtClean="0"/>
                        <a:t>عرض نظريات الادارة</a:t>
                      </a:r>
                      <a:endParaRPr lang="en-US" sz="1800" dirty="0"/>
                    </a:p>
                  </a:txBody>
                  <a:tcPr marT="45711" marB="45711"/>
                </a:tc>
                <a:tc>
                  <a:txBody>
                    <a:bodyPr/>
                    <a:lstStyle/>
                    <a:p>
                      <a:pPr algn="ctr"/>
                      <a:r>
                        <a:rPr lang="ar-IQ" sz="1800" dirty="0" smtClean="0"/>
                        <a:t>2</a:t>
                      </a:r>
                      <a:endParaRPr lang="en-US" sz="1800" dirty="0"/>
                    </a:p>
                  </a:txBody>
                  <a:tcPr marT="45711" marB="45711"/>
                </a:tc>
              </a:tr>
              <a:tr h="365720">
                <a:tc>
                  <a:txBody>
                    <a:bodyPr/>
                    <a:lstStyle/>
                    <a:p>
                      <a:pPr algn="r"/>
                      <a:r>
                        <a:rPr lang="ar-IQ" sz="1800" dirty="0" smtClean="0"/>
                        <a:t>اهمية الادارة ووظائف الاعلام</a:t>
                      </a:r>
                      <a:endParaRPr lang="en-US" sz="1800" dirty="0"/>
                    </a:p>
                  </a:txBody>
                  <a:tcPr marT="45711" marB="45711"/>
                </a:tc>
                <a:tc>
                  <a:txBody>
                    <a:bodyPr/>
                    <a:lstStyle/>
                    <a:p>
                      <a:pPr algn="ctr"/>
                      <a:r>
                        <a:rPr lang="ar-IQ" sz="1800" dirty="0" smtClean="0"/>
                        <a:t>3</a:t>
                      </a:r>
                      <a:endParaRPr lang="en-US" sz="1800" dirty="0"/>
                    </a:p>
                  </a:txBody>
                  <a:tcPr marT="45711" marB="45711"/>
                </a:tc>
              </a:tr>
              <a:tr h="365720">
                <a:tc>
                  <a:txBody>
                    <a:bodyPr/>
                    <a:lstStyle/>
                    <a:p>
                      <a:pPr algn="r"/>
                      <a:r>
                        <a:rPr lang="ar-IQ" sz="1800" dirty="0" smtClean="0"/>
                        <a:t>العملية الادارية في المؤسسات الصحفية</a:t>
                      </a:r>
                      <a:endParaRPr lang="en-US" sz="1800" dirty="0"/>
                    </a:p>
                  </a:txBody>
                  <a:tcPr marT="45711" marB="45711"/>
                </a:tc>
                <a:tc>
                  <a:txBody>
                    <a:bodyPr/>
                    <a:lstStyle/>
                    <a:p>
                      <a:pPr algn="ctr"/>
                      <a:r>
                        <a:rPr lang="ar-IQ" sz="1800" dirty="0" smtClean="0"/>
                        <a:t>4</a:t>
                      </a:r>
                      <a:endParaRPr lang="en-US" sz="1800" dirty="0"/>
                    </a:p>
                  </a:txBody>
                  <a:tcPr marT="45711" marB="45711"/>
                </a:tc>
              </a:tr>
              <a:tr h="365720">
                <a:tc>
                  <a:txBody>
                    <a:bodyPr/>
                    <a:lstStyle/>
                    <a:p>
                      <a:pPr algn="r"/>
                      <a:r>
                        <a:rPr lang="ar-IQ" sz="1800" dirty="0" smtClean="0"/>
                        <a:t>الانشطة</a:t>
                      </a:r>
                      <a:r>
                        <a:rPr lang="ar-IQ" sz="1800" baseline="0" dirty="0" smtClean="0"/>
                        <a:t> الاعلامية والانشطة الابداعية</a:t>
                      </a:r>
                      <a:endParaRPr lang="en-US" sz="1800" dirty="0"/>
                    </a:p>
                  </a:txBody>
                  <a:tcPr marT="45711" marB="45711"/>
                </a:tc>
                <a:tc>
                  <a:txBody>
                    <a:bodyPr/>
                    <a:lstStyle/>
                    <a:p>
                      <a:pPr algn="ctr"/>
                      <a:r>
                        <a:rPr lang="ar-IQ" sz="1800" dirty="0" smtClean="0"/>
                        <a:t>5</a:t>
                      </a:r>
                      <a:endParaRPr lang="en-US" sz="1800" dirty="0"/>
                    </a:p>
                  </a:txBody>
                  <a:tcPr marT="45711" marB="45711"/>
                </a:tc>
              </a:tr>
              <a:tr h="365720">
                <a:tc>
                  <a:txBody>
                    <a:bodyPr/>
                    <a:lstStyle/>
                    <a:p>
                      <a:pPr algn="r"/>
                      <a:r>
                        <a:rPr lang="ar-IQ" sz="1800" dirty="0" smtClean="0"/>
                        <a:t>التحديات التي تجابه المؤسسات الصحفية</a:t>
                      </a:r>
                      <a:endParaRPr lang="en-US" sz="1800" dirty="0"/>
                    </a:p>
                  </a:txBody>
                  <a:tcPr marT="45711" marB="45711"/>
                </a:tc>
                <a:tc>
                  <a:txBody>
                    <a:bodyPr/>
                    <a:lstStyle/>
                    <a:p>
                      <a:pPr algn="ctr"/>
                      <a:r>
                        <a:rPr lang="ar-IQ" sz="1800" dirty="0" smtClean="0"/>
                        <a:t>6</a:t>
                      </a:r>
                      <a:endParaRPr lang="en-US" sz="1800" dirty="0"/>
                    </a:p>
                  </a:txBody>
                  <a:tcPr marT="45711" marB="45711"/>
                </a:tc>
              </a:tr>
              <a:tr h="365720">
                <a:tc>
                  <a:txBody>
                    <a:bodyPr/>
                    <a:lstStyle/>
                    <a:p>
                      <a:pPr algn="r"/>
                      <a:r>
                        <a:rPr lang="ar-IQ" sz="1800" dirty="0" smtClean="0"/>
                        <a:t>وظائف</a:t>
                      </a:r>
                      <a:r>
                        <a:rPr lang="ar-IQ" sz="1800" baseline="0" dirty="0" smtClean="0"/>
                        <a:t> الادارة في المؤسسات الصحفية</a:t>
                      </a:r>
                      <a:endParaRPr lang="en-US" sz="1800" dirty="0"/>
                    </a:p>
                  </a:txBody>
                  <a:tcPr marT="45711" marB="45711"/>
                </a:tc>
                <a:tc>
                  <a:txBody>
                    <a:bodyPr/>
                    <a:lstStyle/>
                    <a:p>
                      <a:pPr algn="ctr"/>
                      <a:r>
                        <a:rPr lang="ar-IQ" sz="1800" dirty="0" smtClean="0"/>
                        <a:t>7</a:t>
                      </a:r>
                      <a:endParaRPr lang="en-US" sz="1800" dirty="0"/>
                    </a:p>
                  </a:txBody>
                  <a:tcPr marT="45711" marB="45711"/>
                </a:tc>
              </a:tr>
              <a:tr h="365720">
                <a:tc>
                  <a:txBody>
                    <a:bodyPr/>
                    <a:lstStyle/>
                    <a:p>
                      <a:pPr algn="r"/>
                      <a:r>
                        <a:rPr lang="ar-IQ" sz="1800" dirty="0" smtClean="0"/>
                        <a:t>التخطيط في المؤسسات الصحفية </a:t>
                      </a:r>
                      <a:endParaRPr lang="en-US" sz="1800" dirty="0"/>
                    </a:p>
                  </a:txBody>
                  <a:tcPr marT="45711" marB="45711"/>
                </a:tc>
                <a:tc>
                  <a:txBody>
                    <a:bodyPr/>
                    <a:lstStyle/>
                    <a:p>
                      <a:pPr algn="ctr"/>
                      <a:r>
                        <a:rPr lang="ar-IQ" sz="1800" dirty="0" smtClean="0"/>
                        <a:t>8</a:t>
                      </a:r>
                      <a:endParaRPr lang="en-US" sz="1800" dirty="0"/>
                    </a:p>
                  </a:txBody>
                  <a:tcPr marT="45711" marB="45711"/>
                </a:tc>
              </a:tr>
              <a:tr h="365720">
                <a:tc>
                  <a:txBody>
                    <a:bodyPr/>
                    <a:lstStyle/>
                    <a:p>
                      <a:pPr algn="r" rtl="1"/>
                      <a:r>
                        <a:rPr lang="ar-IQ" sz="1800" dirty="0" smtClean="0"/>
                        <a:t>التنظيم في المؤسسات</a:t>
                      </a:r>
                      <a:r>
                        <a:rPr lang="ar-IQ" sz="1800" baseline="0" dirty="0" smtClean="0"/>
                        <a:t> الصحفية</a:t>
                      </a:r>
                      <a:endParaRPr lang="en-US" sz="1800" dirty="0"/>
                    </a:p>
                  </a:txBody>
                  <a:tcPr marT="45711" marB="45711"/>
                </a:tc>
                <a:tc>
                  <a:txBody>
                    <a:bodyPr/>
                    <a:lstStyle/>
                    <a:p>
                      <a:pPr algn="ctr"/>
                      <a:r>
                        <a:rPr lang="ar-IQ" sz="1800" dirty="0" smtClean="0"/>
                        <a:t>9</a:t>
                      </a:r>
                      <a:endParaRPr lang="en-US" sz="1800" dirty="0"/>
                    </a:p>
                  </a:txBody>
                  <a:tcPr marT="45711" marB="45711"/>
                </a:tc>
              </a:tr>
              <a:tr h="365720">
                <a:tc>
                  <a:txBody>
                    <a:bodyPr/>
                    <a:lstStyle/>
                    <a:p>
                      <a:pPr algn="r" rtl="1"/>
                      <a:r>
                        <a:rPr lang="ar-IQ" sz="1800" dirty="0" smtClean="0"/>
                        <a:t>الاتصال الاداري في المؤسسات الصحفية</a:t>
                      </a:r>
                      <a:endParaRPr lang="en-US" sz="1800" dirty="0"/>
                    </a:p>
                  </a:txBody>
                  <a:tcPr marT="45711" marB="45711"/>
                </a:tc>
                <a:tc>
                  <a:txBody>
                    <a:bodyPr/>
                    <a:lstStyle/>
                    <a:p>
                      <a:pPr algn="ctr"/>
                      <a:r>
                        <a:rPr lang="ar-IQ" sz="1800" dirty="0" smtClean="0"/>
                        <a:t>10</a:t>
                      </a:r>
                      <a:endParaRPr lang="en-US" sz="1800" dirty="0"/>
                    </a:p>
                  </a:txBody>
                  <a:tcPr marT="45711" marB="45711"/>
                </a:tc>
              </a:tr>
              <a:tr h="365720">
                <a:tc>
                  <a:txBody>
                    <a:bodyPr/>
                    <a:lstStyle/>
                    <a:p>
                      <a:pPr algn="r" rtl="1"/>
                      <a:r>
                        <a:rPr lang="ar-IQ" sz="1800" dirty="0" smtClean="0"/>
                        <a:t>التوجيه في المؤسسات الصحفية</a:t>
                      </a:r>
                      <a:endParaRPr lang="en-US" sz="1800" dirty="0"/>
                    </a:p>
                  </a:txBody>
                  <a:tcPr marT="45711" marB="45711"/>
                </a:tc>
                <a:tc>
                  <a:txBody>
                    <a:bodyPr/>
                    <a:lstStyle/>
                    <a:p>
                      <a:pPr algn="ctr"/>
                      <a:r>
                        <a:rPr lang="ar-IQ" sz="1800" dirty="0" smtClean="0"/>
                        <a:t>11</a:t>
                      </a:r>
                      <a:endParaRPr lang="en-US" sz="1800" dirty="0"/>
                    </a:p>
                  </a:txBody>
                  <a:tcPr marT="45711" marB="45711"/>
                </a:tc>
              </a:tr>
              <a:tr h="365720">
                <a:tc>
                  <a:txBody>
                    <a:bodyPr/>
                    <a:lstStyle/>
                    <a:p>
                      <a:pPr algn="r" rtl="1"/>
                      <a:r>
                        <a:rPr lang="ar-IQ" sz="1800" dirty="0" smtClean="0"/>
                        <a:t>الرقابة الادارية في المؤسسات الصحفية</a:t>
                      </a:r>
                      <a:endParaRPr lang="en-US" sz="1800" dirty="0"/>
                    </a:p>
                  </a:txBody>
                  <a:tcPr marT="45711" marB="45711"/>
                </a:tc>
                <a:tc>
                  <a:txBody>
                    <a:bodyPr/>
                    <a:lstStyle/>
                    <a:p>
                      <a:pPr algn="ctr"/>
                      <a:r>
                        <a:rPr lang="ar-IQ" sz="1800" dirty="0" smtClean="0"/>
                        <a:t>12</a:t>
                      </a:r>
                      <a:endParaRPr lang="en-US" sz="1800" dirty="0"/>
                    </a:p>
                  </a:txBody>
                  <a:tcPr marT="45711" marB="45711"/>
                </a:tc>
              </a:tr>
              <a:tr h="365720">
                <a:tc>
                  <a:txBody>
                    <a:bodyPr/>
                    <a:lstStyle/>
                    <a:p>
                      <a:pPr algn="r" rtl="1"/>
                      <a:r>
                        <a:rPr lang="ar-IQ" sz="1800" dirty="0" smtClean="0"/>
                        <a:t>اصدار القرار في المؤسسات الصحفية</a:t>
                      </a:r>
                      <a:endParaRPr lang="en-US" sz="1800" dirty="0"/>
                    </a:p>
                  </a:txBody>
                  <a:tcPr marT="45711" marB="45711"/>
                </a:tc>
                <a:tc>
                  <a:txBody>
                    <a:bodyPr/>
                    <a:lstStyle/>
                    <a:p>
                      <a:pPr algn="ctr"/>
                      <a:r>
                        <a:rPr lang="ar-IQ" sz="1800" dirty="0" smtClean="0"/>
                        <a:t>13</a:t>
                      </a:r>
                      <a:endParaRPr lang="en-US" sz="1800" dirty="0"/>
                    </a:p>
                  </a:txBody>
                  <a:tcPr marT="45711" marB="45711"/>
                </a:tc>
              </a:tr>
              <a:tr h="365720">
                <a:tc>
                  <a:txBody>
                    <a:bodyPr/>
                    <a:lstStyle/>
                    <a:p>
                      <a:pPr algn="r" rtl="1"/>
                      <a:r>
                        <a:rPr lang="ar-IQ" sz="1800" dirty="0" smtClean="0"/>
                        <a:t>التقويم في المؤسسات الصحفية</a:t>
                      </a:r>
                      <a:endParaRPr lang="en-US" sz="1800" dirty="0"/>
                    </a:p>
                  </a:txBody>
                  <a:tcPr marT="45711" marB="45711"/>
                </a:tc>
                <a:tc>
                  <a:txBody>
                    <a:bodyPr/>
                    <a:lstStyle/>
                    <a:p>
                      <a:pPr algn="ctr"/>
                      <a:r>
                        <a:rPr lang="ar-IQ" sz="1800" dirty="0" smtClean="0"/>
                        <a:t>14</a:t>
                      </a:r>
                      <a:endParaRPr lang="en-US" sz="1800" dirty="0"/>
                    </a:p>
                  </a:txBody>
                  <a:tcPr marT="45711" marB="45711"/>
                </a:tc>
              </a:tr>
              <a:tr h="365720">
                <a:tc>
                  <a:txBody>
                    <a:bodyPr/>
                    <a:lstStyle/>
                    <a:p>
                      <a:pPr algn="r" rtl="1"/>
                      <a:r>
                        <a:rPr lang="ar-IQ" sz="1800" dirty="0" smtClean="0"/>
                        <a:t>امتحان الفصل الاول</a:t>
                      </a:r>
                      <a:endParaRPr lang="en-US" sz="1800" dirty="0"/>
                    </a:p>
                  </a:txBody>
                  <a:tcPr marT="45711" marB="45711"/>
                </a:tc>
                <a:tc>
                  <a:txBody>
                    <a:bodyPr/>
                    <a:lstStyle/>
                    <a:p>
                      <a:pPr algn="ctr"/>
                      <a:r>
                        <a:rPr lang="ar-IQ" sz="1800" dirty="0" smtClean="0"/>
                        <a:t>15</a:t>
                      </a:r>
                      <a:endParaRPr lang="en-US" sz="1800" dirty="0"/>
                    </a:p>
                  </a:txBody>
                  <a:tcPr marT="45711" marB="45711"/>
                </a:tc>
              </a:tr>
            </a:tbl>
          </a:graphicData>
        </a:graphic>
      </p:graphicFrame>
    </p:spTree>
    <p:extLst>
      <p:ext uri="{BB962C8B-B14F-4D97-AF65-F5344CB8AC3E}">
        <p14:creationId xmlns:p14="http://schemas.microsoft.com/office/powerpoint/2010/main" val="41613732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905000" y="914400"/>
            <a:ext cx="8229600" cy="4114800"/>
          </a:xfrm>
        </p:spPr>
        <p:txBody>
          <a:bodyPr/>
          <a:lstStyle/>
          <a:p>
            <a:pPr algn="ctr" eaLnBrk="1" hangingPunct="1"/>
            <a:r>
              <a:rPr lang="ar-IQ" sz="4000" dirty="0">
                <a:cs typeface="DTP Naskh En" pitchFamily="2" charset="-78"/>
              </a:rPr>
              <a:t>الخصائص العامة للنظرية</a:t>
            </a:r>
            <a:br>
              <a:rPr lang="ar-IQ" sz="4000" dirty="0">
                <a:cs typeface="DTP Naskh En" pitchFamily="2" charset="-78"/>
              </a:rPr>
            </a:br>
            <a:r>
              <a:rPr lang="ar-IQ" sz="4000" dirty="0">
                <a:cs typeface="DTP Naskh En" pitchFamily="2" charset="-78"/>
              </a:rPr>
              <a:t>1.فهم الصراع الناشئ وتطوير وسائل وطرق الاستجابة للحاجات.</a:t>
            </a:r>
            <a:br>
              <a:rPr lang="ar-IQ" sz="4000" dirty="0">
                <a:cs typeface="DTP Naskh En" pitchFamily="2" charset="-78"/>
              </a:rPr>
            </a:br>
            <a:r>
              <a:rPr lang="ar-IQ" sz="4000" dirty="0">
                <a:cs typeface="DTP Naskh En" pitchFamily="2" charset="-78"/>
              </a:rPr>
              <a:t>2.المنطمة وحدة اجتماعيةتتأثر بالقوى والبيئة الخارجية </a:t>
            </a:r>
            <a:br>
              <a:rPr lang="ar-IQ" sz="4000" dirty="0">
                <a:cs typeface="DTP Naskh En" pitchFamily="2" charset="-78"/>
              </a:rPr>
            </a:br>
            <a:r>
              <a:rPr lang="ar-IQ" sz="4000" dirty="0">
                <a:cs typeface="DTP Naskh En" pitchFamily="2" charset="-78"/>
              </a:rPr>
              <a:t>3.التنظيم نظام مفتوح، يتأثر بعمليات التغذية العكسية</a:t>
            </a:r>
            <a:br>
              <a:rPr lang="ar-IQ" sz="4000" dirty="0">
                <a:cs typeface="DTP Naskh En" pitchFamily="2" charset="-78"/>
              </a:rPr>
            </a:br>
            <a:r>
              <a:rPr lang="ar-IQ" sz="4000" dirty="0">
                <a:cs typeface="DTP Naskh En" pitchFamily="2" charset="-78"/>
              </a:rPr>
              <a:t>4. الايمان بأهمية الابعاد النفسية والاجتماعية والسلوكية</a:t>
            </a:r>
            <a:r>
              <a:rPr lang="ar-IQ" sz="4800" dirty="0">
                <a:cs typeface="DecoType Naskh Variants" pitchFamily="2" charset="-78"/>
              </a:rPr>
              <a:t>.</a:t>
            </a:r>
            <a:endParaRPr lang="en-US" sz="4800" dirty="0">
              <a:cs typeface="DecoType Naskh Variants" pitchFamily="2" charset="-78"/>
            </a:endParaRPr>
          </a:p>
        </p:txBody>
      </p:sp>
      <p:sp>
        <p:nvSpPr>
          <p:cNvPr id="18435" name="Rectangle 4"/>
          <p:cNvSpPr>
            <a:spLocks noChangeArrowheads="1"/>
          </p:cNvSpPr>
          <p:nvPr/>
        </p:nvSpPr>
        <p:spPr bwMode="auto">
          <a:xfrm>
            <a:off x="152400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18436" name="Rectangle 5"/>
          <p:cNvSpPr>
            <a:spLocks noChangeArrowheads="1"/>
          </p:cNvSpPr>
          <p:nvPr/>
        </p:nvSpPr>
        <p:spPr bwMode="auto">
          <a:xfrm>
            <a:off x="1524000" y="1"/>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18437" name="WordArt 6"/>
          <p:cNvSpPr>
            <a:spLocks noChangeArrowheads="1" noChangeShapeType="1" noTextEdit="1"/>
          </p:cNvSpPr>
          <p:nvPr/>
        </p:nvSpPr>
        <p:spPr bwMode="auto">
          <a:xfrm>
            <a:off x="6527800" y="6021388"/>
            <a:ext cx="3924300" cy="46355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SES</a:t>
            </a:r>
          </a:p>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Center of Strategic Economical Studies</a:t>
            </a:r>
          </a:p>
        </p:txBody>
      </p:sp>
      <p:pic>
        <p:nvPicPr>
          <p:cNvPr id="18438" name="Picture 7" descr="__________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26122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905000" y="1676400"/>
            <a:ext cx="8229600" cy="3352800"/>
          </a:xfrm>
        </p:spPr>
        <p:txBody>
          <a:bodyPr>
            <a:normAutofit fontScale="90000"/>
          </a:bodyPr>
          <a:lstStyle/>
          <a:p>
            <a:pPr algn="r" eaLnBrk="1" hangingPunct="1"/>
            <a:r>
              <a:rPr lang="ar-IQ" sz="6000" dirty="0">
                <a:cs typeface="DTP Naskh En" pitchFamily="2" charset="-78"/>
              </a:rPr>
              <a:t>نظرية المدرسة الحديثة في الادارة</a:t>
            </a:r>
            <a:br>
              <a:rPr lang="ar-IQ" sz="6000" dirty="0">
                <a:cs typeface="DTP Naskh En" pitchFamily="2" charset="-78"/>
              </a:rPr>
            </a:br>
            <a:r>
              <a:rPr lang="ar-IQ" sz="6000" dirty="0">
                <a:cs typeface="DTP Naskh En" pitchFamily="2" charset="-78"/>
              </a:rPr>
              <a:t>* بدأت في سبعينيات القرن وللآن</a:t>
            </a:r>
            <a:br>
              <a:rPr lang="ar-IQ" sz="6000" dirty="0">
                <a:cs typeface="DTP Naskh En" pitchFamily="2" charset="-78"/>
              </a:rPr>
            </a:br>
            <a:r>
              <a:rPr lang="ar-IQ" sz="6000" dirty="0">
                <a:cs typeface="DTP Naskh En" pitchFamily="2" charset="-78"/>
              </a:rPr>
              <a:t>* لاتؤمن بوحدة السلوك </a:t>
            </a:r>
            <a:br>
              <a:rPr lang="ar-IQ" sz="6000" dirty="0">
                <a:cs typeface="DTP Naskh En" pitchFamily="2" charset="-78"/>
              </a:rPr>
            </a:br>
            <a:r>
              <a:rPr lang="ar-IQ" sz="6000" dirty="0">
                <a:cs typeface="DTP Naskh En" pitchFamily="2" charset="-78"/>
              </a:rPr>
              <a:t>* لاوجود لشكل ثابت للتنظيمات</a:t>
            </a:r>
            <a:br>
              <a:rPr lang="ar-IQ" sz="6000" dirty="0">
                <a:cs typeface="DTP Naskh En" pitchFamily="2" charset="-78"/>
              </a:rPr>
            </a:br>
            <a:r>
              <a:rPr lang="ar-IQ" sz="6000" dirty="0">
                <a:cs typeface="DTP Naskh En" pitchFamily="2" charset="-78"/>
              </a:rPr>
              <a:t>*الاحساس بالامن الوظيفي والضمان الاجتماعي</a:t>
            </a:r>
            <a:endParaRPr lang="en-US" sz="6000" dirty="0">
              <a:cs typeface="DTP Naskh En" pitchFamily="2" charset="-78"/>
            </a:endParaRPr>
          </a:p>
        </p:txBody>
      </p:sp>
      <p:sp>
        <p:nvSpPr>
          <p:cNvPr id="19459" name="Rectangle 4"/>
          <p:cNvSpPr>
            <a:spLocks noChangeArrowheads="1"/>
          </p:cNvSpPr>
          <p:nvPr/>
        </p:nvSpPr>
        <p:spPr bwMode="auto">
          <a:xfrm>
            <a:off x="152400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19460" name="Rectangle 5"/>
          <p:cNvSpPr>
            <a:spLocks noChangeArrowheads="1"/>
          </p:cNvSpPr>
          <p:nvPr/>
        </p:nvSpPr>
        <p:spPr bwMode="auto">
          <a:xfrm>
            <a:off x="1524000" y="1"/>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19461" name="WordArt 6"/>
          <p:cNvSpPr>
            <a:spLocks noChangeArrowheads="1" noChangeShapeType="1" noTextEdit="1"/>
          </p:cNvSpPr>
          <p:nvPr/>
        </p:nvSpPr>
        <p:spPr bwMode="auto">
          <a:xfrm>
            <a:off x="6527800" y="6021388"/>
            <a:ext cx="3924300" cy="46355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SES</a:t>
            </a:r>
          </a:p>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Center of Strategic Economical Studies</a:t>
            </a:r>
          </a:p>
        </p:txBody>
      </p:sp>
      <p:pic>
        <p:nvPicPr>
          <p:cNvPr id="19462" name="Picture 7" descr="__________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488879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981200" y="1800225"/>
            <a:ext cx="8229600" cy="3352800"/>
          </a:xfrm>
        </p:spPr>
        <p:txBody>
          <a:bodyPr>
            <a:normAutofit fontScale="90000"/>
          </a:bodyPr>
          <a:lstStyle/>
          <a:p>
            <a:pPr algn="r" eaLnBrk="1" hangingPunct="1"/>
            <a:r>
              <a:rPr lang="ar-IQ" sz="6000" dirty="0">
                <a:cs typeface="DTP Naskh En" pitchFamily="2" charset="-78"/>
              </a:rPr>
              <a:t>اكدت النظرية على ثلاثة ابعاد مهمة عند دراسة التنظيم</a:t>
            </a:r>
            <a:br>
              <a:rPr lang="ar-IQ" sz="6000" dirty="0">
                <a:cs typeface="DTP Naskh En" pitchFamily="2" charset="-78"/>
              </a:rPr>
            </a:br>
            <a:r>
              <a:rPr lang="ar-IQ" sz="6000" dirty="0">
                <a:cs typeface="DTP Naskh En" pitchFamily="2" charset="-78"/>
              </a:rPr>
              <a:t>1. التفاعل داخل المؤسسة</a:t>
            </a:r>
            <a:br>
              <a:rPr lang="ar-IQ" sz="6000" dirty="0">
                <a:cs typeface="DTP Naskh En" pitchFamily="2" charset="-78"/>
              </a:rPr>
            </a:br>
            <a:r>
              <a:rPr lang="ar-IQ" sz="6000" dirty="0">
                <a:cs typeface="DTP Naskh En" pitchFamily="2" charset="-78"/>
              </a:rPr>
              <a:t>2. مدخل الانظمة</a:t>
            </a:r>
            <a:br>
              <a:rPr lang="ar-IQ" sz="6000" dirty="0">
                <a:cs typeface="DTP Naskh En" pitchFamily="2" charset="-78"/>
              </a:rPr>
            </a:br>
            <a:r>
              <a:rPr lang="ar-IQ" sz="6000" dirty="0">
                <a:cs typeface="DTP Naskh En" pitchFamily="2" charset="-78"/>
              </a:rPr>
              <a:t>3. شبكة العمل في التنظيم</a:t>
            </a:r>
            <a:endParaRPr lang="en-US" sz="6000" dirty="0">
              <a:cs typeface="DTP Naskh En" pitchFamily="2" charset="-78"/>
            </a:endParaRPr>
          </a:p>
        </p:txBody>
      </p:sp>
      <p:sp>
        <p:nvSpPr>
          <p:cNvPr id="20483" name="Rectangle 4"/>
          <p:cNvSpPr>
            <a:spLocks noChangeArrowheads="1"/>
          </p:cNvSpPr>
          <p:nvPr/>
        </p:nvSpPr>
        <p:spPr bwMode="auto">
          <a:xfrm>
            <a:off x="152400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20484" name="Rectangle 5"/>
          <p:cNvSpPr>
            <a:spLocks noChangeArrowheads="1"/>
          </p:cNvSpPr>
          <p:nvPr/>
        </p:nvSpPr>
        <p:spPr bwMode="auto">
          <a:xfrm>
            <a:off x="1524000" y="1"/>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20485" name="WordArt 6"/>
          <p:cNvSpPr>
            <a:spLocks noChangeArrowheads="1" noChangeShapeType="1" noTextEdit="1"/>
          </p:cNvSpPr>
          <p:nvPr/>
        </p:nvSpPr>
        <p:spPr bwMode="auto">
          <a:xfrm>
            <a:off x="6527800" y="6021388"/>
            <a:ext cx="3924300" cy="46355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SES</a:t>
            </a:r>
          </a:p>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Center of Strategic Economical Studies</a:t>
            </a:r>
          </a:p>
        </p:txBody>
      </p:sp>
      <p:pic>
        <p:nvPicPr>
          <p:cNvPr id="20486" name="Picture 7" descr="__________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27747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905000" y="1676400"/>
            <a:ext cx="8229600" cy="3352800"/>
          </a:xfrm>
        </p:spPr>
        <p:txBody>
          <a:bodyPr>
            <a:normAutofit fontScale="90000"/>
          </a:bodyPr>
          <a:lstStyle/>
          <a:p>
            <a:pPr algn="r" eaLnBrk="1" hangingPunct="1"/>
            <a:r>
              <a:rPr lang="ar-IQ" sz="5400" dirty="0">
                <a:cs typeface="DTP Naskh En" pitchFamily="2" charset="-78"/>
              </a:rPr>
              <a:t>ماهية شبكة العمل؟</a:t>
            </a:r>
            <a:br>
              <a:rPr lang="ar-IQ" sz="5400" dirty="0">
                <a:cs typeface="DTP Naskh En" pitchFamily="2" charset="-78"/>
              </a:rPr>
            </a:br>
            <a:r>
              <a:rPr lang="ar-IQ" sz="5400" dirty="0">
                <a:cs typeface="DTP Naskh En" pitchFamily="2" charset="-78"/>
              </a:rPr>
              <a:t>هي عبارة عن صورة مصغرة للتنظيم ، توضح مسارات الاجراءات والمسؤوليات والارتباطات بين اجزاء التنظيم ثم التسلسل القيادي والادراي والاختصاص الوظيفي</a:t>
            </a:r>
            <a:r>
              <a:rPr lang="ar-IQ" sz="4800" dirty="0">
                <a:cs typeface="DecoType Naskh Variants" pitchFamily="2" charset="-78"/>
              </a:rPr>
              <a:t>.</a:t>
            </a:r>
            <a:endParaRPr lang="en-US" sz="4800" dirty="0">
              <a:cs typeface="DecoType Naskh Variants" pitchFamily="2" charset="-78"/>
            </a:endParaRPr>
          </a:p>
        </p:txBody>
      </p:sp>
      <p:sp>
        <p:nvSpPr>
          <p:cNvPr id="21507" name="Rectangle 4"/>
          <p:cNvSpPr>
            <a:spLocks noChangeArrowheads="1"/>
          </p:cNvSpPr>
          <p:nvPr/>
        </p:nvSpPr>
        <p:spPr bwMode="auto">
          <a:xfrm>
            <a:off x="152400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21508" name="Rectangle 5"/>
          <p:cNvSpPr>
            <a:spLocks noChangeArrowheads="1"/>
          </p:cNvSpPr>
          <p:nvPr/>
        </p:nvSpPr>
        <p:spPr bwMode="auto">
          <a:xfrm>
            <a:off x="1524000" y="1"/>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21509" name="WordArt 6"/>
          <p:cNvSpPr>
            <a:spLocks noChangeArrowheads="1" noChangeShapeType="1" noTextEdit="1"/>
          </p:cNvSpPr>
          <p:nvPr/>
        </p:nvSpPr>
        <p:spPr bwMode="auto">
          <a:xfrm>
            <a:off x="6527800" y="6021388"/>
            <a:ext cx="3924300" cy="46355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SES</a:t>
            </a:r>
          </a:p>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Center of Strategic Economical Studies</a:t>
            </a:r>
          </a:p>
        </p:txBody>
      </p:sp>
      <p:pic>
        <p:nvPicPr>
          <p:cNvPr id="21510" name="Picture 7" descr="__________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89433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195513" y="1460500"/>
            <a:ext cx="8229600" cy="3352800"/>
          </a:xfrm>
        </p:spPr>
        <p:txBody>
          <a:bodyPr>
            <a:normAutofit fontScale="90000"/>
          </a:bodyPr>
          <a:lstStyle/>
          <a:p>
            <a:pPr algn="ctr" eaLnBrk="1" hangingPunct="1"/>
            <a:r>
              <a:rPr lang="ar-IQ" sz="4000" dirty="0">
                <a:cs typeface="DTP Naskh En" pitchFamily="2" charset="-78"/>
              </a:rPr>
              <a:t>أهمية الادارة ووظائف الاعلام</a:t>
            </a:r>
            <a:br>
              <a:rPr lang="ar-IQ" sz="4000" dirty="0">
                <a:cs typeface="DTP Naskh En" pitchFamily="2" charset="-78"/>
              </a:rPr>
            </a:br>
            <a:r>
              <a:rPr lang="ar-IQ" sz="4000" dirty="0">
                <a:cs typeface="DTP Naskh En" pitchFamily="2" charset="-78"/>
              </a:rPr>
              <a:t/>
            </a:r>
            <a:br>
              <a:rPr lang="ar-IQ" sz="4000" dirty="0">
                <a:cs typeface="DTP Naskh En" pitchFamily="2" charset="-78"/>
              </a:rPr>
            </a:br>
            <a:r>
              <a:rPr lang="ar-IQ" sz="4000" dirty="0">
                <a:cs typeface="DTP Naskh En" pitchFamily="2" charset="-78"/>
              </a:rPr>
              <a:t>* هي الموجه الاول والاساس في الحكومات المختلفة، وهي المعين على تحقيق الاهداف القومية والوطنية المختلفة.</a:t>
            </a:r>
            <a:br>
              <a:rPr lang="ar-IQ" sz="4000" dirty="0">
                <a:cs typeface="DTP Naskh En" pitchFamily="2" charset="-78"/>
              </a:rPr>
            </a:br>
            <a:r>
              <a:rPr lang="ar-IQ" sz="4000" dirty="0">
                <a:cs typeface="DTP Naskh En" pitchFamily="2" charset="-78"/>
              </a:rPr>
              <a:t>* الحامي الاول لثروات المجتمع المختلفةمن الاطماع الخارجية.</a:t>
            </a:r>
            <a:br>
              <a:rPr lang="ar-IQ" sz="4000" dirty="0">
                <a:cs typeface="DTP Naskh En" pitchFamily="2" charset="-78"/>
              </a:rPr>
            </a:br>
            <a:r>
              <a:rPr lang="ar-IQ" sz="4000" dirty="0">
                <a:cs typeface="DTP Naskh En" pitchFamily="2" charset="-78"/>
              </a:rPr>
              <a:t>* الوسيلة الاكثر قوة واستخداما من قبل الباحثين والمعلمين في علاج مشاكل المجتمع المختلفة والناجمة عن تطورات العصر الحديثة.</a:t>
            </a:r>
            <a:br>
              <a:rPr lang="ar-IQ" sz="4000" dirty="0">
                <a:cs typeface="DTP Naskh En" pitchFamily="2" charset="-78"/>
              </a:rPr>
            </a:br>
            <a:r>
              <a:rPr lang="ar-IQ" sz="4000" dirty="0">
                <a:cs typeface="DTP Naskh En" pitchFamily="2" charset="-78"/>
              </a:rPr>
              <a:t>* البنية الاساسية في تحقيق الرفاهية الانسانية.</a:t>
            </a:r>
            <a:endParaRPr lang="en-US" sz="4000" dirty="0">
              <a:cs typeface="DTP Naskh En" pitchFamily="2" charset="-78"/>
            </a:endParaRPr>
          </a:p>
        </p:txBody>
      </p:sp>
      <p:sp>
        <p:nvSpPr>
          <p:cNvPr id="22531" name="Rectangle 4"/>
          <p:cNvSpPr>
            <a:spLocks noChangeArrowheads="1"/>
          </p:cNvSpPr>
          <p:nvPr/>
        </p:nvSpPr>
        <p:spPr bwMode="auto">
          <a:xfrm>
            <a:off x="152400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sz="1800"/>
          </a:p>
        </p:txBody>
      </p:sp>
      <p:sp>
        <p:nvSpPr>
          <p:cNvPr id="22532" name="Rectangle 5"/>
          <p:cNvSpPr>
            <a:spLocks noChangeArrowheads="1"/>
          </p:cNvSpPr>
          <p:nvPr/>
        </p:nvSpPr>
        <p:spPr bwMode="auto">
          <a:xfrm>
            <a:off x="1524000" y="1"/>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sz="1800"/>
          </a:p>
        </p:txBody>
      </p:sp>
      <p:sp>
        <p:nvSpPr>
          <p:cNvPr id="22533" name="WordArt 6"/>
          <p:cNvSpPr>
            <a:spLocks noChangeArrowheads="1" noChangeShapeType="1" noTextEdit="1"/>
          </p:cNvSpPr>
          <p:nvPr/>
        </p:nvSpPr>
        <p:spPr bwMode="auto">
          <a:xfrm>
            <a:off x="6527800" y="6021388"/>
            <a:ext cx="3924300" cy="463550"/>
          </a:xfrm>
          <a:prstGeom prst="rect">
            <a:avLst/>
          </a:prstGeom>
        </p:spPr>
        <p:txBody>
          <a:bodyPr wrap="none" fromWordArt="1">
            <a:prstTxWarp prst="textPlain">
              <a:avLst>
                <a:gd name="adj" fmla="val 50000"/>
              </a:avLst>
            </a:prstTxWarp>
          </a:bodyPr>
          <a:lstStyle/>
          <a:p>
            <a:pPr algn="ct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SES</a:t>
            </a:r>
          </a:p>
          <a:p>
            <a:pPr algn="ct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Center of Strategic Economical Studies</a:t>
            </a:r>
          </a:p>
        </p:txBody>
      </p:sp>
      <p:pic>
        <p:nvPicPr>
          <p:cNvPr id="22534" name="Picture 7" descr="__________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51614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905000" y="1676400"/>
            <a:ext cx="8229600" cy="3352800"/>
          </a:xfrm>
        </p:spPr>
        <p:txBody>
          <a:bodyPr/>
          <a:lstStyle/>
          <a:p>
            <a:pPr algn="ctr" eaLnBrk="1" hangingPunct="1"/>
            <a:r>
              <a:rPr lang="ar-IQ" sz="4800">
                <a:cs typeface="DecoType Naskh Variants" pitchFamily="2" charset="-78"/>
              </a:rPr>
              <a:t>لحديثنا صلة مستمرة لن ينقطع فكلماتي ألان ستبقى معكم لفترة طويلة فأحسنوا لها لأجلكم</a:t>
            </a:r>
            <a:endParaRPr lang="en-US" sz="4800" dirty="0">
              <a:cs typeface="DecoType Naskh Variants" pitchFamily="2" charset="-78"/>
            </a:endParaRPr>
          </a:p>
        </p:txBody>
      </p:sp>
      <p:sp>
        <p:nvSpPr>
          <p:cNvPr id="23555" name="Rectangle 4"/>
          <p:cNvSpPr>
            <a:spLocks noChangeArrowheads="1"/>
          </p:cNvSpPr>
          <p:nvPr/>
        </p:nvSpPr>
        <p:spPr bwMode="auto">
          <a:xfrm>
            <a:off x="152400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sz="1800"/>
          </a:p>
        </p:txBody>
      </p:sp>
      <p:sp>
        <p:nvSpPr>
          <p:cNvPr id="23556" name="Rectangle 5"/>
          <p:cNvSpPr>
            <a:spLocks noChangeArrowheads="1"/>
          </p:cNvSpPr>
          <p:nvPr/>
        </p:nvSpPr>
        <p:spPr bwMode="auto">
          <a:xfrm>
            <a:off x="1524000" y="1"/>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sz="1800"/>
          </a:p>
        </p:txBody>
      </p:sp>
      <p:sp>
        <p:nvSpPr>
          <p:cNvPr id="23557" name="WordArt 6"/>
          <p:cNvSpPr>
            <a:spLocks noChangeArrowheads="1" noChangeShapeType="1" noTextEdit="1"/>
          </p:cNvSpPr>
          <p:nvPr/>
        </p:nvSpPr>
        <p:spPr bwMode="auto">
          <a:xfrm>
            <a:off x="6527800" y="6021388"/>
            <a:ext cx="3924300" cy="463550"/>
          </a:xfrm>
          <a:prstGeom prst="rect">
            <a:avLst/>
          </a:prstGeom>
        </p:spPr>
        <p:txBody>
          <a:bodyPr wrap="none" fromWordArt="1">
            <a:prstTxWarp prst="textPlain">
              <a:avLst>
                <a:gd name="adj" fmla="val 50000"/>
              </a:avLst>
            </a:prstTxWarp>
          </a:bodyPr>
          <a:lstStyle/>
          <a:p>
            <a:pPr algn="ct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SES</a:t>
            </a:r>
          </a:p>
          <a:p>
            <a:pPr algn="ct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Center of Strategic Economical Studies</a:t>
            </a:r>
          </a:p>
        </p:txBody>
      </p:sp>
      <p:pic>
        <p:nvPicPr>
          <p:cNvPr id="23558" name="Picture 7" descr="__________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03193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187</Words>
  <Application>Microsoft Office PowerPoint</Application>
  <PresentationFormat>Widescreen</PresentationFormat>
  <Paragraphs>63</Paragraphs>
  <Slides>9</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9</vt:i4>
      </vt:variant>
    </vt:vector>
  </HeadingPairs>
  <TitlesOfParts>
    <vt:vector size="19" baseType="lpstr">
      <vt:lpstr>Arial</vt:lpstr>
      <vt:lpstr>Calibri</vt:lpstr>
      <vt:lpstr>Calibri Light</vt:lpstr>
      <vt:lpstr>Courier New</vt:lpstr>
      <vt:lpstr>DecoType Naskh Variants</vt:lpstr>
      <vt:lpstr>DTP Naskh En</vt:lpstr>
      <vt:lpstr>MCS Modern S_U normal.</vt:lpstr>
      <vt:lpstr>Monotype Koufi</vt:lpstr>
      <vt:lpstr>Times New Roman</vt:lpstr>
      <vt:lpstr>Office Theme</vt:lpstr>
      <vt:lpstr>PowerPoint Presentation</vt:lpstr>
      <vt:lpstr>الفصل الأول</vt:lpstr>
      <vt:lpstr>  </vt:lpstr>
      <vt:lpstr>الخصائص العامة للنظرية 1.فهم الصراع الناشئ وتطوير وسائل وطرق الاستجابة للحاجات. 2.المنطمة وحدة اجتماعيةتتأثر بالقوى والبيئة الخارجية  3.التنظيم نظام مفتوح، يتأثر بعمليات التغذية العكسية 4. الايمان بأهمية الابعاد النفسية والاجتماعية والسلوكية.</vt:lpstr>
      <vt:lpstr>نظرية المدرسة الحديثة في الادارة * بدأت في سبعينيات القرن وللآن * لاتؤمن بوحدة السلوك  * لاوجود لشكل ثابت للتنظيمات *الاحساس بالامن الوظيفي والضمان الاجتماعي</vt:lpstr>
      <vt:lpstr>اكدت النظرية على ثلاثة ابعاد مهمة عند دراسة التنظيم 1. التفاعل داخل المؤسسة 2. مدخل الانظمة 3. شبكة العمل في التنظيم</vt:lpstr>
      <vt:lpstr>ماهية شبكة العمل؟ هي عبارة عن صورة مصغرة للتنظيم ، توضح مسارات الاجراءات والمسؤوليات والارتباطات بين اجزاء التنظيم ثم التسلسل القيادي والادراي والاختصاص الوظيفي.</vt:lpstr>
      <vt:lpstr>أهمية الادارة ووظائف الاعلام  * هي الموجه الاول والاساس في الحكومات المختلفة، وهي المعين على تحقيق الاهداف القومية والوطنية المختلفة. * الحامي الاول لثروات المجتمع المختلفةمن الاطماع الخارجية. * الوسيلة الاكثر قوة واستخداما من قبل الباحثين والمعلمين في علاج مشاكل المجتمع المختلفة والناجمة عن تطورات العصر الحديثة. * البنية الاساسية في تحقيق الرفاهية الانسانية.</vt:lpstr>
      <vt:lpstr>لحديثنا صلة مستمرة لن ينقطع فكلماتي ألان ستبقى معكم لفترة طويلة فأحسنوا لها لأجلكم</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الأول</dc:title>
  <dc:creator>Dr Suhad</dc:creator>
  <cp:lastModifiedBy>Dr Suhad</cp:lastModifiedBy>
  <cp:revision>2</cp:revision>
  <dcterms:created xsi:type="dcterms:W3CDTF">2020-01-19T17:05:49Z</dcterms:created>
  <dcterms:modified xsi:type="dcterms:W3CDTF">2020-04-02T13:47:10Z</dcterms:modified>
</cp:coreProperties>
</file>