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0" d="100"/>
          <a:sy n="70" d="100"/>
        </p:scale>
        <p:origin x="714"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58514A5-B9C3-4C64-AA3D-B9E716945D36}" type="datetimeFigureOut">
              <a:rPr lang="en-US" smtClean="0"/>
              <a:t>1/19/2020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6019933-9866-492C-B125-FBC5643727D3}" type="slidenum">
              <a:rPr lang="en-US" smtClean="0"/>
              <a:t>‹#›</a:t>
            </a:fld>
            <a:endParaRPr lang="en-US"/>
          </a:p>
        </p:txBody>
      </p:sp>
    </p:spTree>
    <p:extLst>
      <p:ext uri="{BB962C8B-B14F-4D97-AF65-F5344CB8AC3E}">
        <p14:creationId xmlns:p14="http://schemas.microsoft.com/office/powerpoint/2010/main" val="15181901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58514A5-B9C3-4C64-AA3D-B9E716945D36}" type="datetimeFigureOut">
              <a:rPr lang="en-US" smtClean="0"/>
              <a:t>1/19/2020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6019933-9866-492C-B125-FBC5643727D3}" type="slidenum">
              <a:rPr lang="en-US" smtClean="0"/>
              <a:t>‹#›</a:t>
            </a:fld>
            <a:endParaRPr lang="en-US"/>
          </a:p>
        </p:txBody>
      </p:sp>
    </p:spTree>
    <p:extLst>
      <p:ext uri="{BB962C8B-B14F-4D97-AF65-F5344CB8AC3E}">
        <p14:creationId xmlns:p14="http://schemas.microsoft.com/office/powerpoint/2010/main" val="8556317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58514A5-B9C3-4C64-AA3D-B9E716945D36}" type="datetimeFigureOut">
              <a:rPr lang="en-US" smtClean="0"/>
              <a:t>1/19/2020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6019933-9866-492C-B125-FBC5643727D3}" type="slidenum">
              <a:rPr lang="en-US" smtClean="0"/>
              <a:t>‹#›</a:t>
            </a:fld>
            <a:endParaRPr lang="en-US"/>
          </a:p>
        </p:txBody>
      </p:sp>
    </p:spTree>
    <p:extLst>
      <p:ext uri="{BB962C8B-B14F-4D97-AF65-F5344CB8AC3E}">
        <p14:creationId xmlns:p14="http://schemas.microsoft.com/office/powerpoint/2010/main" val="26589191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58514A5-B9C3-4C64-AA3D-B9E716945D36}" type="datetimeFigureOut">
              <a:rPr lang="en-US" smtClean="0"/>
              <a:t>1/19/2020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6019933-9866-492C-B125-FBC5643727D3}" type="slidenum">
              <a:rPr lang="en-US" smtClean="0"/>
              <a:t>‹#›</a:t>
            </a:fld>
            <a:endParaRPr lang="en-US"/>
          </a:p>
        </p:txBody>
      </p:sp>
    </p:spTree>
    <p:extLst>
      <p:ext uri="{BB962C8B-B14F-4D97-AF65-F5344CB8AC3E}">
        <p14:creationId xmlns:p14="http://schemas.microsoft.com/office/powerpoint/2010/main" val="38171569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58514A5-B9C3-4C64-AA3D-B9E716945D36}" type="datetimeFigureOut">
              <a:rPr lang="en-US" smtClean="0"/>
              <a:t>1/19/2020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6019933-9866-492C-B125-FBC5643727D3}" type="slidenum">
              <a:rPr lang="en-US" smtClean="0"/>
              <a:t>‹#›</a:t>
            </a:fld>
            <a:endParaRPr lang="en-US"/>
          </a:p>
        </p:txBody>
      </p:sp>
    </p:spTree>
    <p:extLst>
      <p:ext uri="{BB962C8B-B14F-4D97-AF65-F5344CB8AC3E}">
        <p14:creationId xmlns:p14="http://schemas.microsoft.com/office/powerpoint/2010/main" val="33914035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58514A5-B9C3-4C64-AA3D-B9E716945D36}" type="datetimeFigureOut">
              <a:rPr lang="en-US" smtClean="0"/>
              <a:t>1/19/2020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6019933-9866-492C-B125-FBC5643727D3}" type="slidenum">
              <a:rPr lang="en-US" smtClean="0"/>
              <a:t>‹#›</a:t>
            </a:fld>
            <a:endParaRPr lang="en-US"/>
          </a:p>
        </p:txBody>
      </p:sp>
    </p:spTree>
    <p:extLst>
      <p:ext uri="{BB962C8B-B14F-4D97-AF65-F5344CB8AC3E}">
        <p14:creationId xmlns:p14="http://schemas.microsoft.com/office/powerpoint/2010/main" val="12304360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58514A5-B9C3-4C64-AA3D-B9E716945D36}" type="datetimeFigureOut">
              <a:rPr lang="en-US" smtClean="0"/>
              <a:t>1/19/2020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6019933-9866-492C-B125-FBC5643727D3}" type="slidenum">
              <a:rPr lang="en-US" smtClean="0"/>
              <a:t>‹#›</a:t>
            </a:fld>
            <a:endParaRPr lang="en-US"/>
          </a:p>
        </p:txBody>
      </p:sp>
    </p:spTree>
    <p:extLst>
      <p:ext uri="{BB962C8B-B14F-4D97-AF65-F5344CB8AC3E}">
        <p14:creationId xmlns:p14="http://schemas.microsoft.com/office/powerpoint/2010/main" val="24380332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58514A5-B9C3-4C64-AA3D-B9E716945D36}" type="datetimeFigureOut">
              <a:rPr lang="en-US" smtClean="0"/>
              <a:t>1/19/2020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6019933-9866-492C-B125-FBC5643727D3}" type="slidenum">
              <a:rPr lang="en-US" smtClean="0"/>
              <a:t>‹#›</a:t>
            </a:fld>
            <a:endParaRPr lang="en-US"/>
          </a:p>
        </p:txBody>
      </p:sp>
    </p:spTree>
    <p:extLst>
      <p:ext uri="{BB962C8B-B14F-4D97-AF65-F5344CB8AC3E}">
        <p14:creationId xmlns:p14="http://schemas.microsoft.com/office/powerpoint/2010/main" val="915711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58514A5-B9C3-4C64-AA3D-B9E716945D36}" type="datetimeFigureOut">
              <a:rPr lang="en-US" smtClean="0"/>
              <a:t>1/19/2020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6019933-9866-492C-B125-FBC5643727D3}" type="slidenum">
              <a:rPr lang="en-US" smtClean="0"/>
              <a:t>‹#›</a:t>
            </a:fld>
            <a:endParaRPr lang="en-US"/>
          </a:p>
        </p:txBody>
      </p:sp>
    </p:spTree>
    <p:extLst>
      <p:ext uri="{BB962C8B-B14F-4D97-AF65-F5344CB8AC3E}">
        <p14:creationId xmlns:p14="http://schemas.microsoft.com/office/powerpoint/2010/main" val="3110379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58514A5-B9C3-4C64-AA3D-B9E716945D36}" type="datetimeFigureOut">
              <a:rPr lang="en-US" smtClean="0"/>
              <a:t>1/19/2020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6019933-9866-492C-B125-FBC5643727D3}" type="slidenum">
              <a:rPr lang="en-US" smtClean="0"/>
              <a:t>‹#›</a:t>
            </a:fld>
            <a:endParaRPr lang="en-US"/>
          </a:p>
        </p:txBody>
      </p:sp>
    </p:spTree>
    <p:extLst>
      <p:ext uri="{BB962C8B-B14F-4D97-AF65-F5344CB8AC3E}">
        <p14:creationId xmlns:p14="http://schemas.microsoft.com/office/powerpoint/2010/main" val="9624813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58514A5-B9C3-4C64-AA3D-B9E716945D36}" type="datetimeFigureOut">
              <a:rPr lang="en-US" smtClean="0"/>
              <a:t>1/19/2020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6019933-9866-492C-B125-FBC5643727D3}" type="slidenum">
              <a:rPr lang="en-US" smtClean="0"/>
              <a:t>‹#›</a:t>
            </a:fld>
            <a:endParaRPr lang="en-US"/>
          </a:p>
        </p:txBody>
      </p:sp>
    </p:spTree>
    <p:extLst>
      <p:ext uri="{BB962C8B-B14F-4D97-AF65-F5344CB8AC3E}">
        <p14:creationId xmlns:p14="http://schemas.microsoft.com/office/powerpoint/2010/main" val="21807514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58514A5-B9C3-4C64-AA3D-B9E716945D36}" type="datetimeFigureOut">
              <a:rPr lang="en-US" smtClean="0"/>
              <a:t>1/19/2020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6019933-9866-492C-B125-FBC5643727D3}" type="slidenum">
              <a:rPr lang="en-US" smtClean="0"/>
              <a:t>‹#›</a:t>
            </a:fld>
            <a:endParaRPr lang="en-US"/>
          </a:p>
        </p:txBody>
      </p:sp>
    </p:spTree>
    <p:extLst>
      <p:ext uri="{BB962C8B-B14F-4D97-AF65-F5344CB8AC3E}">
        <p14:creationId xmlns:p14="http://schemas.microsoft.com/office/powerpoint/2010/main" val="99285336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9"/>
          <p:cNvSpPr>
            <a:spLocks noChangeArrowheads="1"/>
          </p:cNvSpPr>
          <p:nvPr/>
        </p:nvSpPr>
        <p:spPr bwMode="auto">
          <a:xfrm>
            <a:off x="1524000" y="6497638"/>
            <a:ext cx="9144000" cy="360362"/>
          </a:xfrm>
          <a:prstGeom prst="rect">
            <a:avLst/>
          </a:prstGeom>
          <a:gradFill rotWithShape="1">
            <a:gsLst>
              <a:gs pos="0">
                <a:srgbClr val="FC9FCB"/>
              </a:gs>
              <a:gs pos="6500">
                <a:srgbClr val="F8B049"/>
              </a:gs>
              <a:gs pos="10501">
                <a:srgbClr val="F8B049"/>
              </a:gs>
              <a:gs pos="31500">
                <a:srgbClr val="FEE7F2"/>
              </a:gs>
              <a:gs pos="33501">
                <a:srgbClr val="F952A0"/>
              </a:gs>
              <a:gs pos="34500">
                <a:srgbClr val="C50849"/>
              </a:gs>
              <a:gs pos="41000">
                <a:srgbClr val="B43E85"/>
              </a:gs>
              <a:gs pos="50000">
                <a:srgbClr val="F8B049"/>
              </a:gs>
              <a:gs pos="59000">
                <a:srgbClr val="B43E85"/>
              </a:gs>
              <a:gs pos="65500">
                <a:srgbClr val="C50849"/>
              </a:gs>
              <a:gs pos="66499">
                <a:srgbClr val="F952A0"/>
              </a:gs>
              <a:gs pos="68500">
                <a:srgbClr val="FEE7F2"/>
              </a:gs>
              <a:gs pos="89500">
                <a:srgbClr val="F8B049"/>
              </a:gs>
              <a:gs pos="93500">
                <a:srgbClr val="F8B049"/>
              </a:gs>
              <a:gs pos="100000">
                <a:srgbClr val="FC9FCB"/>
              </a:gs>
            </a:gsLst>
            <a:lin ang="5400000" scaled="1"/>
          </a:gradFill>
          <a:ln w="9525">
            <a:solidFill>
              <a:schemeClr val="tx1"/>
            </a:solidFill>
            <a:miter lim="800000"/>
            <a:headEnd/>
            <a:tailEnd/>
          </a:ln>
        </p:spPr>
        <p:txBody>
          <a:bodyPr wrap="none" anchor="ctr"/>
          <a:lstStyle>
            <a:lvl1pPr algn="r" rtl="1">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lgn="r" rtl="1">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lgn="r" rtl="1">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lgn="r" rtl="1">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lgn="r" rtl="1">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eaLnBrk="1" hangingPunct="1">
              <a:spcBef>
                <a:spcPct val="0"/>
              </a:spcBef>
              <a:buFontTx/>
              <a:buNone/>
            </a:pPr>
            <a:endParaRPr lang="en-US" sz="1800"/>
          </a:p>
        </p:txBody>
      </p:sp>
      <p:sp>
        <p:nvSpPr>
          <p:cNvPr id="4099" name="Rectangle 10"/>
          <p:cNvSpPr>
            <a:spLocks noChangeArrowheads="1"/>
          </p:cNvSpPr>
          <p:nvPr/>
        </p:nvSpPr>
        <p:spPr bwMode="auto">
          <a:xfrm>
            <a:off x="1524000" y="1"/>
            <a:ext cx="9144000" cy="360363"/>
          </a:xfrm>
          <a:prstGeom prst="rect">
            <a:avLst/>
          </a:prstGeom>
          <a:gradFill rotWithShape="1">
            <a:gsLst>
              <a:gs pos="0">
                <a:srgbClr val="FC9FCB"/>
              </a:gs>
              <a:gs pos="6500">
                <a:srgbClr val="F8B049"/>
              </a:gs>
              <a:gs pos="10501">
                <a:srgbClr val="F8B049"/>
              </a:gs>
              <a:gs pos="31500">
                <a:srgbClr val="FEE7F2"/>
              </a:gs>
              <a:gs pos="33501">
                <a:srgbClr val="F952A0"/>
              </a:gs>
              <a:gs pos="34500">
                <a:srgbClr val="C50849"/>
              </a:gs>
              <a:gs pos="41000">
                <a:srgbClr val="B43E85"/>
              </a:gs>
              <a:gs pos="50000">
                <a:srgbClr val="F8B049"/>
              </a:gs>
              <a:gs pos="59000">
                <a:srgbClr val="B43E85"/>
              </a:gs>
              <a:gs pos="65500">
                <a:srgbClr val="C50849"/>
              </a:gs>
              <a:gs pos="66499">
                <a:srgbClr val="F952A0"/>
              </a:gs>
              <a:gs pos="68500">
                <a:srgbClr val="FEE7F2"/>
              </a:gs>
              <a:gs pos="89500">
                <a:srgbClr val="F8B049"/>
              </a:gs>
              <a:gs pos="93500">
                <a:srgbClr val="F8B049"/>
              </a:gs>
              <a:gs pos="100000">
                <a:srgbClr val="FC9FCB"/>
              </a:gs>
            </a:gsLst>
            <a:lin ang="5400000" scaled="1"/>
          </a:gradFill>
          <a:ln w="9525">
            <a:solidFill>
              <a:schemeClr val="tx1"/>
            </a:solidFill>
            <a:miter lim="800000"/>
            <a:headEnd/>
            <a:tailEnd/>
          </a:ln>
        </p:spPr>
        <p:txBody>
          <a:bodyPr wrap="none" anchor="ctr"/>
          <a:lstStyle>
            <a:lvl1pPr algn="r" rtl="1">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lgn="r" rtl="1">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lgn="r" rtl="1">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lgn="r" rtl="1">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lgn="r" rtl="1">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eaLnBrk="1" hangingPunct="1">
              <a:spcBef>
                <a:spcPct val="0"/>
              </a:spcBef>
              <a:buFontTx/>
              <a:buNone/>
            </a:pPr>
            <a:endParaRPr lang="en-US" sz="1800"/>
          </a:p>
        </p:txBody>
      </p:sp>
      <p:sp>
        <p:nvSpPr>
          <p:cNvPr id="4100" name="WordArt 11"/>
          <p:cNvSpPr>
            <a:spLocks noChangeArrowheads="1" noChangeShapeType="1" noTextEdit="1"/>
          </p:cNvSpPr>
          <p:nvPr/>
        </p:nvSpPr>
        <p:spPr bwMode="auto">
          <a:xfrm>
            <a:off x="6527800" y="6021388"/>
            <a:ext cx="3924300" cy="463550"/>
          </a:xfrm>
          <a:prstGeom prst="rect">
            <a:avLst/>
          </a:prstGeom>
        </p:spPr>
        <p:txBody>
          <a:bodyPr wrap="none" fromWordArt="1">
            <a:prstTxWarp prst="textPlain">
              <a:avLst>
                <a:gd name="adj" fmla="val 50000"/>
              </a:avLst>
            </a:prstTxWarp>
          </a:bodyPr>
          <a:lstStyle/>
          <a:p>
            <a:pPr algn="ctr"/>
            <a:r>
              <a:rPr lang="en-US" sz="5400" kern="10">
                <a:ln w="9525">
                  <a:solidFill>
                    <a:srgbClr val="000000"/>
                  </a:solidFill>
                  <a:round/>
                  <a:headEnd/>
                  <a:tailEnd/>
                </a:ln>
                <a:solidFill>
                  <a:srgbClr val="000000"/>
                </a:solidFill>
                <a:latin typeface="Times New Roman" panose="02020603050405020304" pitchFamily="18" charset="0"/>
                <a:cs typeface="Times New Roman" panose="02020603050405020304" pitchFamily="18" charset="0"/>
              </a:rPr>
              <a:t>SES</a:t>
            </a:r>
          </a:p>
          <a:p>
            <a:pPr algn="ctr"/>
            <a:r>
              <a:rPr lang="en-US" sz="5400" kern="10">
                <a:ln w="9525">
                  <a:solidFill>
                    <a:srgbClr val="000000"/>
                  </a:solidFill>
                  <a:round/>
                  <a:headEnd/>
                  <a:tailEnd/>
                </a:ln>
                <a:solidFill>
                  <a:srgbClr val="000000"/>
                </a:solidFill>
                <a:latin typeface="Times New Roman" panose="02020603050405020304" pitchFamily="18" charset="0"/>
                <a:cs typeface="Times New Roman" panose="02020603050405020304" pitchFamily="18" charset="0"/>
              </a:rPr>
              <a:t>Center of Strategic Economical Studies</a:t>
            </a:r>
          </a:p>
        </p:txBody>
      </p:sp>
      <p:pic>
        <p:nvPicPr>
          <p:cNvPr id="4101" name="Picture 12" descr="___________"/>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0" y="381000"/>
            <a:ext cx="1371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02" name="Picture 16" descr="___________"/>
          <p:cNvPicPr>
            <a:picLocks noChangeAspect="1" noChangeArrowheads="1"/>
          </p:cNvPicPr>
          <p:nvPr/>
        </p:nvPicPr>
        <p:blipFill>
          <a:blip r:embed="rId2">
            <a:lum bright="70000" contrast="-70000"/>
            <a:extLst>
              <a:ext uri="{28A0092B-C50C-407E-A947-70E740481C1C}">
                <a14:useLocalDpi xmlns:a14="http://schemas.microsoft.com/office/drawing/2010/main" val="0"/>
              </a:ext>
            </a:extLst>
          </a:blip>
          <a:srcRect/>
          <a:stretch>
            <a:fillRect/>
          </a:stretch>
        </p:blipFill>
        <p:spPr bwMode="auto">
          <a:xfrm>
            <a:off x="3200400" y="838201"/>
            <a:ext cx="5867400" cy="4564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6641" name="Text Box 17"/>
          <p:cNvSpPr txBox="1">
            <a:spLocks noChangeArrowheads="1"/>
          </p:cNvSpPr>
          <p:nvPr/>
        </p:nvSpPr>
        <p:spPr bwMode="auto">
          <a:xfrm>
            <a:off x="2362200" y="1282700"/>
            <a:ext cx="7418388" cy="4400550"/>
          </a:xfrm>
          <a:prstGeom prst="rect">
            <a:avLst/>
          </a:prstGeom>
          <a:noFill/>
          <a:ln w="9525">
            <a:noFill/>
            <a:miter lim="800000"/>
            <a:headEnd/>
            <a:tailEnd/>
          </a:ln>
          <a:effectLst/>
        </p:spPr>
        <p:txBody>
          <a:bodyPr>
            <a:spAutoFit/>
          </a:bodyPr>
          <a:lstStyle/>
          <a:p>
            <a:pPr algn="ctr" rtl="1" eaLnBrk="1" hangingPunct="1">
              <a:defRPr/>
            </a:pPr>
            <a:endParaRPr lang="ar-IQ" sz="5400" b="1" dirty="0">
              <a:effectLst>
                <a:outerShdw blurRad="38100" dist="38100" dir="2700000" algn="tl">
                  <a:srgbClr val="C0C0C0"/>
                </a:outerShdw>
              </a:effectLst>
              <a:latin typeface="Arial" charset="0"/>
              <a:cs typeface="MCS Modern S_U normal." pitchFamily="2" charset="-78"/>
            </a:endParaRPr>
          </a:p>
          <a:p>
            <a:pPr algn="ctr" rtl="1" eaLnBrk="1" hangingPunct="1">
              <a:defRPr/>
            </a:pPr>
            <a:r>
              <a:rPr lang="ar-IQ" sz="5400" b="1" dirty="0">
                <a:effectLst>
                  <a:outerShdw blurRad="38100" dist="38100" dir="2700000" algn="tl">
                    <a:srgbClr val="C0C0C0"/>
                  </a:outerShdw>
                </a:effectLst>
                <a:latin typeface="Courier New" panose="02070309020205020404" pitchFamily="49" charset="0"/>
                <a:cs typeface="Courier New" panose="02070309020205020404" pitchFamily="49" charset="0"/>
              </a:rPr>
              <a:t>إدارة المؤسسات الصحفية</a:t>
            </a:r>
          </a:p>
          <a:p>
            <a:pPr algn="ctr" rtl="1" eaLnBrk="1" hangingPunct="1">
              <a:defRPr/>
            </a:pPr>
            <a:endParaRPr lang="ar-IQ" sz="5400" b="1" dirty="0">
              <a:effectLst>
                <a:outerShdw blurRad="38100" dist="38100" dir="2700000" algn="tl">
                  <a:srgbClr val="C0C0C0"/>
                </a:outerShdw>
              </a:effectLst>
              <a:latin typeface="Courier New" panose="02070309020205020404" pitchFamily="49" charset="0"/>
              <a:cs typeface="Courier New" panose="02070309020205020404" pitchFamily="49" charset="0"/>
            </a:endParaRPr>
          </a:p>
          <a:p>
            <a:pPr algn="ctr" rtl="1" eaLnBrk="1" hangingPunct="1">
              <a:defRPr/>
            </a:pPr>
            <a:r>
              <a:rPr lang="ar-SA" sz="3200" b="1" dirty="0"/>
              <a:t> د.سهاد عادل القيسي/ الجامعة المستنصرية</a:t>
            </a:r>
            <a:endParaRPr lang="en-US" sz="3200" dirty="0"/>
          </a:p>
          <a:p>
            <a:pPr algn="ctr" rtl="1" eaLnBrk="1" hangingPunct="1">
              <a:defRPr/>
            </a:pPr>
            <a:r>
              <a:rPr lang="ar-SA" sz="3200" b="1" dirty="0"/>
              <a:t> </a:t>
            </a:r>
            <a:endParaRPr lang="ar-SA" sz="4000" dirty="0">
              <a:effectLst>
                <a:outerShdw blurRad="38100" dist="38100" dir="2700000" algn="tl">
                  <a:srgbClr val="C0C0C0"/>
                </a:outerShdw>
              </a:effectLst>
              <a:latin typeface="Arial" charset="0"/>
              <a:cs typeface="MCS Modern S_U normal." pitchFamily="2" charset="-78"/>
            </a:endParaRPr>
          </a:p>
        </p:txBody>
      </p:sp>
    </p:spTree>
    <p:extLst>
      <p:ext uri="{BB962C8B-B14F-4D97-AF65-F5344CB8AC3E}">
        <p14:creationId xmlns:p14="http://schemas.microsoft.com/office/powerpoint/2010/main" val="30458106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3314" name="Rectangle 5"/>
          <p:cNvSpPr>
            <a:spLocks noChangeArrowheads="1"/>
          </p:cNvSpPr>
          <p:nvPr/>
        </p:nvSpPr>
        <p:spPr bwMode="auto">
          <a:xfrm>
            <a:off x="1524000" y="6497638"/>
            <a:ext cx="9144000" cy="360362"/>
          </a:xfrm>
          <a:prstGeom prst="rect">
            <a:avLst/>
          </a:prstGeom>
          <a:gradFill rotWithShape="1">
            <a:gsLst>
              <a:gs pos="0">
                <a:srgbClr val="FC9FCB"/>
              </a:gs>
              <a:gs pos="6500">
                <a:srgbClr val="F8B049"/>
              </a:gs>
              <a:gs pos="10501">
                <a:srgbClr val="F8B049"/>
              </a:gs>
              <a:gs pos="31500">
                <a:srgbClr val="FEE7F2"/>
              </a:gs>
              <a:gs pos="33501">
                <a:srgbClr val="F952A0"/>
              </a:gs>
              <a:gs pos="34500">
                <a:srgbClr val="C50849"/>
              </a:gs>
              <a:gs pos="41000">
                <a:srgbClr val="B43E85"/>
              </a:gs>
              <a:gs pos="50000">
                <a:srgbClr val="F8B049"/>
              </a:gs>
              <a:gs pos="59000">
                <a:srgbClr val="B43E85"/>
              </a:gs>
              <a:gs pos="65500">
                <a:srgbClr val="C50849"/>
              </a:gs>
              <a:gs pos="66499">
                <a:srgbClr val="F952A0"/>
              </a:gs>
              <a:gs pos="68500">
                <a:srgbClr val="FEE7F2"/>
              </a:gs>
              <a:gs pos="89500">
                <a:srgbClr val="F8B049"/>
              </a:gs>
              <a:gs pos="93500">
                <a:srgbClr val="F8B049"/>
              </a:gs>
              <a:gs pos="100000">
                <a:srgbClr val="FC9FCB"/>
              </a:gs>
            </a:gsLst>
            <a:lin ang="5400000" scaled="1"/>
          </a:gradFill>
          <a:ln w="9525">
            <a:solidFill>
              <a:schemeClr val="tx1"/>
            </a:solidFill>
            <a:miter lim="800000"/>
            <a:headEnd/>
            <a:tailEnd/>
          </a:ln>
        </p:spPr>
        <p:txBody>
          <a:bodyPr wrap="none" anchor="ctr"/>
          <a:lstStyle>
            <a:lvl1pPr algn="r" rtl="1">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lgn="r" rtl="1">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lgn="r" rtl="1">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lgn="r" rtl="1">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lgn="r" rtl="1">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eaLnBrk="1" hangingPunct="1">
              <a:spcBef>
                <a:spcPct val="0"/>
              </a:spcBef>
              <a:buFontTx/>
              <a:buNone/>
            </a:pPr>
            <a:endParaRPr lang="en-US" sz="1800"/>
          </a:p>
        </p:txBody>
      </p:sp>
      <p:sp>
        <p:nvSpPr>
          <p:cNvPr id="13315" name="Rectangle 6"/>
          <p:cNvSpPr>
            <a:spLocks noChangeArrowheads="1"/>
          </p:cNvSpPr>
          <p:nvPr/>
        </p:nvSpPr>
        <p:spPr bwMode="auto">
          <a:xfrm>
            <a:off x="1524000" y="1"/>
            <a:ext cx="9144000" cy="360363"/>
          </a:xfrm>
          <a:prstGeom prst="rect">
            <a:avLst/>
          </a:prstGeom>
          <a:gradFill rotWithShape="1">
            <a:gsLst>
              <a:gs pos="0">
                <a:srgbClr val="FC9FCB"/>
              </a:gs>
              <a:gs pos="6500">
                <a:srgbClr val="F8B049"/>
              </a:gs>
              <a:gs pos="10501">
                <a:srgbClr val="F8B049"/>
              </a:gs>
              <a:gs pos="31500">
                <a:srgbClr val="FEE7F2"/>
              </a:gs>
              <a:gs pos="33501">
                <a:srgbClr val="F952A0"/>
              </a:gs>
              <a:gs pos="34500">
                <a:srgbClr val="C50849"/>
              </a:gs>
              <a:gs pos="41000">
                <a:srgbClr val="B43E85"/>
              </a:gs>
              <a:gs pos="50000">
                <a:srgbClr val="F8B049"/>
              </a:gs>
              <a:gs pos="59000">
                <a:srgbClr val="B43E85"/>
              </a:gs>
              <a:gs pos="65500">
                <a:srgbClr val="C50849"/>
              </a:gs>
              <a:gs pos="66499">
                <a:srgbClr val="F952A0"/>
              </a:gs>
              <a:gs pos="68500">
                <a:srgbClr val="FEE7F2"/>
              </a:gs>
              <a:gs pos="89500">
                <a:srgbClr val="F8B049"/>
              </a:gs>
              <a:gs pos="93500">
                <a:srgbClr val="F8B049"/>
              </a:gs>
              <a:gs pos="100000">
                <a:srgbClr val="FC9FCB"/>
              </a:gs>
            </a:gsLst>
            <a:lin ang="5400000" scaled="1"/>
          </a:gradFill>
          <a:ln w="9525">
            <a:solidFill>
              <a:schemeClr val="tx1"/>
            </a:solidFill>
            <a:miter lim="800000"/>
            <a:headEnd/>
            <a:tailEnd/>
          </a:ln>
        </p:spPr>
        <p:txBody>
          <a:bodyPr wrap="none" anchor="ctr"/>
          <a:lstStyle>
            <a:lvl1pPr algn="r" rtl="1">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lgn="r" rtl="1">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lgn="r" rtl="1">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lgn="r" rtl="1">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lgn="r" rtl="1">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eaLnBrk="1" hangingPunct="1">
              <a:spcBef>
                <a:spcPct val="0"/>
              </a:spcBef>
              <a:buFontTx/>
              <a:buNone/>
            </a:pPr>
            <a:endParaRPr lang="en-US" sz="1800"/>
          </a:p>
        </p:txBody>
      </p:sp>
      <p:sp>
        <p:nvSpPr>
          <p:cNvPr id="13316" name="WordArt 7"/>
          <p:cNvSpPr>
            <a:spLocks noChangeArrowheads="1" noChangeShapeType="1" noTextEdit="1"/>
          </p:cNvSpPr>
          <p:nvPr/>
        </p:nvSpPr>
        <p:spPr bwMode="auto">
          <a:xfrm>
            <a:off x="6527800" y="6021388"/>
            <a:ext cx="3924300" cy="463550"/>
          </a:xfrm>
          <a:prstGeom prst="rect">
            <a:avLst/>
          </a:prstGeom>
        </p:spPr>
        <p:txBody>
          <a:bodyPr wrap="none" fromWordArt="1">
            <a:prstTxWarp prst="textPlain">
              <a:avLst>
                <a:gd name="adj" fmla="val 50000"/>
              </a:avLst>
            </a:prstTxWarp>
          </a:bodyPr>
          <a:lstStyle/>
          <a:p>
            <a:pPr algn="ctr"/>
            <a:r>
              <a:rPr lang="en-US" sz="5400" kern="10">
                <a:ln w="9525">
                  <a:solidFill>
                    <a:srgbClr val="000000"/>
                  </a:solidFill>
                  <a:round/>
                  <a:headEnd/>
                  <a:tailEnd/>
                </a:ln>
                <a:solidFill>
                  <a:srgbClr val="000000"/>
                </a:solidFill>
                <a:latin typeface="Times New Roman" panose="02020603050405020304" pitchFamily="18" charset="0"/>
                <a:cs typeface="Times New Roman" panose="02020603050405020304" pitchFamily="18" charset="0"/>
              </a:rPr>
              <a:t>SES</a:t>
            </a:r>
          </a:p>
          <a:p>
            <a:pPr algn="ctr"/>
            <a:r>
              <a:rPr lang="en-US" sz="5400" kern="10">
                <a:ln w="9525">
                  <a:solidFill>
                    <a:srgbClr val="000000"/>
                  </a:solidFill>
                  <a:round/>
                  <a:headEnd/>
                  <a:tailEnd/>
                </a:ln>
                <a:solidFill>
                  <a:srgbClr val="000000"/>
                </a:solidFill>
                <a:latin typeface="Times New Roman" panose="02020603050405020304" pitchFamily="18" charset="0"/>
                <a:cs typeface="Times New Roman" panose="02020603050405020304" pitchFamily="18" charset="0"/>
              </a:rPr>
              <a:t>Center of Strategic Economical Studies</a:t>
            </a:r>
          </a:p>
        </p:txBody>
      </p:sp>
      <p:pic>
        <p:nvPicPr>
          <p:cNvPr id="13317" name="Picture 9" descr="___________"/>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0" y="381000"/>
            <a:ext cx="1371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318" name="Picture 10" descr="___________"/>
          <p:cNvPicPr>
            <a:picLocks noChangeAspect="1" noChangeArrowheads="1"/>
          </p:cNvPicPr>
          <p:nvPr/>
        </p:nvPicPr>
        <p:blipFill>
          <a:blip r:embed="rId2">
            <a:lum bright="70000" contrast="-70000"/>
            <a:extLst>
              <a:ext uri="{28A0092B-C50C-407E-A947-70E740481C1C}">
                <a14:useLocalDpi xmlns:a14="http://schemas.microsoft.com/office/drawing/2010/main" val="0"/>
              </a:ext>
            </a:extLst>
          </a:blip>
          <a:srcRect/>
          <a:stretch>
            <a:fillRect/>
          </a:stretch>
        </p:blipFill>
        <p:spPr bwMode="auto">
          <a:xfrm>
            <a:off x="3200400" y="838201"/>
            <a:ext cx="5867400" cy="4564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Rectangle 3"/>
          <p:cNvSpPr txBox="1">
            <a:spLocks noChangeArrowheads="1"/>
          </p:cNvSpPr>
          <p:nvPr/>
        </p:nvSpPr>
        <p:spPr bwMode="auto">
          <a:xfrm>
            <a:off x="1981200" y="1600201"/>
            <a:ext cx="8229600" cy="4525963"/>
          </a:xfrm>
          <a:prstGeom prst="rect">
            <a:avLst/>
          </a:prstGeom>
          <a:noFill/>
          <a:ln w="9525">
            <a:noFill/>
            <a:miter lim="800000"/>
            <a:headEnd/>
            <a:tailEnd/>
          </a:ln>
        </p:spPr>
        <p:txBody>
          <a:bodyPr/>
          <a:lstStyle/>
          <a:p>
            <a:pPr marL="342900" indent="-342900" algn="just" rtl="1">
              <a:spcBef>
                <a:spcPct val="20000"/>
              </a:spcBef>
              <a:defRPr/>
            </a:pPr>
            <a:r>
              <a:rPr lang="ar-IQ" sz="4400" kern="0" dirty="0">
                <a:ea typeface="Monotype Koufi" pitchFamily="2" charset="-78"/>
                <a:cs typeface="Monotype Koufi" pitchFamily="2" charset="-78"/>
              </a:rPr>
              <a:t>تعني الادارة توفير نوع عال من التعاون وتنسيق الجهود البشرية من اجل تحقيق هدف معين او تنظيم وتوجيه وتنسيق ، ورقابة مجموعة من الافراد، داخل المؤسسة لاتمام عمل معين بقصد تحقيق مجموعة من الاهداف.</a:t>
            </a:r>
          </a:p>
        </p:txBody>
      </p:sp>
      <p:sp>
        <p:nvSpPr>
          <p:cNvPr id="12" name="Rectangle 2"/>
          <p:cNvSpPr>
            <a:spLocks noGrp="1" noChangeArrowheads="1"/>
          </p:cNvSpPr>
          <p:nvPr>
            <p:ph type="title"/>
          </p:nvPr>
        </p:nvSpPr>
        <p:spPr>
          <a:xfrm>
            <a:off x="3753134" y="365125"/>
            <a:ext cx="7600666" cy="1325563"/>
          </a:xfrm>
        </p:spPr>
        <p:txBody>
          <a:bodyPr/>
          <a:lstStyle/>
          <a:p>
            <a:pPr>
              <a:defRPr/>
            </a:pPr>
            <a:r>
              <a:rPr lang="ar-IQ" dirty="0" smtClean="0">
                <a:solidFill>
                  <a:schemeClr val="tx1"/>
                </a:solidFill>
                <a:effectLst>
                  <a:outerShdw blurRad="38100" dist="38100" dir="2700000" algn="tl">
                    <a:srgbClr val="000000">
                      <a:alpha val="43137"/>
                    </a:srgbClr>
                  </a:outerShdw>
                </a:effectLst>
                <a:ea typeface="Monotype Koufi" pitchFamily="2" charset="-78"/>
                <a:cs typeface="Monotype Koufi" pitchFamily="2" charset="-78"/>
              </a:rPr>
              <a:t>بشكل عام</a:t>
            </a:r>
            <a:endParaRPr lang="en-US" dirty="0">
              <a:solidFill>
                <a:schemeClr val="tx1"/>
              </a:solidFill>
              <a:effectLst>
                <a:outerShdw blurRad="38100" dist="38100" dir="2700000" algn="tl">
                  <a:srgbClr val="000000">
                    <a:alpha val="43137"/>
                  </a:srgbClr>
                </a:outerShdw>
              </a:effectLst>
              <a:ea typeface="Monotype Koufi" pitchFamily="2" charset="-78"/>
              <a:cs typeface="Monotype Koufi" pitchFamily="2" charset="-78"/>
            </a:endParaRPr>
          </a:p>
        </p:txBody>
      </p:sp>
    </p:spTree>
    <p:extLst>
      <p:ext uri="{BB962C8B-B14F-4D97-AF65-F5344CB8AC3E}">
        <p14:creationId xmlns:p14="http://schemas.microsoft.com/office/powerpoint/2010/main" val="3423399809"/>
      </p:ext>
    </p:extLst>
  </p:cSld>
  <p:clrMapOvr>
    <a:masterClrMapping/>
  </p:clrMapOvr>
  <p:transition>
    <p:push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0" presetClass="entr" presetSubtype="0" fill="hold" grpId="0" nodeType="clickEffect">
                                  <p:stCondLst>
                                    <p:cond delay="0"/>
                                  </p:stCondLst>
                                  <p:iterate type="lt">
                                    <p:tmPct val="10000"/>
                                  </p:iterate>
                                  <p:childTnLst>
                                    <p:set>
                                      <p:cBhvr>
                                        <p:cTn id="6" dur="1" fill="hold">
                                          <p:stCondLst>
                                            <p:cond delay="0"/>
                                          </p:stCondLst>
                                        </p:cTn>
                                        <p:tgtEl>
                                          <p:spTgt spid="10">
                                            <p:txEl>
                                              <p:pRg st="0" end="0"/>
                                            </p:txEl>
                                          </p:spTgt>
                                        </p:tgtEl>
                                        <p:attrNameLst>
                                          <p:attrName>style.visibility</p:attrName>
                                        </p:attrNameLst>
                                      </p:cBhvr>
                                      <p:to>
                                        <p:strVal val="visible"/>
                                      </p:to>
                                    </p:set>
                                    <p:animEffect transition="in" filter="fade">
                                      <p:cBhvr>
                                        <p:cTn id="7" dur="1000"/>
                                        <p:tgtEl>
                                          <p:spTgt spid="10">
                                            <p:txEl>
                                              <p:pRg st="0" end="0"/>
                                            </p:txEl>
                                          </p:spTgt>
                                        </p:tgtEl>
                                      </p:cBhvr>
                                    </p:animEffect>
                                    <p:anim calcmode="lin" valueType="num">
                                      <p:cBhvr>
                                        <p:cTn id="8" dur="1000" fill="hold"/>
                                        <p:tgtEl>
                                          <p:spTgt spid="10">
                                            <p:txEl>
                                              <p:pRg st="0" end="0"/>
                                            </p:txEl>
                                          </p:spTgt>
                                        </p:tgtEl>
                                        <p:attrNameLst>
                                          <p:attrName>ppt_x</p:attrName>
                                        </p:attrNameLst>
                                      </p:cBhvr>
                                      <p:tavLst>
                                        <p:tav tm="0">
                                          <p:val>
                                            <p:strVal val="#ppt_x-.1"/>
                                          </p:val>
                                        </p:tav>
                                        <p:tav tm="100000">
                                          <p:val>
                                            <p:strVal val="#ppt_x"/>
                                          </p:val>
                                        </p:tav>
                                      </p:tavLst>
                                    </p:anim>
                                    <p:anim calcmode="lin" valueType="num">
                                      <p:cBhvr>
                                        <p:cTn id="9" dur="1000" fill="hold"/>
                                        <p:tgtEl>
                                          <p:spTgt spid="10">
                                            <p:txEl>
                                              <p:pRg st="0" end="0"/>
                                            </p:txEl>
                                          </p:spTgt>
                                        </p:tgtEl>
                                        <p:attrNameLst>
                                          <p:attrName>ppt_y</p:attrName>
                                        </p:attrNameLst>
                                      </p:cBhvr>
                                      <p:tavLst>
                                        <p:tav tm="0">
                                          <p:val>
                                            <p:strVal val="#ppt_y"/>
                                          </p:val>
                                        </p:tav>
                                        <p:tav tm="100000">
                                          <p:val>
                                            <p:strVal val="#ppt_y"/>
                                          </p:val>
                                        </p:tav>
                                      </p:tavLst>
                                    </p:anim>
                                  </p:childTnLst>
                                </p:cTn>
                              </p:par>
                              <p:par>
                                <p:cTn id="10" presetID="2" presetClass="entr" presetSubtype="9" fill="hold" grpId="0" nodeType="withEffect">
                                  <p:stCondLst>
                                    <p:cond delay="0"/>
                                  </p:stCondLst>
                                  <p:iterate type="lt">
                                    <p:tmPct val="10000"/>
                                  </p:iterate>
                                  <p:childTnLst>
                                    <p:set>
                                      <p:cBhvr>
                                        <p:cTn id="11" dur="1" fill="hold">
                                          <p:stCondLst>
                                            <p:cond delay="0"/>
                                          </p:stCondLst>
                                        </p:cTn>
                                        <p:tgtEl>
                                          <p:spTgt spid="12"/>
                                        </p:tgtEl>
                                        <p:attrNameLst>
                                          <p:attrName>style.visibility</p:attrName>
                                        </p:attrNameLst>
                                      </p:cBhvr>
                                      <p:to>
                                        <p:strVal val="visible"/>
                                      </p:to>
                                    </p:set>
                                    <p:anim calcmode="lin" valueType="num">
                                      <p:cBhvr additive="base">
                                        <p:cTn id="12" dur="800" fill="hold">
                                          <p:stCondLst>
                                            <p:cond delay="0"/>
                                          </p:stCondLst>
                                        </p:cTn>
                                        <p:tgtEl>
                                          <p:spTgt spid="12"/>
                                        </p:tgtEl>
                                        <p:attrNameLst>
                                          <p:attrName>ppt_x</p:attrName>
                                        </p:attrNameLst>
                                      </p:cBhvr>
                                      <p:tavLst>
                                        <p:tav tm="0">
                                          <p:val>
                                            <p:strVal val="0-#ppt_w/2"/>
                                          </p:val>
                                        </p:tav>
                                        <p:tav tm="100000">
                                          <p:val>
                                            <p:strVal val="#ppt_x"/>
                                          </p:val>
                                        </p:tav>
                                      </p:tavLst>
                                    </p:anim>
                                    <p:anim calcmode="lin" valueType="num">
                                      <p:cBhvr additive="base">
                                        <p:cTn id="13" dur="800" fill="hold">
                                          <p:stCondLst>
                                            <p:cond delay="0"/>
                                          </p:stCondLst>
                                        </p:cTn>
                                        <p:tgtEl>
                                          <p:spTgt spid="12"/>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build="p"/>
      <p:bldP spid="12" grpId="0"/>
    </p:bld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4338" name="Rectangle 5"/>
          <p:cNvSpPr>
            <a:spLocks noChangeArrowheads="1"/>
          </p:cNvSpPr>
          <p:nvPr/>
        </p:nvSpPr>
        <p:spPr bwMode="auto">
          <a:xfrm>
            <a:off x="1524000" y="6497638"/>
            <a:ext cx="9144000" cy="360362"/>
          </a:xfrm>
          <a:prstGeom prst="rect">
            <a:avLst/>
          </a:prstGeom>
          <a:gradFill rotWithShape="1">
            <a:gsLst>
              <a:gs pos="0">
                <a:srgbClr val="FC9FCB"/>
              </a:gs>
              <a:gs pos="6500">
                <a:srgbClr val="F8B049"/>
              </a:gs>
              <a:gs pos="10501">
                <a:srgbClr val="F8B049"/>
              </a:gs>
              <a:gs pos="31500">
                <a:srgbClr val="FEE7F2"/>
              </a:gs>
              <a:gs pos="33501">
                <a:srgbClr val="F952A0"/>
              </a:gs>
              <a:gs pos="34500">
                <a:srgbClr val="C50849"/>
              </a:gs>
              <a:gs pos="41000">
                <a:srgbClr val="B43E85"/>
              </a:gs>
              <a:gs pos="50000">
                <a:srgbClr val="F8B049"/>
              </a:gs>
              <a:gs pos="59000">
                <a:srgbClr val="B43E85"/>
              </a:gs>
              <a:gs pos="65500">
                <a:srgbClr val="C50849"/>
              </a:gs>
              <a:gs pos="66499">
                <a:srgbClr val="F952A0"/>
              </a:gs>
              <a:gs pos="68500">
                <a:srgbClr val="FEE7F2"/>
              </a:gs>
              <a:gs pos="89500">
                <a:srgbClr val="F8B049"/>
              </a:gs>
              <a:gs pos="93500">
                <a:srgbClr val="F8B049"/>
              </a:gs>
              <a:gs pos="100000">
                <a:srgbClr val="FC9FCB"/>
              </a:gs>
            </a:gsLst>
            <a:lin ang="5400000" scaled="1"/>
          </a:gradFill>
          <a:ln w="9525">
            <a:solidFill>
              <a:schemeClr val="tx1"/>
            </a:solidFill>
            <a:miter lim="800000"/>
            <a:headEnd/>
            <a:tailEnd/>
          </a:ln>
        </p:spPr>
        <p:txBody>
          <a:bodyPr wrap="none" anchor="ctr"/>
          <a:lstStyle>
            <a:lvl1pPr algn="r" rtl="1">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lgn="r" rtl="1">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lgn="r" rtl="1">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lgn="r" rtl="1">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lgn="r" rtl="1">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eaLnBrk="1" hangingPunct="1">
              <a:spcBef>
                <a:spcPct val="0"/>
              </a:spcBef>
              <a:buFontTx/>
              <a:buNone/>
            </a:pPr>
            <a:endParaRPr lang="en-US" sz="1800"/>
          </a:p>
        </p:txBody>
      </p:sp>
      <p:sp>
        <p:nvSpPr>
          <p:cNvPr id="14339" name="Rectangle 6"/>
          <p:cNvSpPr>
            <a:spLocks noChangeArrowheads="1"/>
          </p:cNvSpPr>
          <p:nvPr/>
        </p:nvSpPr>
        <p:spPr bwMode="auto">
          <a:xfrm>
            <a:off x="1524000" y="1"/>
            <a:ext cx="9144000" cy="360363"/>
          </a:xfrm>
          <a:prstGeom prst="rect">
            <a:avLst/>
          </a:prstGeom>
          <a:gradFill rotWithShape="1">
            <a:gsLst>
              <a:gs pos="0">
                <a:srgbClr val="FC9FCB"/>
              </a:gs>
              <a:gs pos="6500">
                <a:srgbClr val="F8B049"/>
              </a:gs>
              <a:gs pos="10501">
                <a:srgbClr val="F8B049"/>
              </a:gs>
              <a:gs pos="31500">
                <a:srgbClr val="FEE7F2"/>
              </a:gs>
              <a:gs pos="33501">
                <a:srgbClr val="F952A0"/>
              </a:gs>
              <a:gs pos="34500">
                <a:srgbClr val="C50849"/>
              </a:gs>
              <a:gs pos="41000">
                <a:srgbClr val="B43E85"/>
              </a:gs>
              <a:gs pos="50000">
                <a:srgbClr val="F8B049"/>
              </a:gs>
              <a:gs pos="59000">
                <a:srgbClr val="B43E85"/>
              </a:gs>
              <a:gs pos="65500">
                <a:srgbClr val="C50849"/>
              </a:gs>
              <a:gs pos="66499">
                <a:srgbClr val="F952A0"/>
              </a:gs>
              <a:gs pos="68500">
                <a:srgbClr val="FEE7F2"/>
              </a:gs>
              <a:gs pos="89500">
                <a:srgbClr val="F8B049"/>
              </a:gs>
              <a:gs pos="93500">
                <a:srgbClr val="F8B049"/>
              </a:gs>
              <a:gs pos="100000">
                <a:srgbClr val="FC9FCB"/>
              </a:gs>
            </a:gsLst>
            <a:lin ang="5400000" scaled="1"/>
          </a:gradFill>
          <a:ln w="9525">
            <a:solidFill>
              <a:schemeClr val="tx1"/>
            </a:solidFill>
            <a:miter lim="800000"/>
            <a:headEnd/>
            <a:tailEnd/>
          </a:ln>
        </p:spPr>
        <p:txBody>
          <a:bodyPr wrap="none" anchor="ctr"/>
          <a:lstStyle>
            <a:lvl1pPr algn="r" rtl="1">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lgn="r" rtl="1">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lgn="r" rtl="1">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lgn="r" rtl="1">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lgn="r" rtl="1">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eaLnBrk="1" hangingPunct="1">
              <a:spcBef>
                <a:spcPct val="0"/>
              </a:spcBef>
              <a:buFontTx/>
              <a:buNone/>
            </a:pPr>
            <a:endParaRPr lang="en-US" sz="1800"/>
          </a:p>
        </p:txBody>
      </p:sp>
      <p:sp>
        <p:nvSpPr>
          <p:cNvPr id="14340" name="WordArt 7"/>
          <p:cNvSpPr>
            <a:spLocks noChangeArrowheads="1" noChangeShapeType="1" noTextEdit="1"/>
          </p:cNvSpPr>
          <p:nvPr/>
        </p:nvSpPr>
        <p:spPr bwMode="auto">
          <a:xfrm>
            <a:off x="6527800" y="6021388"/>
            <a:ext cx="3924300" cy="463550"/>
          </a:xfrm>
          <a:prstGeom prst="rect">
            <a:avLst/>
          </a:prstGeom>
        </p:spPr>
        <p:txBody>
          <a:bodyPr wrap="none" fromWordArt="1">
            <a:prstTxWarp prst="textPlain">
              <a:avLst>
                <a:gd name="adj" fmla="val 50000"/>
              </a:avLst>
            </a:prstTxWarp>
          </a:bodyPr>
          <a:lstStyle/>
          <a:p>
            <a:pPr algn="ctr"/>
            <a:r>
              <a:rPr lang="en-US" sz="5400" kern="10">
                <a:ln w="9525">
                  <a:solidFill>
                    <a:srgbClr val="000000"/>
                  </a:solidFill>
                  <a:round/>
                  <a:headEnd/>
                  <a:tailEnd/>
                </a:ln>
                <a:solidFill>
                  <a:srgbClr val="000000"/>
                </a:solidFill>
                <a:latin typeface="Times New Roman" panose="02020603050405020304" pitchFamily="18" charset="0"/>
                <a:cs typeface="Times New Roman" panose="02020603050405020304" pitchFamily="18" charset="0"/>
              </a:rPr>
              <a:t>SES</a:t>
            </a:r>
          </a:p>
          <a:p>
            <a:pPr algn="ctr"/>
            <a:r>
              <a:rPr lang="en-US" sz="5400" kern="10">
                <a:ln w="9525">
                  <a:solidFill>
                    <a:srgbClr val="000000"/>
                  </a:solidFill>
                  <a:round/>
                  <a:headEnd/>
                  <a:tailEnd/>
                </a:ln>
                <a:solidFill>
                  <a:srgbClr val="000000"/>
                </a:solidFill>
                <a:latin typeface="Times New Roman" panose="02020603050405020304" pitchFamily="18" charset="0"/>
                <a:cs typeface="Times New Roman" panose="02020603050405020304" pitchFamily="18" charset="0"/>
              </a:rPr>
              <a:t>Center of Strategic Economical Studies</a:t>
            </a:r>
          </a:p>
        </p:txBody>
      </p:sp>
      <p:pic>
        <p:nvPicPr>
          <p:cNvPr id="14341" name="Picture 9" descr="___________"/>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0" y="381000"/>
            <a:ext cx="1371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342" name="Picture 10" descr="___________"/>
          <p:cNvPicPr>
            <a:picLocks noChangeAspect="1" noChangeArrowheads="1"/>
          </p:cNvPicPr>
          <p:nvPr/>
        </p:nvPicPr>
        <p:blipFill>
          <a:blip r:embed="rId2">
            <a:lum bright="70000" contrast="-70000"/>
            <a:extLst>
              <a:ext uri="{28A0092B-C50C-407E-A947-70E740481C1C}">
                <a14:useLocalDpi xmlns:a14="http://schemas.microsoft.com/office/drawing/2010/main" val="0"/>
              </a:ext>
            </a:extLst>
          </a:blip>
          <a:srcRect/>
          <a:stretch>
            <a:fillRect/>
          </a:stretch>
        </p:blipFill>
        <p:spPr bwMode="auto">
          <a:xfrm>
            <a:off x="3200400" y="838201"/>
            <a:ext cx="5867400" cy="4564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Rectangle 3"/>
          <p:cNvSpPr txBox="1">
            <a:spLocks noChangeArrowheads="1"/>
          </p:cNvSpPr>
          <p:nvPr/>
        </p:nvSpPr>
        <p:spPr bwMode="auto">
          <a:xfrm>
            <a:off x="1981200" y="1600201"/>
            <a:ext cx="8229600" cy="4525963"/>
          </a:xfrm>
          <a:prstGeom prst="rect">
            <a:avLst/>
          </a:prstGeom>
          <a:noFill/>
          <a:ln w="9525">
            <a:noFill/>
            <a:miter lim="800000"/>
            <a:headEnd/>
            <a:tailEnd/>
          </a:ln>
        </p:spPr>
        <p:txBody>
          <a:bodyPr/>
          <a:lstStyle/>
          <a:p>
            <a:pPr marL="342900" indent="-342900" algn="r" rtl="1">
              <a:spcBef>
                <a:spcPct val="20000"/>
              </a:spcBef>
              <a:buFont typeface="Arial" pitchFamily="34" charset="0"/>
              <a:buChar char="•"/>
              <a:defRPr/>
            </a:pPr>
            <a:r>
              <a:rPr lang="ar-IQ" sz="3600" kern="0" dirty="0">
                <a:ea typeface="Monotype Koufi" pitchFamily="2" charset="-78"/>
                <a:cs typeface="Monotype Koufi" pitchFamily="2" charset="-78"/>
              </a:rPr>
              <a:t>اهداف المؤسسة</a:t>
            </a:r>
          </a:p>
          <a:p>
            <a:pPr marL="342900" indent="-342900" algn="r" rtl="1">
              <a:spcBef>
                <a:spcPct val="20000"/>
              </a:spcBef>
              <a:buFont typeface="Arial" pitchFamily="34" charset="0"/>
              <a:buChar char="•"/>
              <a:defRPr/>
            </a:pPr>
            <a:r>
              <a:rPr lang="ar-IQ" sz="3600" kern="0" dirty="0">
                <a:ea typeface="Monotype Koufi" pitchFamily="2" charset="-78"/>
                <a:cs typeface="Monotype Koufi" pitchFamily="2" charset="-78"/>
              </a:rPr>
              <a:t>ملاك المؤسسة من موظفين واداريين ومدراء</a:t>
            </a:r>
          </a:p>
          <a:p>
            <a:pPr marL="342900" indent="-342900" algn="r" rtl="1">
              <a:spcBef>
                <a:spcPct val="20000"/>
              </a:spcBef>
              <a:buFont typeface="Arial" pitchFamily="34" charset="0"/>
              <a:buChar char="•"/>
              <a:defRPr/>
            </a:pPr>
            <a:r>
              <a:rPr lang="ar-IQ" sz="3600" kern="0" dirty="0">
                <a:ea typeface="Monotype Koufi" pitchFamily="2" charset="-78"/>
                <a:cs typeface="Monotype Koufi" pitchFamily="2" charset="-78"/>
              </a:rPr>
              <a:t>تمويل المؤسسة</a:t>
            </a:r>
          </a:p>
          <a:p>
            <a:pPr marL="342900" indent="-342900" algn="r" rtl="1">
              <a:spcBef>
                <a:spcPct val="20000"/>
              </a:spcBef>
              <a:buFont typeface="Arial" pitchFamily="34" charset="0"/>
              <a:buChar char="•"/>
              <a:defRPr/>
            </a:pPr>
            <a:r>
              <a:rPr lang="ar-IQ" sz="3600" kern="0" dirty="0">
                <a:ea typeface="Monotype Koufi" pitchFamily="2" charset="-78"/>
                <a:cs typeface="Monotype Koufi" pitchFamily="2" charset="-78"/>
              </a:rPr>
              <a:t>القاعدة اللوجستية</a:t>
            </a:r>
          </a:p>
          <a:p>
            <a:pPr marL="342900" indent="-342900" algn="r" rtl="1">
              <a:spcBef>
                <a:spcPct val="20000"/>
              </a:spcBef>
              <a:buFont typeface="Arial" pitchFamily="34" charset="0"/>
              <a:buChar char="•"/>
              <a:defRPr/>
            </a:pPr>
            <a:r>
              <a:rPr lang="ar-IQ" sz="3600" kern="0" dirty="0">
                <a:ea typeface="Monotype Koufi" pitchFamily="2" charset="-78"/>
                <a:cs typeface="Monotype Koufi" pitchFamily="2" charset="-78"/>
              </a:rPr>
              <a:t>نشاط المؤسسة</a:t>
            </a:r>
          </a:p>
          <a:p>
            <a:pPr marL="342900" indent="-342900" algn="r" rtl="1">
              <a:spcBef>
                <a:spcPct val="20000"/>
              </a:spcBef>
              <a:buFont typeface="Arial" pitchFamily="34" charset="0"/>
              <a:buChar char="•"/>
              <a:defRPr/>
            </a:pPr>
            <a:r>
              <a:rPr lang="ar-IQ" sz="3600" kern="0" dirty="0">
                <a:ea typeface="Monotype Koufi" pitchFamily="2" charset="-78"/>
                <a:cs typeface="Monotype Koufi" pitchFamily="2" charset="-78"/>
              </a:rPr>
              <a:t>الاتصال</a:t>
            </a:r>
          </a:p>
          <a:p>
            <a:pPr marL="342900" indent="-342900" algn="r" rtl="1">
              <a:spcBef>
                <a:spcPct val="20000"/>
              </a:spcBef>
              <a:buFont typeface="Arial" pitchFamily="34" charset="0"/>
              <a:buChar char="•"/>
              <a:defRPr/>
            </a:pPr>
            <a:r>
              <a:rPr lang="ar-IQ" sz="3600" kern="0" dirty="0">
                <a:ea typeface="Monotype Koufi" pitchFamily="2" charset="-78"/>
                <a:cs typeface="Monotype Koufi" pitchFamily="2" charset="-78"/>
              </a:rPr>
              <a:t>الادارة.</a:t>
            </a:r>
          </a:p>
          <a:p>
            <a:pPr marL="342900" indent="-342900" algn="r" rtl="1">
              <a:spcBef>
                <a:spcPct val="20000"/>
              </a:spcBef>
              <a:defRPr/>
            </a:pPr>
            <a:endParaRPr lang="ar-IQ" sz="3600" kern="0" dirty="0">
              <a:ea typeface="Monotype Koufi" pitchFamily="2" charset="-78"/>
              <a:cs typeface="Monotype Koufi" pitchFamily="2" charset="-78"/>
            </a:endParaRPr>
          </a:p>
          <a:p>
            <a:pPr marL="342900" indent="-342900" algn="r" rtl="1">
              <a:spcBef>
                <a:spcPct val="20000"/>
              </a:spcBef>
              <a:defRPr/>
            </a:pPr>
            <a:endParaRPr lang="en-US" sz="3600" kern="0" dirty="0">
              <a:ea typeface="Monotype Koufi" pitchFamily="2" charset="-78"/>
              <a:cs typeface="Monotype Koufi" pitchFamily="2" charset="-78"/>
            </a:endParaRPr>
          </a:p>
        </p:txBody>
      </p:sp>
      <p:sp>
        <p:nvSpPr>
          <p:cNvPr id="12" name="Rectangle 2"/>
          <p:cNvSpPr>
            <a:spLocks noGrp="1" noChangeArrowheads="1"/>
          </p:cNvSpPr>
          <p:nvPr>
            <p:ph type="title"/>
          </p:nvPr>
        </p:nvSpPr>
        <p:spPr>
          <a:xfrm>
            <a:off x="3200400" y="365125"/>
            <a:ext cx="8153400" cy="1325563"/>
          </a:xfrm>
        </p:spPr>
        <p:txBody>
          <a:bodyPr/>
          <a:lstStyle/>
          <a:p>
            <a:pPr>
              <a:defRPr/>
            </a:pPr>
            <a:r>
              <a:rPr lang="ar-IQ" dirty="0" smtClean="0">
                <a:solidFill>
                  <a:schemeClr val="tx1"/>
                </a:solidFill>
                <a:effectLst>
                  <a:outerShdw blurRad="38100" dist="38100" dir="2700000" algn="tl">
                    <a:srgbClr val="000000">
                      <a:alpha val="43137"/>
                    </a:srgbClr>
                  </a:outerShdw>
                </a:effectLst>
                <a:ea typeface="Monotype Koufi" pitchFamily="2" charset="-78"/>
                <a:cs typeface="Monotype Koufi" pitchFamily="2" charset="-78"/>
              </a:rPr>
              <a:t>العناصر المشتركة للمؤسسات</a:t>
            </a:r>
            <a:endParaRPr lang="en-US" dirty="0">
              <a:solidFill>
                <a:schemeClr val="tx1"/>
              </a:solidFill>
              <a:effectLst>
                <a:outerShdw blurRad="38100" dist="38100" dir="2700000" algn="tl">
                  <a:srgbClr val="000000">
                    <a:alpha val="43137"/>
                  </a:srgbClr>
                </a:outerShdw>
              </a:effectLst>
              <a:ea typeface="Monotype Koufi" pitchFamily="2" charset="-78"/>
              <a:cs typeface="Monotype Koufi" pitchFamily="2" charset="-78"/>
            </a:endParaRPr>
          </a:p>
        </p:txBody>
      </p:sp>
    </p:spTree>
    <p:extLst>
      <p:ext uri="{BB962C8B-B14F-4D97-AF65-F5344CB8AC3E}">
        <p14:creationId xmlns:p14="http://schemas.microsoft.com/office/powerpoint/2010/main" val="31187105"/>
      </p:ext>
    </p:extLst>
  </p:cSld>
  <p:clrMapOvr>
    <a:masterClrMapping/>
  </p:clrMapOvr>
  <p:transition>
    <p:push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0" presetClass="entr" presetSubtype="0" fill="hold" grpId="0" nodeType="clickEffect">
                                  <p:stCondLst>
                                    <p:cond delay="0"/>
                                  </p:stCondLst>
                                  <p:iterate type="lt">
                                    <p:tmPct val="10000"/>
                                  </p:iterate>
                                  <p:childTnLst>
                                    <p:set>
                                      <p:cBhvr>
                                        <p:cTn id="6" dur="1" fill="hold">
                                          <p:stCondLst>
                                            <p:cond delay="0"/>
                                          </p:stCondLst>
                                        </p:cTn>
                                        <p:tgtEl>
                                          <p:spTgt spid="10">
                                            <p:txEl>
                                              <p:pRg st="0" end="0"/>
                                            </p:txEl>
                                          </p:spTgt>
                                        </p:tgtEl>
                                        <p:attrNameLst>
                                          <p:attrName>style.visibility</p:attrName>
                                        </p:attrNameLst>
                                      </p:cBhvr>
                                      <p:to>
                                        <p:strVal val="visible"/>
                                      </p:to>
                                    </p:set>
                                    <p:animEffect transition="in" filter="fade">
                                      <p:cBhvr>
                                        <p:cTn id="7" dur="1000"/>
                                        <p:tgtEl>
                                          <p:spTgt spid="10">
                                            <p:txEl>
                                              <p:pRg st="0" end="0"/>
                                            </p:txEl>
                                          </p:spTgt>
                                        </p:tgtEl>
                                      </p:cBhvr>
                                    </p:animEffect>
                                    <p:anim calcmode="lin" valueType="num">
                                      <p:cBhvr>
                                        <p:cTn id="8" dur="1000" fill="hold"/>
                                        <p:tgtEl>
                                          <p:spTgt spid="10">
                                            <p:txEl>
                                              <p:pRg st="0" end="0"/>
                                            </p:txEl>
                                          </p:spTgt>
                                        </p:tgtEl>
                                        <p:attrNameLst>
                                          <p:attrName>ppt_x</p:attrName>
                                        </p:attrNameLst>
                                      </p:cBhvr>
                                      <p:tavLst>
                                        <p:tav tm="0">
                                          <p:val>
                                            <p:strVal val="#ppt_x-.1"/>
                                          </p:val>
                                        </p:tav>
                                        <p:tav tm="100000">
                                          <p:val>
                                            <p:strVal val="#ppt_x"/>
                                          </p:val>
                                        </p:tav>
                                      </p:tavLst>
                                    </p:anim>
                                    <p:anim calcmode="lin" valueType="num">
                                      <p:cBhvr>
                                        <p:cTn id="9" dur="1000" fill="hold"/>
                                        <p:tgtEl>
                                          <p:spTgt spid="10">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0" fill="hold" nodeType="clickPar">
                      <p:stCondLst>
                        <p:cond delay="indefinite"/>
                      </p:stCondLst>
                      <p:childTnLst>
                        <p:par>
                          <p:cTn id="11" fill="hold" nodeType="withGroup">
                            <p:stCondLst>
                              <p:cond delay="0"/>
                            </p:stCondLst>
                            <p:childTnLst>
                              <p:par>
                                <p:cTn id="12" presetID="40" presetClass="entr" presetSubtype="0" fill="hold" grpId="0" nodeType="clickEffect">
                                  <p:stCondLst>
                                    <p:cond delay="0"/>
                                  </p:stCondLst>
                                  <p:iterate type="lt">
                                    <p:tmPct val="10000"/>
                                  </p:iterate>
                                  <p:childTnLst>
                                    <p:set>
                                      <p:cBhvr>
                                        <p:cTn id="13" dur="1" fill="hold">
                                          <p:stCondLst>
                                            <p:cond delay="0"/>
                                          </p:stCondLst>
                                        </p:cTn>
                                        <p:tgtEl>
                                          <p:spTgt spid="10">
                                            <p:txEl>
                                              <p:pRg st="1" end="1"/>
                                            </p:txEl>
                                          </p:spTgt>
                                        </p:tgtEl>
                                        <p:attrNameLst>
                                          <p:attrName>style.visibility</p:attrName>
                                        </p:attrNameLst>
                                      </p:cBhvr>
                                      <p:to>
                                        <p:strVal val="visible"/>
                                      </p:to>
                                    </p:set>
                                    <p:animEffect transition="in" filter="fade">
                                      <p:cBhvr>
                                        <p:cTn id="14" dur="1000"/>
                                        <p:tgtEl>
                                          <p:spTgt spid="10">
                                            <p:txEl>
                                              <p:pRg st="1" end="1"/>
                                            </p:txEl>
                                          </p:spTgt>
                                        </p:tgtEl>
                                      </p:cBhvr>
                                    </p:animEffect>
                                    <p:anim calcmode="lin" valueType="num">
                                      <p:cBhvr>
                                        <p:cTn id="15" dur="1000" fill="hold"/>
                                        <p:tgtEl>
                                          <p:spTgt spid="10">
                                            <p:txEl>
                                              <p:pRg st="1" end="1"/>
                                            </p:txEl>
                                          </p:spTgt>
                                        </p:tgtEl>
                                        <p:attrNameLst>
                                          <p:attrName>ppt_x</p:attrName>
                                        </p:attrNameLst>
                                      </p:cBhvr>
                                      <p:tavLst>
                                        <p:tav tm="0">
                                          <p:val>
                                            <p:strVal val="#ppt_x-.1"/>
                                          </p:val>
                                        </p:tav>
                                        <p:tav tm="100000">
                                          <p:val>
                                            <p:strVal val="#ppt_x"/>
                                          </p:val>
                                        </p:tav>
                                      </p:tavLst>
                                    </p:anim>
                                    <p:anim calcmode="lin" valueType="num">
                                      <p:cBhvr>
                                        <p:cTn id="16" dur="1000" fill="hold"/>
                                        <p:tgtEl>
                                          <p:spTgt spid="10">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7" fill="hold" nodeType="clickPar">
                      <p:stCondLst>
                        <p:cond delay="indefinite"/>
                      </p:stCondLst>
                      <p:childTnLst>
                        <p:par>
                          <p:cTn id="18" fill="hold" nodeType="withGroup">
                            <p:stCondLst>
                              <p:cond delay="0"/>
                            </p:stCondLst>
                            <p:childTnLst>
                              <p:par>
                                <p:cTn id="19" presetID="40" presetClass="entr" presetSubtype="0" fill="hold" grpId="0" nodeType="clickEffect">
                                  <p:stCondLst>
                                    <p:cond delay="0"/>
                                  </p:stCondLst>
                                  <p:iterate type="lt">
                                    <p:tmPct val="10000"/>
                                  </p:iterate>
                                  <p:childTnLst>
                                    <p:set>
                                      <p:cBhvr>
                                        <p:cTn id="20" dur="1" fill="hold">
                                          <p:stCondLst>
                                            <p:cond delay="0"/>
                                          </p:stCondLst>
                                        </p:cTn>
                                        <p:tgtEl>
                                          <p:spTgt spid="10">
                                            <p:txEl>
                                              <p:pRg st="2" end="2"/>
                                            </p:txEl>
                                          </p:spTgt>
                                        </p:tgtEl>
                                        <p:attrNameLst>
                                          <p:attrName>style.visibility</p:attrName>
                                        </p:attrNameLst>
                                      </p:cBhvr>
                                      <p:to>
                                        <p:strVal val="visible"/>
                                      </p:to>
                                    </p:set>
                                    <p:animEffect transition="in" filter="fade">
                                      <p:cBhvr>
                                        <p:cTn id="21" dur="1000"/>
                                        <p:tgtEl>
                                          <p:spTgt spid="10">
                                            <p:txEl>
                                              <p:pRg st="2" end="2"/>
                                            </p:txEl>
                                          </p:spTgt>
                                        </p:tgtEl>
                                      </p:cBhvr>
                                    </p:animEffect>
                                    <p:anim calcmode="lin" valueType="num">
                                      <p:cBhvr>
                                        <p:cTn id="22" dur="1000" fill="hold"/>
                                        <p:tgtEl>
                                          <p:spTgt spid="10">
                                            <p:txEl>
                                              <p:pRg st="2" end="2"/>
                                            </p:txEl>
                                          </p:spTgt>
                                        </p:tgtEl>
                                        <p:attrNameLst>
                                          <p:attrName>ppt_x</p:attrName>
                                        </p:attrNameLst>
                                      </p:cBhvr>
                                      <p:tavLst>
                                        <p:tav tm="0">
                                          <p:val>
                                            <p:strVal val="#ppt_x-.1"/>
                                          </p:val>
                                        </p:tav>
                                        <p:tav tm="100000">
                                          <p:val>
                                            <p:strVal val="#ppt_x"/>
                                          </p:val>
                                        </p:tav>
                                      </p:tavLst>
                                    </p:anim>
                                    <p:anim calcmode="lin" valueType="num">
                                      <p:cBhvr>
                                        <p:cTn id="23" dur="1000" fill="hold"/>
                                        <p:tgtEl>
                                          <p:spTgt spid="10">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4" fill="hold" nodeType="clickPar">
                      <p:stCondLst>
                        <p:cond delay="indefinite"/>
                      </p:stCondLst>
                      <p:childTnLst>
                        <p:par>
                          <p:cTn id="25" fill="hold" nodeType="withGroup">
                            <p:stCondLst>
                              <p:cond delay="0"/>
                            </p:stCondLst>
                            <p:childTnLst>
                              <p:par>
                                <p:cTn id="26" presetID="40" presetClass="entr" presetSubtype="0" fill="hold" grpId="0" nodeType="clickEffect">
                                  <p:stCondLst>
                                    <p:cond delay="0"/>
                                  </p:stCondLst>
                                  <p:iterate type="lt">
                                    <p:tmPct val="10000"/>
                                  </p:iterate>
                                  <p:childTnLst>
                                    <p:set>
                                      <p:cBhvr>
                                        <p:cTn id="27" dur="1" fill="hold">
                                          <p:stCondLst>
                                            <p:cond delay="0"/>
                                          </p:stCondLst>
                                        </p:cTn>
                                        <p:tgtEl>
                                          <p:spTgt spid="10">
                                            <p:txEl>
                                              <p:pRg st="3" end="3"/>
                                            </p:txEl>
                                          </p:spTgt>
                                        </p:tgtEl>
                                        <p:attrNameLst>
                                          <p:attrName>style.visibility</p:attrName>
                                        </p:attrNameLst>
                                      </p:cBhvr>
                                      <p:to>
                                        <p:strVal val="visible"/>
                                      </p:to>
                                    </p:set>
                                    <p:animEffect transition="in" filter="fade">
                                      <p:cBhvr>
                                        <p:cTn id="28" dur="1000"/>
                                        <p:tgtEl>
                                          <p:spTgt spid="10">
                                            <p:txEl>
                                              <p:pRg st="3" end="3"/>
                                            </p:txEl>
                                          </p:spTgt>
                                        </p:tgtEl>
                                      </p:cBhvr>
                                    </p:animEffect>
                                    <p:anim calcmode="lin" valueType="num">
                                      <p:cBhvr>
                                        <p:cTn id="29" dur="1000" fill="hold"/>
                                        <p:tgtEl>
                                          <p:spTgt spid="10">
                                            <p:txEl>
                                              <p:pRg st="3" end="3"/>
                                            </p:txEl>
                                          </p:spTgt>
                                        </p:tgtEl>
                                        <p:attrNameLst>
                                          <p:attrName>ppt_x</p:attrName>
                                        </p:attrNameLst>
                                      </p:cBhvr>
                                      <p:tavLst>
                                        <p:tav tm="0">
                                          <p:val>
                                            <p:strVal val="#ppt_x-.1"/>
                                          </p:val>
                                        </p:tav>
                                        <p:tav tm="100000">
                                          <p:val>
                                            <p:strVal val="#ppt_x"/>
                                          </p:val>
                                        </p:tav>
                                      </p:tavLst>
                                    </p:anim>
                                    <p:anim calcmode="lin" valueType="num">
                                      <p:cBhvr>
                                        <p:cTn id="30" dur="1000" fill="hold"/>
                                        <p:tgtEl>
                                          <p:spTgt spid="10">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31" fill="hold" nodeType="clickPar">
                      <p:stCondLst>
                        <p:cond delay="indefinite"/>
                      </p:stCondLst>
                      <p:childTnLst>
                        <p:par>
                          <p:cTn id="32" fill="hold" nodeType="withGroup">
                            <p:stCondLst>
                              <p:cond delay="0"/>
                            </p:stCondLst>
                            <p:childTnLst>
                              <p:par>
                                <p:cTn id="33" presetID="40" presetClass="entr" presetSubtype="0" fill="hold" grpId="0" nodeType="clickEffect">
                                  <p:stCondLst>
                                    <p:cond delay="0"/>
                                  </p:stCondLst>
                                  <p:iterate type="lt">
                                    <p:tmPct val="10000"/>
                                  </p:iterate>
                                  <p:childTnLst>
                                    <p:set>
                                      <p:cBhvr>
                                        <p:cTn id="34" dur="1" fill="hold">
                                          <p:stCondLst>
                                            <p:cond delay="0"/>
                                          </p:stCondLst>
                                        </p:cTn>
                                        <p:tgtEl>
                                          <p:spTgt spid="10">
                                            <p:txEl>
                                              <p:pRg st="4" end="4"/>
                                            </p:txEl>
                                          </p:spTgt>
                                        </p:tgtEl>
                                        <p:attrNameLst>
                                          <p:attrName>style.visibility</p:attrName>
                                        </p:attrNameLst>
                                      </p:cBhvr>
                                      <p:to>
                                        <p:strVal val="visible"/>
                                      </p:to>
                                    </p:set>
                                    <p:animEffect transition="in" filter="fade">
                                      <p:cBhvr>
                                        <p:cTn id="35" dur="1000"/>
                                        <p:tgtEl>
                                          <p:spTgt spid="10">
                                            <p:txEl>
                                              <p:pRg st="4" end="4"/>
                                            </p:txEl>
                                          </p:spTgt>
                                        </p:tgtEl>
                                      </p:cBhvr>
                                    </p:animEffect>
                                    <p:anim calcmode="lin" valueType="num">
                                      <p:cBhvr>
                                        <p:cTn id="36" dur="1000" fill="hold"/>
                                        <p:tgtEl>
                                          <p:spTgt spid="10">
                                            <p:txEl>
                                              <p:pRg st="4" end="4"/>
                                            </p:txEl>
                                          </p:spTgt>
                                        </p:tgtEl>
                                        <p:attrNameLst>
                                          <p:attrName>ppt_x</p:attrName>
                                        </p:attrNameLst>
                                      </p:cBhvr>
                                      <p:tavLst>
                                        <p:tav tm="0">
                                          <p:val>
                                            <p:strVal val="#ppt_x-.1"/>
                                          </p:val>
                                        </p:tav>
                                        <p:tav tm="100000">
                                          <p:val>
                                            <p:strVal val="#ppt_x"/>
                                          </p:val>
                                        </p:tav>
                                      </p:tavLst>
                                    </p:anim>
                                    <p:anim calcmode="lin" valueType="num">
                                      <p:cBhvr>
                                        <p:cTn id="37" dur="1000" fill="hold"/>
                                        <p:tgtEl>
                                          <p:spTgt spid="10">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38" fill="hold" nodeType="clickPar">
                      <p:stCondLst>
                        <p:cond delay="indefinite"/>
                      </p:stCondLst>
                      <p:childTnLst>
                        <p:par>
                          <p:cTn id="39" fill="hold" nodeType="withGroup">
                            <p:stCondLst>
                              <p:cond delay="0"/>
                            </p:stCondLst>
                            <p:childTnLst>
                              <p:par>
                                <p:cTn id="40" presetID="40" presetClass="entr" presetSubtype="0" fill="hold" grpId="0" nodeType="clickEffect">
                                  <p:stCondLst>
                                    <p:cond delay="0"/>
                                  </p:stCondLst>
                                  <p:iterate type="lt">
                                    <p:tmPct val="10000"/>
                                  </p:iterate>
                                  <p:childTnLst>
                                    <p:set>
                                      <p:cBhvr>
                                        <p:cTn id="41" dur="1" fill="hold">
                                          <p:stCondLst>
                                            <p:cond delay="0"/>
                                          </p:stCondLst>
                                        </p:cTn>
                                        <p:tgtEl>
                                          <p:spTgt spid="10">
                                            <p:txEl>
                                              <p:pRg st="5" end="5"/>
                                            </p:txEl>
                                          </p:spTgt>
                                        </p:tgtEl>
                                        <p:attrNameLst>
                                          <p:attrName>style.visibility</p:attrName>
                                        </p:attrNameLst>
                                      </p:cBhvr>
                                      <p:to>
                                        <p:strVal val="visible"/>
                                      </p:to>
                                    </p:set>
                                    <p:animEffect transition="in" filter="fade">
                                      <p:cBhvr>
                                        <p:cTn id="42" dur="1000"/>
                                        <p:tgtEl>
                                          <p:spTgt spid="10">
                                            <p:txEl>
                                              <p:pRg st="5" end="5"/>
                                            </p:txEl>
                                          </p:spTgt>
                                        </p:tgtEl>
                                      </p:cBhvr>
                                    </p:animEffect>
                                    <p:anim calcmode="lin" valueType="num">
                                      <p:cBhvr>
                                        <p:cTn id="43" dur="1000" fill="hold"/>
                                        <p:tgtEl>
                                          <p:spTgt spid="10">
                                            <p:txEl>
                                              <p:pRg st="5" end="5"/>
                                            </p:txEl>
                                          </p:spTgt>
                                        </p:tgtEl>
                                        <p:attrNameLst>
                                          <p:attrName>ppt_x</p:attrName>
                                        </p:attrNameLst>
                                      </p:cBhvr>
                                      <p:tavLst>
                                        <p:tav tm="0">
                                          <p:val>
                                            <p:strVal val="#ppt_x-.1"/>
                                          </p:val>
                                        </p:tav>
                                        <p:tav tm="100000">
                                          <p:val>
                                            <p:strVal val="#ppt_x"/>
                                          </p:val>
                                        </p:tav>
                                      </p:tavLst>
                                    </p:anim>
                                    <p:anim calcmode="lin" valueType="num">
                                      <p:cBhvr>
                                        <p:cTn id="44" dur="1000" fill="hold"/>
                                        <p:tgtEl>
                                          <p:spTgt spid="10">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40" presetClass="entr" presetSubtype="0" fill="hold" grpId="0" nodeType="clickEffect">
                                  <p:stCondLst>
                                    <p:cond delay="0"/>
                                  </p:stCondLst>
                                  <p:iterate type="lt">
                                    <p:tmPct val="10000"/>
                                  </p:iterate>
                                  <p:childTnLst>
                                    <p:set>
                                      <p:cBhvr>
                                        <p:cTn id="48" dur="1" fill="hold">
                                          <p:stCondLst>
                                            <p:cond delay="0"/>
                                          </p:stCondLst>
                                        </p:cTn>
                                        <p:tgtEl>
                                          <p:spTgt spid="10">
                                            <p:txEl>
                                              <p:pRg st="6" end="6"/>
                                            </p:txEl>
                                          </p:spTgt>
                                        </p:tgtEl>
                                        <p:attrNameLst>
                                          <p:attrName>style.visibility</p:attrName>
                                        </p:attrNameLst>
                                      </p:cBhvr>
                                      <p:to>
                                        <p:strVal val="visible"/>
                                      </p:to>
                                    </p:set>
                                    <p:animEffect transition="in" filter="fade">
                                      <p:cBhvr>
                                        <p:cTn id="49" dur="1000"/>
                                        <p:tgtEl>
                                          <p:spTgt spid="10">
                                            <p:txEl>
                                              <p:pRg st="6" end="6"/>
                                            </p:txEl>
                                          </p:spTgt>
                                        </p:tgtEl>
                                      </p:cBhvr>
                                    </p:animEffect>
                                    <p:anim calcmode="lin" valueType="num">
                                      <p:cBhvr>
                                        <p:cTn id="50" dur="1000" fill="hold"/>
                                        <p:tgtEl>
                                          <p:spTgt spid="10">
                                            <p:txEl>
                                              <p:pRg st="6" end="6"/>
                                            </p:txEl>
                                          </p:spTgt>
                                        </p:tgtEl>
                                        <p:attrNameLst>
                                          <p:attrName>ppt_x</p:attrName>
                                        </p:attrNameLst>
                                      </p:cBhvr>
                                      <p:tavLst>
                                        <p:tav tm="0">
                                          <p:val>
                                            <p:strVal val="#ppt_x-.1"/>
                                          </p:val>
                                        </p:tav>
                                        <p:tav tm="100000">
                                          <p:val>
                                            <p:strVal val="#ppt_x"/>
                                          </p:val>
                                        </p:tav>
                                      </p:tavLst>
                                    </p:anim>
                                    <p:anim calcmode="lin" valueType="num">
                                      <p:cBhvr>
                                        <p:cTn id="51" dur="1000" fill="hold"/>
                                        <p:tgtEl>
                                          <p:spTgt spid="10">
                                            <p:txEl>
                                              <p:pRg st="6" end="6"/>
                                            </p:txEl>
                                          </p:spTgt>
                                        </p:tgtEl>
                                        <p:attrNameLst>
                                          <p:attrName>ppt_y</p:attrName>
                                        </p:attrNameLst>
                                      </p:cBhvr>
                                      <p:tavLst>
                                        <p:tav tm="0">
                                          <p:val>
                                            <p:strVal val="#ppt_y"/>
                                          </p:val>
                                        </p:tav>
                                        <p:tav tm="100000">
                                          <p:val>
                                            <p:strVal val="#ppt_y"/>
                                          </p:val>
                                        </p:tav>
                                      </p:tavLst>
                                    </p:anim>
                                  </p:childTnLst>
                                </p:cTn>
                              </p:par>
                              <p:par>
                                <p:cTn id="52" presetID="2" presetClass="entr" presetSubtype="9" fill="hold" grpId="0" nodeType="withEffect">
                                  <p:stCondLst>
                                    <p:cond delay="0"/>
                                  </p:stCondLst>
                                  <p:iterate type="lt">
                                    <p:tmPct val="10000"/>
                                  </p:iterate>
                                  <p:childTnLst>
                                    <p:set>
                                      <p:cBhvr>
                                        <p:cTn id="53" dur="1" fill="hold">
                                          <p:stCondLst>
                                            <p:cond delay="0"/>
                                          </p:stCondLst>
                                        </p:cTn>
                                        <p:tgtEl>
                                          <p:spTgt spid="12"/>
                                        </p:tgtEl>
                                        <p:attrNameLst>
                                          <p:attrName>style.visibility</p:attrName>
                                        </p:attrNameLst>
                                      </p:cBhvr>
                                      <p:to>
                                        <p:strVal val="visible"/>
                                      </p:to>
                                    </p:set>
                                    <p:anim calcmode="lin" valueType="num">
                                      <p:cBhvr additive="base">
                                        <p:cTn id="54" dur="800" fill="hold">
                                          <p:stCondLst>
                                            <p:cond delay="0"/>
                                          </p:stCondLst>
                                        </p:cTn>
                                        <p:tgtEl>
                                          <p:spTgt spid="12"/>
                                        </p:tgtEl>
                                        <p:attrNameLst>
                                          <p:attrName>ppt_x</p:attrName>
                                        </p:attrNameLst>
                                      </p:cBhvr>
                                      <p:tavLst>
                                        <p:tav tm="0">
                                          <p:val>
                                            <p:strVal val="0-#ppt_w/2"/>
                                          </p:val>
                                        </p:tav>
                                        <p:tav tm="100000">
                                          <p:val>
                                            <p:strVal val="#ppt_x"/>
                                          </p:val>
                                        </p:tav>
                                      </p:tavLst>
                                    </p:anim>
                                    <p:anim calcmode="lin" valueType="num">
                                      <p:cBhvr additive="base">
                                        <p:cTn id="55" dur="800" fill="hold">
                                          <p:stCondLst>
                                            <p:cond delay="0"/>
                                          </p:stCondLst>
                                        </p:cTn>
                                        <p:tgtEl>
                                          <p:spTgt spid="12"/>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build="p"/>
      <p:bldP spid="12"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xfrm>
            <a:off x="1905000" y="1676400"/>
            <a:ext cx="8229600" cy="3352800"/>
          </a:xfrm>
        </p:spPr>
        <p:txBody>
          <a:bodyPr/>
          <a:lstStyle/>
          <a:p>
            <a:pPr eaLnBrk="1" hangingPunct="1"/>
            <a:r>
              <a:rPr lang="ar-IQ" sz="4800">
                <a:cs typeface="DecoType Naskh Variants" pitchFamily="2" charset="-78"/>
              </a:rPr>
              <a:t>لحديثنا صلة مستمرة لن ينقطع فكلماتي ألان ستبقى معكم لفترة طويلة فأحسنوا لها لأجلكم</a:t>
            </a:r>
            <a:endParaRPr lang="en-US" sz="4800">
              <a:cs typeface="DecoType Naskh Variants" pitchFamily="2" charset="-78"/>
            </a:endParaRPr>
          </a:p>
        </p:txBody>
      </p:sp>
      <p:sp>
        <p:nvSpPr>
          <p:cNvPr id="23555" name="Rectangle 4"/>
          <p:cNvSpPr>
            <a:spLocks noChangeArrowheads="1"/>
          </p:cNvSpPr>
          <p:nvPr/>
        </p:nvSpPr>
        <p:spPr bwMode="auto">
          <a:xfrm>
            <a:off x="1524000" y="6497638"/>
            <a:ext cx="9144000" cy="360362"/>
          </a:xfrm>
          <a:prstGeom prst="rect">
            <a:avLst/>
          </a:prstGeom>
          <a:gradFill rotWithShape="1">
            <a:gsLst>
              <a:gs pos="0">
                <a:srgbClr val="FC9FCB"/>
              </a:gs>
              <a:gs pos="6500">
                <a:srgbClr val="F8B049"/>
              </a:gs>
              <a:gs pos="10501">
                <a:srgbClr val="F8B049"/>
              </a:gs>
              <a:gs pos="31500">
                <a:srgbClr val="FEE7F2"/>
              </a:gs>
              <a:gs pos="33501">
                <a:srgbClr val="F952A0"/>
              </a:gs>
              <a:gs pos="34500">
                <a:srgbClr val="C50849"/>
              </a:gs>
              <a:gs pos="41000">
                <a:srgbClr val="B43E85"/>
              </a:gs>
              <a:gs pos="50000">
                <a:srgbClr val="F8B049"/>
              </a:gs>
              <a:gs pos="59000">
                <a:srgbClr val="B43E85"/>
              </a:gs>
              <a:gs pos="65500">
                <a:srgbClr val="C50849"/>
              </a:gs>
              <a:gs pos="66499">
                <a:srgbClr val="F952A0"/>
              </a:gs>
              <a:gs pos="68500">
                <a:srgbClr val="FEE7F2"/>
              </a:gs>
              <a:gs pos="89500">
                <a:srgbClr val="F8B049"/>
              </a:gs>
              <a:gs pos="93500">
                <a:srgbClr val="F8B049"/>
              </a:gs>
              <a:gs pos="100000">
                <a:srgbClr val="FC9FCB"/>
              </a:gs>
            </a:gsLst>
            <a:lin ang="5400000" scaled="1"/>
          </a:gradFill>
          <a:ln w="9525">
            <a:solidFill>
              <a:schemeClr val="tx1"/>
            </a:solidFill>
            <a:miter lim="800000"/>
            <a:headEnd/>
            <a:tailEnd/>
          </a:ln>
        </p:spPr>
        <p:txBody>
          <a:bodyPr wrap="none" anchor="ctr"/>
          <a:lstStyle>
            <a:lvl1pPr algn="r" rtl="1">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lgn="r" rtl="1">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lgn="r" rtl="1">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lgn="r" rtl="1">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lgn="r" rtl="1">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fontAlgn="base">
              <a:spcBef>
                <a:spcPct val="0"/>
              </a:spcBef>
              <a:spcAft>
                <a:spcPct val="0"/>
              </a:spcAft>
              <a:buFontTx/>
              <a:buNone/>
            </a:pPr>
            <a:endParaRPr lang="en-US" sz="1800">
              <a:solidFill>
                <a:srgbClr val="000000"/>
              </a:solidFill>
            </a:endParaRPr>
          </a:p>
        </p:txBody>
      </p:sp>
      <p:sp>
        <p:nvSpPr>
          <p:cNvPr id="23556" name="Rectangle 5"/>
          <p:cNvSpPr>
            <a:spLocks noChangeArrowheads="1"/>
          </p:cNvSpPr>
          <p:nvPr/>
        </p:nvSpPr>
        <p:spPr bwMode="auto">
          <a:xfrm>
            <a:off x="1524000" y="1"/>
            <a:ext cx="9144000" cy="360363"/>
          </a:xfrm>
          <a:prstGeom prst="rect">
            <a:avLst/>
          </a:prstGeom>
          <a:gradFill rotWithShape="1">
            <a:gsLst>
              <a:gs pos="0">
                <a:srgbClr val="FC9FCB"/>
              </a:gs>
              <a:gs pos="6500">
                <a:srgbClr val="F8B049"/>
              </a:gs>
              <a:gs pos="10501">
                <a:srgbClr val="F8B049"/>
              </a:gs>
              <a:gs pos="31500">
                <a:srgbClr val="FEE7F2"/>
              </a:gs>
              <a:gs pos="33501">
                <a:srgbClr val="F952A0"/>
              </a:gs>
              <a:gs pos="34500">
                <a:srgbClr val="C50849"/>
              </a:gs>
              <a:gs pos="41000">
                <a:srgbClr val="B43E85"/>
              </a:gs>
              <a:gs pos="50000">
                <a:srgbClr val="F8B049"/>
              </a:gs>
              <a:gs pos="59000">
                <a:srgbClr val="B43E85"/>
              </a:gs>
              <a:gs pos="65500">
                <a:srgbClr val="C50849"/>
              </a:gs>
              <a:gs pos="66499">
                <a:srgbClr val="F952A0"/>
              </a:gs>
              <a:gs pos="68500">
                <a:srgbClr val="FEE7F2"/>
              </a:gs>
              <a:gs pos="89500">
                <a:srgbClr val="F8B049"/>
              </a:gs>
              <a:gs pos="93500">
                <a:srgbClr val="F8B049"/>
              </a:gs>
              <a:gs pos="100000">
                <a:srgbClr val="FC9FCB"/>
              </a:gs>
            </a:gsLst>
            <a:lin ang="5400000" scaled="1"/>
          </a:gradFill>
          <a:ln w="9525">
            <a:solidFill>
              <a:schemeClr val="tx1"/>
            </a:solidFill>
            <a:miter lim="800000"/>
            <a:headEnd/>
            <a:tailEnd/>
          </a:ln>
        </p:spPr>
        <p:txBody>
          <a:bodyPr wrap="none" anchor="ctr"/>
          <a:lstStyle>
            <a:lvl1pPr algn="r" rtl="1">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lgn="r" rtl="1">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lgn="r" rtl="1">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lgn="r" rtl="1">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lgn="r" rtl="1">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fontAlgn="base">
              <a:spcBef>
                <a:spcPct val="0"/>
              </a:spcBef>
              <a:spcAft>
                <a:spcPct val="0"/>
              </a:spcAft>
              <a:buFontTx/>
              <a:buNone/>
            </a:pPr>
            <a:endParaRPr lang="en-US" sz="1800">
              <a:solidFill>
                <a:srgbClr val="000000"/>
              </a:solidFill>
            </a:endParaRPr>
          </a:p>
        </p:txBody>
      </p:sp>
      <p:sp>
        <p:nvSpPr>
          <p:cNvPr id="23557" name="WordArt 6"/>
          <p:cNvSpPr>
            <a:spLocks noChangeArrowheads="1" noChangeShapeType="1" noTextEdit="1"/>
          </p:cNvSpPr>
          <p:nvPr/>
        </p:nvSpPr>
        <p:spPr bwMode="auto">
          <a:xfrm>
            <a:off x="6527800" y="6021388"/>
            <a:ext cx="3924300" cy="463550"/>
          </a:xfrm>
          <a:prstGeom prst="rect">
            <a:avLst/>
          </a:prstGeom>
        </p:spPr>
        <p:txBody>
          <a:bodyPr wrap="none" fromWordArt="1">
            <a:prstTxWarp prst="textPlain">
              <a:avLst>
                <a:gd name="adj" fmla="val 50000"/>
              </a:avLst>
            </a:prstTxWarp>
          </a:bodyPr>
          <a:lstStyle/>
          <a:p>
            <a:pPr algn="ctr" eaLnBrk="0" fontAlgn="base" hangingPunct="0">
              <a:spcBef>
                <a:spcPct val="0"/>
              </a:spcBef>
              <a:spcAft>
                <a:spcPct val="0"/>
              </a:spcAft>
            </a:pPr>
            <a:r>
              <a:rPr lang="en-US" sz="5400" kern="10">
                <a:ln w="9525">
                  <a:solidFill>
                    <a:srgbClr val="000000"/>
                  </a:solidFill>
                  <a:round/>
                  <a:headEnd/>
                  <a:tailEnd/>
                </a:ln>
                <a:solidFill>
                  <a:srgbClr val="000000"/>
                </a:solidFill>
                <a:latin typeface="Times New Roman" panose="02020603050405020304" pitchFamily="18" charset="0"/>
                <a:cs typeface="Times New Roman" panose="02020603050405020304" pitchFamily="18" charset="0"/>
              </a:rPr>
              <a:t>SES</a:t>
            </a:r>
          </a:p>
          <a:p>
            <a:pPr algn="ctr" eaLnBrk="0" fontAlgn="base" hangingPunct="0">
              <a:spcBef>
                <a:spcPct val="0"/>
              </a:spcBef>
              <a:spcAft>
                <a:spcPct val="0"/>
              </a:spcAft>
            </a:pPr>
            <a:r>
              <a:rPr lang="en-US" sz="5400" kern="10">
                <a:ln w="9525">
                  <a:solidFill>
                    <a:srgbClr val="000000"/>
                  </a:solidFill>
                  <a:round/>
                  <a:headEnd/>
                  <a:tailEnd/>
                </a:ln>
                <a:solidFill>
                  <a:srgbClr val="000000"/>
                </a:solidFill>
                <a:latin typeface="Times New Roman" panose="02020603050405020304" pitchFamily="18" charset="0"/>
                <a:cs typeface="Times New Roman" panose="02020603050405020304" pitchFamily="18" charset="0"/>
              </a:rPr>
              <a:t>Center of Strategic Economical Studies</a:t>
            </a:r>
          </a:p>
        </p:txBody>
      </p:sp>
      <p:pic>
        <p:nvPicPr>
          <p:cNvPr id="23558" name="Picture 7" descr="___________"/>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0" y="381000"/>
            <a:ext cx="1371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84295850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5"/>
          <p:cNvSpPr>
            <a:spLocks noChangeArrowheads="1"/>
          </p:cNvSpPr>
          <p:nvPr/>
        </p:nvSpPr>
        <p:spPr bwMode="auto">
          <a:xfrm>
            <a:off x="1524000" y="6497638"/>
            <a:ext cx="9144000" cy="360362"/>
          </a:xfrm>
          <a:prstGeom prst="rect">
            <a:avLst/>
          </a:prstGeom>
          <a:gradFill rotWithShape="1">
            <a:gsLst>
              <a:gs pos="0">
                <a:srgbClr val="FC9FCB"/>
              </a:gs>
              <a:gs pos="6500">
                <a:srgbClr val="F8B049"/>
              </a:gs>
              <a:gs pos="10501">
                <a:srgbClr val="F8B049"/>
              </a:gs>
              <a:gs pos="31500">
                <a:srgbClr val="FEE7F2"/>
              </a:gs>
              <a:gs pos="33501">
                <a:srgbClr val="F952A0"/>
              </a:gs>
              <a:gs pos="34500">
                <a:srgbClr val="C50849"/>
              </a:gs>
              <a:gs pos="41000">
                <a:srgbClr val="B43E85"/>
              </a:gs>
              <a:gs pos="50000">
                <a:srgbClr val="F8B049"/>
              </a:gs>
              <a:gs pos="59000">
                <a:srgbClr val="B43E85"/>
              </a:gs>
              <a:gs pos="65500">
                <a:srgbClr val="C50849"/>
              </a:gs>
              <a:gs pos="66499">
                <a:srgbClr val="F952A0"/>
              </a:gs>
              <a:gs pos="68500">
                <a:srgbClr val="FEE7F2"/>
              </a:gs>
              <a:gs pos="89500">
                <a:srgbClr val="F8B049"/>
              </a:gs>
              <a:gs pos="93500">
                <a:srgbClr val="F8B049"/>
              </a:gs>
              <a:gs pos="100000">
                <a:srgbClr val="FC9FCB"/>
              </a:gs>
            </a:gsLst>
            <a:lin ang="5400000" scaled="1"/>
          </a:gradFill>
          <a:ln w="9525">
            <a:solidFill>
              <a:schemeClr val="tx1"/>
            </a:solidFill>
            <a:miter lim="800000"/>
            <a:headEnd/>
            <a:tailEnd/>
          </a:ln>
        </p:spPr>
        <p:txBody>
          <a:bodyPr wrap="none" anchor="ctr"/>
          <a:lstStyle>
            <a:lvl1pPr algn="r" rtl="1">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lgn="r" rtl="1">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lgn="r" rtl="1">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lgn="r" rtl="1">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lgn="r" rtl="1">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eaLnBrk="1" hangingPunct="1">
              <a:spcBef>
                <a:spcPct val="0"/>
              </a:spcBef>
              <a:buFontTx/>
              <a:buNone/>
            </a:pPr>
            <a:endParaRPr lang="en-US" sz="1800"/>
          </a:p>
        </p:txBody>
      </p:sp>
      <p:sp>
        <p:nvSpPr>
          <p:cNvPr id="5123" name="Rectangle 6"/>
          <p:cNvSpPr>
            <a:spLocks noChangeArrowheads="1"/>
          </p:cNvSpPr>
          <p:nvPr/>
        </p:nvSpPr>
        <p:spPr bwMode="auto">
          <a:xfrm>
            <a:off x="1524000" y="1"/>
            <a:ext cx="9144000" cy="360363"/>
          </a:xfrm>
          <a:prstGeom prst="rect">
            <a:avLst/>
          </a:prstGeom>
          <a:gradFill rotWithShape="1">
            <a:gsLst>
              <a:gs pos="0">
                <a:srgbClr val="FC9FCB"/>
              </a:gs>
              <a:gs pos="6500">
                <a:srgbClr val="F8B049"/>
              </a:gs>
              <a:gs pos="10501">
                <a:srgbClr val="F8B049"/>
              </a:gs>
              <a:gs pos="31500">
                <a:srgbClr val="FEE7F2"/>
              </a:gs>
              <a:gs pos="33501">
                <a:srgbClr val="F952A0"/>
              </a:gs>
              <a:gs pos="34500">
                <a:srgbClr val="C50849"/>
              </a:gs>
              <a:gs pos="41000">
                <a:srgbClr val="B43E85"/>
              </a:gs>
              <a:gs pos="50000">
                <a:srgbClr val="F8B049"/>
              </a:gs>
              <a:gs pos="59000">
                <a:srgbClr val="B43E85"/>
              </a:gs>
              <a:gs pos="65500">
                <a:srgbClr val="C50849"/>
              </a:gs>
              <a:gs pos="66499">
                <a:srgbClr val="F952A0"/>
              </a:gs>
              <a:gs pos="68500">
                <a:srgbClr val="FEE7F2"/>
              </a:gs>
              <a:gs pos="89500">
                <a:srgbClr val="F8B049"/>
              </a:gs>
              <a:gs pos="93500">
                <a:srgbClr val="F8B049"/>
              </a:gs>
              <a:gs pos="100000">
                <a:srgbClr val="FC9FCB"/>
              </a:gs>
            </a:gsLst>
            <a:lin ang="5400000" scaled="1"/>
          </a:gradFill>
          <a:ln w="9525">
            <a:solidFill>
              <a:schemeClr val="tx1"/>
            </a:solidFill>
            <a:miter lim="800000"/>
            <a:headEnd/>
            <a:tailEnd/>
          </a:ln>
        </p:spPr>
        <p:txBody>
          <a:bodyPr wrap="none" anchor="ctr"/>
          <a:lstStyle>
            <a:lvl1pPr algn="r" rtl="1">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lgn="r" rtl="1">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lgn="r" rtl="1">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lgn="r" rtl="1">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lgn="r" rtl="1">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eaLnBrk="1" hangingPunct="1">
              <a:spcBef>
                <a:spcPct val="0"/>
              </a:spcBef>
              <a:buFontTx/>
              <a:buNone/>
            </a:pPr>
            <a:endParaRPr lang="en-US" sz="1800"/>
          </a:p>
        </p:txBody>
      </p:sp>
      <p:sp>
        <p:nvSpPr>
          <p:cNvPr id="5124" name="WordArt 7"/>
          <p:cNvSpPr>
            <a:spLocks noChangeArrowheads="1" noChangeShapeType="1" noTextEdit="1"/>
          </p:cNvSpPr>
          <p:nvPr/>
        </p:nvSpPr>
        <p:spPr bwMode="auto">
          <a:xfrm>
            <a:off x="6527800" y="6021388"/>
            <a:ext cx="3924300" cy="463550"/>
          </a:xfrm>
          <a:prstGeom prst="rect">
            <a:avLst/>
          </a:prstGeom>
        </p:spPr>
        <p:txBody>
          <a:bodyPr wrap="none" fromWordArt="1">
            <a:prstTxWarp prst="textPlain">
              <a:avLst>
                <a:gd name="adj" fmla="val 50000"/>
              </a:avLst>
            </a:prstTxWarp>
          </a:bodyPr>
          <a:lstStyle/>
          <a:p>
            <a:pPr algn="ctr"/>
            <a:r>
              <a:rPr lang="en-US" sz="5400" kern="10">
                <a:ln w="9525">
                  <a:solidFill>
                    <a:srgbClr val="000000"/>
                  </a:solidFill>
                  <a:round/>
                  <a:headEnd/>
                  <a:tailEnd/>
                </a:ln>
                <a:solidFill>
                  <a:srgbClr val="000000"/>
                </a:solidFill>
                <a:latin typeface="Times New Roman" panose="02020603050405020304" pitchFamily="18" charset="0"/>
                <a:cs typeface="Times New Roman" panose="02020603050405020304" pitchFamily="18" charset="0"/>
              </a:rPr>
              <a:t>SES</a:t>
            </a:r>
          </a:p>
          <a:p>
            <a:pPr algn="ctr"/>
            <a:r>
              <a:rPr lang="en-US" sz="5400" kern="10">
                <a:ln w="9525">
                  <a:solidFill>
                    <a:srgbClr val="000000"/>
                  </a:solidFill>
                  <a:round/>
                  <a:headEnd/>
                  <a:tailEnd/>
                </a:ln>
                <a:solidFill>
                  <a:srgbClr val="000000"/>
                </a:solidFill>
                <a:latin typeface="Times New Roman" panose="02020603050405020304" pitchFamily="18" charset="0"/>
                <a:cs typeface="Times New Roman" panose="02020603050405020304" pitchFamily="18" charset="0"/>
              </a:rPr>
              <a:t>Center of Strategic Economical Studies</a:t>
            </a:r>
          </a:p>
        </p:txBody>
      </p:sp>
      <p:pic>
        <p:nvPicPr>
          <p:cNvPr id="5125" name="Picture 9" descr="___________"/>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0" y="381000"/>
            <a:ext cx="1371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26" name="Picture 10" descr="___________"/>
          <p:cNvPicPr>
            <a:picLocks noChangeAspect="1" noChangeArrowheads="1"/>
          </p:cNvPicPr>
          <p:nvPr/>
        </p:nvPicPr>
        <p:blipFill>
          <a:blip r:embed="rId2">
            <a:lum bright="70000" contrast="-70000"/>
            <a:extLst>
              <a:ext uri="{28A0092B-C50C-407E-A947-70E740481C1C}">
                <a14:useLocalDpi xmlns:a14="http://schemas.microsoft.com/office/drawing/2010/main" val="0"/>
              </a:ext>
            </a:extLst>
          </a:blip>
          <a:srcRect/>
          <a:stretch>
            <a:fillRect/>
          </a:stretch>
        </p:blipFill>
        <p:spPr bwMode="auto">
          <a:xfrm>
            <a:off x="3200400" y="838201"/>
            <a:ext cx="5867400" cy="4564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Rectangle 3"/>
          <p:cNvSpPr txBox="1">
            <a:spLocks noChangeArrowheads="1"/>
          </p:cNvSpPr>
          <p:nvPr/>
        </p:nvSpPr>
        <p:spPr bwMode="auto">
          <a:xfrm>
            <a:off x="1981200" y="1798638"/>
            <a:ext cx="8229600" cy="4525962"/>
          </a:xfrm>
          <a:prstGeom prst="rect">
            <a:avLst/>
          </a:prstGeom>
          <a:noFill/>
          <a:ln w="9525">
            <a:noFill/>
            <a:miter lim="800000"/>
            <a:headEnd/>
            <a:tailEnd/>
          </a:ln>
        </p:spPr>
        <p:txBody>
          <a:bodyPr/>
          <a:lstStyle/>
          <a:p>
            <a:pPr algn="just" rtl="1">
              <a:spcBef>
                <a:spcPct val="20000"/>
              </a:spcBef>
              <a:defRPr/>
            </a:pPr>
            <a:endParaRPr lang="en-US" sz="4000" b="1" kern="0" dirty="0"/>
          </a:p>
        </p:txBody>
      </p:sp>
      <p:sp>
        <p:nvSpPr>
          <p:cNvPr id="12" name="Rectangle 2"/>
          <p:cNvSpPr>
            <a:spLocks noGrp="1" noChangeArrowheads="1"/>
          </p:cNvSpPr>
          <p:nvPr>
            <p:ph type="title"/>
          </p:nvPr>
        </p:nvSpPr>
        <p:spPr>
          <a:xfrm>
            <a:off x="2209800" y="2514600"/>
            <a:ext cx="7772400" cy="1143000"/>
          </a:xfrm>
        </p:spPr>
        <p:txBody>
          <a:bodyPr/>
          <a:lstStyle/>
          <a:p>
            <a:pPr algn="ctr">
              <a:defRPr/>
            </a:pPr>
            <a:r>
              <a:rPr lang="ar-IQ" sz="6600" b="1" dirty="0">
                <a:effectLst>
                  <a:outerShdw blurRad="38100" dist="38100" dir="2700000" algn="tl">
                    <a:srgbClr val="000000">
                      <a:alpha val="43137"/>
                    </a:srgbClr>
                  </a:outerShdw>
                </a:effectLst>
                <a:latin typeface="Monotype Koufi" pitchFamily="2" charset="-78"/>
                <a:ea typeface="Monotype Koufi" pitchFamily="2" charset="-78"/>
                <a:cs typeface="Monotype Koufi" pitchFamily="2" charset="-78"/>
              </a:rPr>
              <a:t>الفصل الأول</a:t>
            </a:r>
            <a:endParaRPr lang="en-US" sz="6600" b="1" dirty="0">
              <a:effectLst>
                <a:outerShdw blurRad="38100" dist="38100" dir="2700000" algn="tl">
                  <a:srgbClr val="000000">
                    <a:alpha val="43137"/>
                  </a:srgbClr>
                </a:outerShdw>
              </a:effectLst>
              <a:latin typeface="Monotype Koufi" pitchFamily="2" charset="-78"/>
              <a:ea typeface="Monotype Koufi" pitchFamily="2" charset="-78"/>
              <a:cs typeface="Monotype Koufi" pitchFamily="2" charset="-78"/>
            </a:endParaRPr>
          </a:p>
        </p:txBody>
      </p:sp>
    </p:spTree>
    <p:extLst>
      <p:ext uri="{BB962C8B-B14F-4D97-AF65-F5344CB8AC3E}">
        <p14:creationId xmlns:p14="http://schemas.microsoft.com/office/powerpoint/2010/main" val="186357138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5"/>
          <p:cNvSpPr>
            <a:spLocks noChangeArrowheads="1"/>
          </p:cNvSpPr>
          <p:nvPr/>
        </p:nvSpPr>
        <p:spPr bwMode="auto">
          <a:xfrm>
            <a:off x="1524000" y="6497638"/>
            <a:ext cx="9144000" cy="360362"/>
          </a:xfrm>
          <a:prstGeom prst="rect">
            <a:avLst/>
          </a:prstGeom>
          <a:gradFill rotWithShape="1">
            <a:gsLst>
              <a:gs pos="0">
                <a:srgbClr val="FC9FCB"/>
              </a:gs>
              <a:gs pos="6500">
                <a:srgbClr val="F8B049"/>
              </a:gs>
              <a:gs pos="10501">
                <a:srgbClr val="F8B049"/>
              </a:gs>
              <a:gs pos="31500">
                <a:srgbClr val="FEE7F2"/>
              </a:gs>
              <a:gs pos="33501">
                <a:srgbClr val="F952A0"/>
              </a:gs>
              <a:gs pos="34500">
                <a:srgbClr val="C50849"/>
              </a:gs>
              <a:gs pos="41000">
                <a:srgbClr val="B43E85"/>
              </a:gs>
              <a:gs pos="50000">
                <a:srgbClr val="F8B049"/>
              </a:gs>
              <a:gs pos="59000">
                <a:srgbClr val="B43E85"/>
              </a:gs>
              <a:gs pos="65500">
                <a:srgbClr val="C50849"/>
              </a:gs>
              <a:gs pos="66499">
                <a:srgbClr val="F952A0"/>
              </a:gs>
              <a:gs pos="68500">
                <a:srgbClr val="FEE7F2"/>
              </a:gs>
              <a:gs pos="89500">
                <a:srgbClr val="F8B049"/>
              </a:gs>
              <a:gs pos="93500">
                <a:srgbClr val="F8B049"/>
              </a:gs>
              <a:gs pos="100000">
                <a:srgbClr val="FC9FCB"/>
              </a:gs>
            </a:gsLst>
            <a:lin ang="5400000" scaled="1"/>
          </a:gradFill>
          <a:ln w="9525">
            <a:solidFill>
              <a:schemeClr val="tx1"/>
            </a:solidFill>
            <a:miter lim="800000"/>
            <a:headEnd/>
            <a:tailEnd/>
          </a:ln>
        </p:spPr>
        <p:txBody>
          <a:bodyPr wrap="none" anchor="ctr"/>
          <a:lstStyle>
            <a:lvl1pPr algn="r" rtl="1">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lgn="r" rtl="1">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lgn="r" rtl="1">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lgn="r" rtl="1">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lgn="r" rtl="1">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eaLnBrk="1" hangingPunct="1">
              <a:spcBef>
                <a:spcPct val="0"/>
              </a:spcBef>
              <a:buFontTx/>
              <a:buNone/>
            </a:pPr>
            <a:endParaRPr lang="en-US" sz="1800"/>
          </a:p>
        </p:txBody>
      </p:sp>
      <p:sp>
        <p:nvSpPr>
          <p:cNvPr id="6147" name="Rectangle 6"/>
          <p:cNvSpPr>
            <a:spLocks noChangeArrowheads="1"/>
          </p:cNvSpPr>
          <p:nvPr/>
        </p:nvSpPr>
        <p:spPr bwMode="auto">
          <a:xfrm>
            <a:off x="1524000" y="1"/>
            <a:ext cx="9144000" cy="360363"/>
          </a:xfrm>
          <a:prstGeom prst="rect">
            <a:avLst/>
          </a:prstGeom>
          <a:gradFill rotWithShape="1">
            <a:gsLst>
              <a:gs pos="0">
                <a:srgbClr val="FC9FCB"/>
              </a:gs>
              <a:gs pos="6500">
                <a:srgbClr val="F8B049"/>
              </a:gs>
              <a:gs pos="10501">
                <a:srgbClr val="F8B049"/>
              </a:gs>
              <a:gs pos="31500">
                <a:srgbClr val="FEE7F2"/>
              </a:gs>
              <a:gs pos="33501">
                <a:srgbClr val="F952A0"/>
              </a:gs>
              <a:gs pos="34500">
                <a:srgbClr val="C50849"/>
              </a:gs>
              <a:gs pos="41000">
                <a:srgbClr val="B43E85"/>
              </a:gs>
              <a:gs pos="50000">
                <a:srgbClr val="F8B049"/>
              </a:gs>
              <a:gs pos="59000">
                <a:srgbClr val="B43E85"/>
              </a:gs>
              <a:gs pos="65500">
                <a:srgbClr val="C50849"/>
              </a:gs>
              <a:gs pos="66499">
                <a:srgbClr val="F952A0"/>
              </a:gs>
              <a:gs pos="68500">
                <a:srgbClr val="FEE7F2"/>
              </a:gs>
              <a:gs pos="89500">
                <a:srgbClr val="F8B049"/>
              </a:gs>
              <a:gs pos="93500">
                <a:srgbClr val="F8B049"/>
              </a:gs>
              <a:gs pos="100000">
                <a:srgbClr val="FC9FCB"/>
              </a:gs>
            </a:gsLst>
            <a:lin ang="5400000" scaled="1"/>
          </a:gradFill>
          <a:ln w="9525">
            <a:solidFill>
              <a:schemeClr val="tx1"/>
            </a:solidFill>
            <a:miter lim="800000"/>
            <a:headEnd/>
            <a:tailEnd/>
          </a:ln>
        </p:spPr>
        <p:txBody>
          <a:bodyPr wrap="none" anchor="ctr"/>
          <a:lstStyle>
            <a:lvl1pPr algn="r" rtl="1">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lgn="r" rtl="1">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lgn="r" rtl="1">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lgn="r" rtl="1">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lgn="r" rtl="1">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eaLnBrk="1" hangingPunct="1">
              <a:spcBef>
                <a:spcPct val="0"/>
              </a:spcBef>
              <a:buFontTx/>
              <a:buNone/>
            </a:pPr>
            <a:endParaRPr lang="en-US" sz="1800"/>
          </a:p>
        </p:txBody>
      </p:sp>
      <p:sp>
        <p:nvSpPr>
          <p:cNvPr id="6148" name="WordArt 7"/>
          <p:cNvSpPr>
            <a:spLocks noChangeArrowheads="1" noChangeShapeType="1" noTextEdit="1"/>
          </p:cNvSpPr>
          <p:nvPr/>
        </p:nvSpPr>
        <p:spPr bwMode="auto">
          <a:xfrm>
            <a:off x="6527800" y="6021388"/>
            <a:ext cx="3924300" cy="463550"/>
          </a:xfrm>
          <a:prstGeom prst="rect">
            <a:avLst/>
          </a:prstGeom>
        </p:spPr>
        <p:txBody>
          <a:bodyPr wrap="none" fromWordArt="1">
            <a:prstTxWarp prst="textPlain">
              <a:avLst>
                <a:gd name="adj" fmla="val 50000"/>
              </a:avLst>
            </a:prstTxWarp>
          </a:bodyPr>
          <a:lstStyle/>
          <a:p>
            <a:pPr algn="ctr"/>
            <a:r>
              <a:rPr lang="en-US" sz="5400" kern="10">
                <a:ln w="9525">
                  <a:solidFill>
                    <a:srgbClr val="000000"/>
                  </a:solidFill>
                  <a:round/>
                  <a:headEnd/>
                  <a:tailEnd/>
                </a:ln>
                <a:solidFill>
                  <a:srgbClr val="000000"/>
                </a:solidFill>
                <a:latin typeface="Times New Roman" panose="02020603050405020304" pitchFamily="18" charset="0"/>
                <a:cs typeface="Times New Roman" panose="02020603050405020304" pitchFamily="18" charset="0"/>
              </a:rPr>
              <a:t>SES</a:t>
            </a:r>
          </a:p>
          <a:p>
            <a:pPr algn="ctr"/>
            <a:r>
              <a:rPr lang="en-US" sz="5400" kern="10">
                <a:ln w="9525">
                  <a:solidFill>
                    <a:srgbClr val="000000"/>
                  </a:solidFill>
                  <a:round/>
                  <a:headEnd/>
                  <a:tailEnd/>
                </a:ln>
                <a:solidFill>
                  <a:srgbClr val="000000"/>
                </a:solidFill>
                <a:latin typeface="Times New Roman" panose="02020603050405020304" pitchFamily="18" charset="0"/>
                <a:cs typeface="Times New Roman" panose="02020603050405020304" pitchFamily="18" charset="0"/>
              </a:rPr>
              <a:t>Center of Strategic Economical Studies</a:t>
            </a:r>
          </a:p>
        </p:txBody>
      </p:sp>
      <p:pic>
        <p:nvPicPr>
          <p:cNvPr id="6149" name="Picture 9" descr="___________"/>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0" y="381000"/>
            <a:ext cx="1371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150" name="Picture 10" descr="___________"/>
          <p:cNvPicPr>
            <a:picLocks noChangeAspect="1" noChangeArrowheads="1"/>
          </p:cNvPicPr>
          <p:nvPr/>
        </p:nvPicPr>
        <p:blipFill>
          <a:blip r:embed="rId2">
            <a:lum bright="70000" contrast="-70000"/>
            <a:extLst>
              <a:ext uri="{28A0092B-C50C-407E-A947-70E740481C1C}">
                <a14:useLocalDpi xmlns:a14="http://schemas.microsoft.com/office/drawing/2010/main" val="0"/>
              </a:ext>
            </a:extLst>
          </a:blip>
          <a:srcRect/>
          <a:stretch>
            <a:fillRect/>
          </a:stretch>
        </p:blipFill>
        <p:spPr bwMode="auto">
          <a:xfrm>
            <a:off x="3200400" y="838201"/>
            <a:ext cx="5867400" cy="4564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Rectangle 3"/>
          <p:cNvSpPr txBox="1">
            <a:spLocks noChangeArrowheads="1"/>
          </p:cNvSpPr>
          <p:nvPr/>
        </p:nvSpPr>
        <p:spPr bwMode="auto">
          <a:xfrm>
            <a:off x="1981200" y="1798638"/>
            <a:ext cx="8229600" cy="4525962"/>
          </a:xfrm>
          <a:prstGeom prst="rect">
            <a:avLst/>
          </a:prstGeom>
          <a:noFill/>
          <a:ln w="9525">
            <a:noFill/>
            <a:miter lim="800000"/>
            <a:headEnd/>
            <a:tailEnd/>
          </a:ln>
        </p:spPr>
        <p:txBody>
          <a:bodyPr/>
          <a:lstStyle/>
          <a:p>
            <a:pPr algn="just" rtl="1">
              <a:spcBef>
                <a:spcPct val="20000"/>
              </a:spcBef>
              <a:defRPr/>
            </a:pPr>
            <a:endParaRPr lang="en-US" sz="4000" b="1" kern="0" dirty="0"/>
          </a:p>
        </p:txBody>
      </p:sp>
      <p:sp>
        <p:nvSpPr>
          <p:cNvPr id="12" name="Rectangle 2"/>
          <p:cNvSpPr>
            <a:spLocks noGrp="1" noChangeArrowheads="1"/>
          </p:cNvSpPr>
          <p:nvPr>
            <p:ph type="title"/>
          </p:nvPr>
        </p:nvSpPr>
        <p:spPr>
          <a:xfrm>
            <a:off x="2209800" y="2514600"/>
            <a:ext cx="7772400" cy="1143000"/>
          </a:xfrm>
        </p:spPr>
        <p:txBody>
          <a:bodyPr>
            <a:normAutofit fontScale="90000"/>
          </a:bodyPr>
          <a:lstStyle/>
          <a:p>
            <a:pPr>
              <a:defRPr/>
            </a:pPr>
            <a:r>
              <a:rPr lang="ar-IQ" dirty="0" smtClean="0"/>
              <a:t/>
            </a:r>
            <a:br>
              <a:rPr lang="ar-IQ" dirty="0" smtClean="0"/>
            </a:br>
            <a:r>
              <a:rPr lang="ar-IQ" dirty="0" smtClean="0"/>
              <a:t/>
            </a:r>
            <a:br>
              <a:rPr lang="ar-IQ" dirty="0" smtClean="0"/>
            </a:br>
            <a:endParaRPr lang="en-US" b="1" dirty="0">
              <a:solidFill>
                <a:schemeClr val="tx1"/>
              </a:solidFill>
              <a:effectLst>
                <a:outerShdw blurRad="38100" dist="38100" dir="2700000" algn="tl">
                  <a:srgbClr val="000000">
                    <a:alpha val="43137"/>
                  </a:srgbClr>
                </a:outerShdw>
              </a:effectLst>
              <a:latin typeface="Monotype Koufi" pitchFamily="2" charset="-78"/>
              <a:ea typeface="Monotype Koufi" pitchFamily="2" charset="-78"/>
              <a:cs typeface="Monotype Koufi" pitchFamily="2" charset="-78"/>
            </a:endParaRPr>
          </a:p>
        </p:txBody>
      </p:sp>
      <p:graphicFrame>
        <p:nvGraphicFramePr>
          <p:cNvPr id="3" name="Table 2"/>
          <p:cNvGraphicFramePr>
            <a:graphicFrameLocks noGrp="1"/>
          </p:cNvGraphicFramePr>
          <p:nvPr/>
        </p:nvGraphicFramePr>
        <p:xfrm>
          <a:off x="1524000" y="381000"/>
          <a:ext cx="9144000" cy="5851872"/>
        </p:xfrm>
        <a:graphic>
          <a:graphicData uri="http://schemas.openxmlformats.org/drawingml/2006/table">
            <a:tbl>
              <a:tblPr firstRow="1" bandRow="1">
                <a:tableStyleId>{5C22544A-7EE6-4342-B048-85BDC9FD1C3A}</a:tableStyleId>
              </a:tblPr>
              <a:tblGrid>
                <a:gridCol w="7429499"/>
                <a:gridCol w="1714501"/>
              </a:tblGrid>
              <a:tr h="365720">
                <a:tc>
                  <a:txBody>
                    <a:bodyPr/>
                    <a:lstStyle/>
                    <a:p>
                      <a:pPr algn="ctr"/>
                      <a:r>
                        <a:rPr lang="ar-IQ" sz="1800" dirty="0" smtClean="0"/>
                        <a:t>المفردات</a:t>
                      </a:r>
                      <a:endParaRPr lang="en-US" sz="1800" dirty="0"/>
                    </a:p>
                  </a:txBody>
                  <a:tcPr marT="45711" marB="45711"/>
                </a:tc>
                <a:tc>
                  <a:txBody>
                    <a:bodyPr/>
                    <a:lstStyle/>
                    <a:p>
                      <a:pPr algn="ctr"/>
                      <a:r>
                        <a:rPr lang="ar-IQ" sz="1800" dirty="0" smtClean="0"/>
                        <a:t>الاسابيع </a:t>
                      </a:r>
                      <a:endParaRPr lang="en-US" sz="1800" dirty="0"/>
                    </a:p>
                  </a:txBody>
                  <a:tcPr marT="45711" marB="45711"/>
                </a:tc>
              </a:tr>
              <a:tr h="365720">
                <a:tc>
                  <a:txBody>
                    <a:bodyPr/>
                    <a:lstStyle/>
                    <a:p>
                      <a:pPr algn="r"/>
                      <a:r>
                        <a:rPr lang="ar-IQ" sz="1800" dirty="0" smtClean="0"/>
                        <a:t>مفهوم الادارة وتعريفاتها</a:t>
                      </a:r>
                      <a:endParaRPr lang="en-US" sz="1800" dirty="0"/>
                    </a:p>
                  </a:txBody>
                  <a:tcPr marT="45711" marB="45711"/>
                </a:tc>
                <a:tc>
                  <a:txBody>
                    <a:bodyPr/>
                    <a:lstStyle/>
                    <a:p>
                      <a:pPr algn="ctr"/>
                      <a:r>
                        <a:rPr lang="ar-IQ" sz="1800" dirty="0" smtClean="0"/>
                        <a:t>1</a:t>
                      </a:r>
                      <a:endParaRPr lang="en-US" sz="1800" dirty="0"/>
                    </a:p>
                  </a:txBody>
                  <a:tcPr marT="45711" marB="45711"/>
                </a:tc>
              </a:tr>
              <a:tr h="365720">
                <a:tc>
                  <a:txBody>
                    <a:bodyPr/>
                    <a:lstStyle/>
                    <a:p>
                      <a:pPr algn="r"/>
                      <a:r>
                        <a:rPr lang="ar-IQ" sz="1800" dirty="0" smtClean="0"/>
                        <a:t>عرض نظريات الادارة</a:t>
                      </a:r>
                      <a:endParaRPr lang="en-US" sz="1800" dirty="0"/>
                    </a:p>
                  </a:txBody>
                  <a:tcPr marT="45711" marB="45711"/>
                </a:tc>
                <a:tc>
                  <a:txBody>
                    <a:bodyPr/>
                    <a:lstStyle/>
                    <a:p>
                      <a:pPr algn="ctr"/>
                      <a:r>
                        <a:rPr lang="ar-IQ" sz="1800" dirty="0" smtClean="0"/>
                        <a:t>2</a:t>
                      </a:r>
                      <a:endParaRPr lang="en-US" sz="1800" dirty="0"/>
                    </a:p>
                  </a:txBody>
                  <a:tcPr marT="45711" marB="45711"/>
                </a:tc>
              </a:tr>
              <a:tr h="365720">
                <a:tc>
                  <a:txBody>
                    <a:bodyPr/>
                    <a:lstStyle/>
                    <a:p>
                      <a:pPr algn="r"/>
                      <a:r>
                        <a:rPr lang="ar-IQ" sz="1800" dirty="0" smtClean="0"/>
                        <a:t>اهمية الادارة ووظائف الاعلام</a:t>
                      </a:r>
                      <a:endParaRPr lang="en-US" sz="1800" dirty="0"/>
                    </a:p>
                  </a:txBody>
                  <a:tcPr marT="45711" marB="45711"/>
                </a:tc>
                <a:tc>
                  <a:txBody>
                    <a:bodyPr/>
                    <a:lstStyle/>
                    <a:p>
                      <a:pPr algn="ctr"/>
                      <a:r>
                        <a:rPr lang="ar-IQ" sz="1800" dirty="0" smtClean="0"/>
                        <a:t>3</a:t>
                      </a:r>
                      <a:endParaRPr lang="en-US" sz="1800" dirty="0"/>
                    </a:p>
                  </a:txBody>
                  <a:tcPr marT="45711" marB="45711"/>
                </a:tc>
              </a:tr>
              <a:tr h="365720">
                <a:tc>
                  <a:txBody>
                    <a:bodyPr/>
                    <a:lstStyle/>
                    <a:p>
                      <a:pPr algn="r"/>
                      <a:r>
                        <a:rPr lang="ar-IQ" sz="1800" dirty="0" smtClean="0"/>
                        <a:t>العملية الادارية في المؤسسات الصحفية</a:t>
                      </a:r>
                      <a:endParaRPr lang="en-US" sz="1800" dirty="0"/>
                    </a:p>
                  </a:txBody>
                  <a:tcPr marT="45711" marB="45711"/>
                </a:tc>
                <a:tc>
                  <a:txBody>
                    <a:bodyPr/>
                    <a:lstStyle/>
                    <a:p>
                      <a:pPr algn="ctr"/>
                      <a:r>
                        <a:rPr lang="ar-IQ" sz="1800" dirty="0" smtClean="0"/>
                        <a:t>4</a:t>
                      </a:r>
                      <a:endParaRPr lang="en-US" sz="1800" dirty="0"/>
                    </a:p>
                  </a:txBody>
                  <a:tcPr marT="45711" marB="45711"/>
                </a:tc>
              </a:tr>
              <a:tr h="365720">
                <a:tc>
                  <a:txBody>
                    <a:bodyPr/>
                    <a:lstStyle/>
                    <a:p>
                      <a:pPr algn="r"/>
                      <a:r>
                        <a:rPr lang="ar-IQ" sz="1800" dirty="0" smtClean="0"/>
                        <a:t>الانشطة</a:t>
                      </a:r>
                      <a:r>
                        <a:rPr lang="ar-IQ" sz="1800" baseline="0" dirty="0" smtClean="0"/>
                        <a:t> الاعلامية والانشطة الابداعية</a:t>
                      </a:r>
                      <a:endParaRPr lang="en-US" sz="1800" dirty="0"/>
                    </a:p>
                  </a:txBody>
                  <a:tcPr marT="45711" marB="45711"/>
                </a:tc>
                <a:tc>
                  <a:txBody>
                    <a:bodyPr/>
                    <a:lstStyle/>
                    <a:p>
                      <a:pPr algn="ctr"/>
                      <a:r>
                        <a:rPr lang="ar-IQ" sz="1800" dirty="0" smtClean="0"/>
                        <a:t>5</a:t>
                      </a:r>
                      <a:endParaRPr lang="en-US" sz="1800" dirty="0"/>
                    </a:p>
                  </a:txBody>
                  <a:tcPr marT="45711" marB="45711"/>
                </a:tc>
              </a:tr>
              <a:tr h="365720">
                <a:tc>
                  <a:txBody>
                    <a:bodyPr/>
                    <a:lstStyle/>
                    <a:p>
                      <a:pPr algn="r"/>
                      <a:r>
                        <a:rPr lang="ar-IQ" sz="1800" dirty="0" smtClean="0"/>
                        <a:t>التحديات التي تجابه المؤسسات الصحفية</a:t>
                      </a:r>
                      <a:endParaRPr lang="en-US" sz="1800" dirty="0"/>
                    </a:p>
                  </a:txBody>
                  <a:tcPr marT="45711" marB="45711"/>
                </a:tc>
                <a:tc>
                  <a:txBody>
                    <a:bodyPr/>
                    <a:lstStyle/>
                    <a:p>
                      <a:pPr algn="ctr"/>
                      <a:r>
                        <a:rPr lang="ar-IQ" sz="1800" dirty="0" smtClean="0"/>
                        <a:t>6</a:t>
                      </a:r>
                      <a:endParaRPr lang="en-US" sz="1800" dirty="0"/>
                    </a:p>
                  </a:txBody>
                  <a:tcPr marT="45711" marB="45711"/>
                </a:tc>
              </a:tr>
              <a:tr h="365720">
                <a:tc>
                  <a:txBody>
                    <a:bodyPr/>
                    <a:lstStyle/>
                    <a:p>
                      <a:pPr algn="r"/>
                      <a:r>
                        <a:rPr lang="ar-IQ" sz="1800" dirty="0" smtClean="0"/>
                        <a:t>وظائف</a:t>
                      </a:r>
                      <a:r>
                        <a:rPr lang="ar-IQ" sz="1800" baseline="0" dirty="0" smtClean="0"/>
                        <a:t> الادارة في المؤسسات الصحفية</a:t>
                      </a:r>
                      <a:endParaRPr lang="en-US" sz="1800" dirty="0"/>
                    </a:p>
                  </a:txBody>
                  <a:tcPr marT="45711" marB="45711"/>
                </a:tc>
                <a:tc>
                  <a:txBody>
                    <a:bodyPr/>
                    <a:lstStyle/>
                    <a:p>
                      <a:pPr algn="ctr"/>
                      <a:r>
                        <a:rPr lang="ar-IQ" sz="1800" dirty="0" smtClean="0"/>
                        <a:t>7</a:t>
                      </a:r>
                      <a:endParaRPr lang="en-US" sz="1800" dirty="0"/>
                    </a:p>
                  </a:txBody>
                  <a:tcPr marT="45711" marB="45711"/>
                </a:tc>
              </a:tr>
              <a:tr h="365720">
                <a:tc>
                  <a:txBody>
                    <a:bodyPr/>
                    <a:lstStyle/>
                    <a:p>
                      <a:pPr algn="r"/>
                      <a:r>
                        <a:rPr lang="ar-IQ" sz="1800" dirty="0" smtClean="0"/>
                        <a:t>التخطيط في المؤسسات الصحفية </a:t>
                      </a:r>
                      <a:endParaRPr lang="en-US" sz="1800" dirty="0"/>
                    </a:p>
                  </a:txBody>
                  <a:tcPr marT="45711" marB="45711"/>
                </a:tc>
                <a:tc>
                  <a:txBody>
                    <a:bodyPr/>
                    <a:lstStyle/>
                    <a:p>
                      <a:pPr algn="ctr"/>
                      <a:r>
                        <a:rPr lang="ar-IQ" sz="1800" dirty="0" smtClean="0"/>
                        <a:t>8</a:t>
                      </a:r>
                      <a:endParaRPr lang="en-US" sz="1800" dirty="0"/>
                    </a:p>
                  </a:txBody>
                  <a:tcPr marT="45711" marB="45711"/>
                </a:tc>
              </a:tr>
              <a:tr h="365720">
                <a:tc>
                  <a:txBody>
                    <a:bodyPr/>
                    <a:lstStyle/>
                    <a:p>
                      <a:pPr algn="r" rtl="1"/>
                      <a:r>
                        <a:rPr lang="ar-IQ" sz="1800" dirty="0" smtClean="0"/>
                        <a:t>التنظيم في المؤسسات</a:t>
                      </a:r>
                      <a:r>
                        <a:rPr lang="ar-IQ" sz="1800" baseline="0" dirty="0" smtClean="0"/>
                        <a:t> الصحفية</a:t>
                      </a:r>
                      <a:endParaRPr lang="en-US" sz="1800" dirty="0"/>
                    </a:p>
                  </a:txBody>
                  <a:tcPr marT="45711" marB="45711"/>
                </a:tc>
                <a:tc>
                  <a:txBody>
                    <a:bodyPr/>
                    <a:lstStyle/>
                    <a:p>
                      <a:pPr algn="ctr"/>
                      <a:r>
                        <a:rPr lang="ar-IQ" sz="1800" dirty="0" smtClean="0"/>
                        <a:t>9</a:t>
                      </a:r>
                      <a:endParaRPr lang="en-US" sz="1800" dirty="0"/>
                    </a:p>
                  </a:txBody>
                  <a:tcPr marT="45711" marB="45711"/>
                </a:tc>
              </a:tr>
              <a:tr h="365720">
                <a:tc>
                  <a:txBody>
                    <a:bodyPr/>
                    <a:lstStyle/>
                    <a:p>
                      <a:pPr algn="r" rtl="1"/>
                      <a:r>
                        <a:rPr lang="ar-IQ" sz="1800" dirty="0" smtClean="0"/>
                        <a:t>الاتصال الاداري في المؤسسات الصحفية</a:t>
                      </a:r>
                      <a:endParaRPr lang="en-US" sz="1800" dirty="0"/>
                    </a:p>
                  </a:txBody>
                  <a:tcPr marT="45711" marB="45711"/>
                </a:tc>
                <a:tc>
                  <a:txBody>
                    <a:bodyPr/>
                    <a:lstStyle/>
                    <a:p>
                      <a:pPr algn="ctr"/>
                      <a:r>
                        <a:rPr lang="ar-IQ" sz="1800" dirty="0" smtClean="0"/>
                        <a:t>10</a:t>
                      </a:r>
                      <a:endParaRPr lang="en-US" sz="1800" dirty="0"/>
                    </a:p>
                  </a:txBody>
                  <a:tcPr marT="45711" marB="45711"/>
                </a:tc>
              </a:tr>
              <a:tr h="365720">
                <a:tc>
                  <a:txBody>
                    <a:bodyPr/>
                    <a:lstStyle/>
                    <a:p>
                      <a:pPr algn="r" rtl="1"/>
                      <a:r>
                        <a:rPr lang="ar-IQ" sz="1800" dirty="0" smtClean="0"/>
                        <a:t>التوجيه في المؤسسات الصحفية</a:t>
                      </a:r>
                      <a:endParaRPr lang="en-US" sz="1800" dirty="0"/>
                    </a:p>
                  </a:txBody>
                  <a:tcPr marT="45711" marB="45711"/>
                </a:tc>
                <a:tc>
                  <a:txBody>
                    <a:bodyPr/>
                    <a:lstStyle/>
                    <a:p>
                      <a:pPr algn="ctr"/>
                      <a:r>
                        <a:rPr lang="ar-IQ" sz="1800" dirty="0" smtClean="0"/>
                        <a:t>11</a:t>
                      </a:r>
                      <a:endParaRPr lang="en-US" sz="1800" dirty="0"/>
                    </a:p>
                  </a:txBody>
                  <a:tcPr marT="45711" marB="45711"/>
                </a:tc>
              </a:tr>
              <a:tr h="365720">
                <a:tc>
                  <a:txBody>
                    <a:bodyPr/>
                    <a:lstStyle/>
                    <a:p>
                      <a:pPr algn="r" rtl="1"/>
                      <a:r>
                        <a:rPr lang="ar-IQ" sz="1800" dirty="0" smtClean="0"/>
                        <a:t>الرقابة الادارية في المؤسسات الصحفية</a:t>
                      </a:r>
                      <a:endParaRPr lang="en-US" sz="1800" dirty="0"/>
                    </a:p>
                  </a:txBody>
                  <a:tcPr marT="45711" marB="45711"/>
                </a:tc>
                <a:tc>
                  <a:txBody>
                    <a:bodyPr/>
                    <a:lstStyle/>
                    <a:p>
                      <a:pPr algn="ctr"/>
                      <a:r>
                        <a:rPr lang="ar-IQ" sz="1800" dirty="0" smtClean="0"/>
                        <a:t>12</a:t>
                      </a:r>
                      <a:endParaRPr lang="en-US" sz="1800" dirty="0"/>
                    </a:p>
                  </a:txBody>
                  <a:tcPr marT="45711" marB="45711"/>
                </a:tc>
              </a:tr>
              <a:tr h="365720">
                <a:tc>
                  <a:txBody>
                    <a:bodyPr/>
                    <a:lstStyle/>
                    <a:p>
                      <a:pPr algn="r" rtl="1"/>
                      <a:r>
                        <a:rPr lang="ar-IQ" sz="1800" dirty="0" smtClean="0"/>
                        <a:t>اصدار القرار في المؤسسات الصحفية</a:t>
                      </a:r>
                      <a:endParaRPr lang="en-US" sz="1800" dirty="0"/>
                    </a:p>
                  </a:txBody>
                  <a:tcPr marT="45711" marB="45711"/>
                </a:tc>
                <a:tc>
                  <a:txBody>
                    <a:bodyPr/>
                    <a:lstStyle/>
                    <a:p>
                      <a:pPr algn="ctr"/>
                      <a:r>
                        <a:rPr lang="ar-IQ" sz="1800" dirty="0" smtClean="0"/>
                        <a:t>13</a:t>
                      </a:r>
                      <a:endParaRPr lang="en-US" sz="1800" dirty="0"/>
                    </a:p>
                  </a:txBody>
                  <a:tcPr marT="45711" marB="45711"/>
                </a:tc>
              </a:tr>
              <a:tr h="365720">
                <a:tc>
                  <a:txBody>
                    <a:bodyPr/>
                    <a:lstStyle/>
                    <a:p>
                      <a:pPr algn="r" rtl="1"/>
                      <a:r>
                        <a:rPr lang="ar-IQ" sz="1800" dirty="0" smtClean="0"/>
                        <a:t>التقويم في المؤسسات الصحفية</a:t>
                      </a:r>
                      <a:endParaRPr lang="en-US" sz="1800" dirty="0"/>
                    </a:p>
                  </a:txBody>
                  <a:tcPr marT="45711" marB="45711"/>
                </a:tc>
                <a:tc>
                  <a:txBody>
                    <a:bodyPr/>
                    <a:lstStyle/>
                    <a:p>
                      <a:pPr algn="ctr"/>
                      <a:r>
                        <a:rPr lang="ar-IQ" sz="1800" dirty="0" smtClean="0"/>
                        <a:t>14</a:t>
                      </a:r>
                      <a:endParaRPr lang="en-US" sz="1800" dirty="0"/>
                    </a:p>
                  </a:txBody>
                  <a:tcPr marT="45711" marB="45711"/>
                </a:tc>
              </a:tr>
              <a:tr h="365720">
                <a:tc>
                  <a:txBody>
                    <a:bodyPr/>
                    <a:lstStyle/>
                    <a:p>
                      <a:pPr algn="r" rtl="1"/>
                      <a:r>
                        <a:rPr lang="ar-IQ" sz="1800" dirty="0" smtClean="0"/>
                        <a:t>امتحان الفصل الاول</a:t>
                      </a:r>
                      <a:endParaRPr lang="en-US" sz="1800" dirty="0"/>
                    </a:p>
                  </a:txBody>
                  <a:tcPr marT="45711" marB="45711"/>
                </a:tc>
                <a:tc>
                  <a:txBody>
                    <a:bodyPr/>
                    <a:lstStyle/>
                    <a:p>
                      <a:pPr algn="ctr"/>
                      <a:r>
                        <a:rPr lang="ar-IQ" sz="1800" dirty="0" smtClean="0"/>
                        <a:t>15</a:t>
                      </a:r>
                      <a:endParaRPr lang="en-US" sz="1800" dirty="0"/>
                    </a:p>
                  </a:txBody>
                  <a:tcPr marT="45711" marB="45711"/>
                </a:tc>
              </a:tr>
            </a:tbl>
          </a:graphicData>
        </a:graphic>
      </p:graphicFrame>
    </p:spTree>
    <p:extLst>
      <p:ext uri="{BB962C8B-B14F-4D97-AF65-F5344CB8AC3E}">
        <p14:creationId xmlns:p14="http://schemas.microsoft.com/office/powerpoint/2010/main" val="385457610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5"/>
          <p:cNvSpPr>
            <a:spLocks noChangeArrowheads="1"/>
          </p:cNvSpPr>
          <p:nvPr/>
        </p:nvSpPr>
        <p:spPr bwMode="auto">
          <a:xfrm>
            <a:off x="1524000" y="6497638"/>
            <a:ext cx="9144000" cy="360362"/>
          </a:xfrm>
          <a:prstGeom prst="rect">
            <a:avLst/>
          </a:prstGeom>
          <a:gradFill rotWithShape="1">
            <a:gsLst>
              <a:gs pos="0">
                <a:srgbClr val="FC9FCB"/>
              </a:gs>
              <a:gs pos="6500">
                <a:srgbClr val="F8B049"/>
              </a:gs>
              <a:gs pos="10501">
                <a:srgbClr val="F8B049"/>
              </a:gs>
              <a:gs pos="31500">
                <a:srgbClr val="FEE7F2"/>
              </a:gs>
              <a:gs pos="33501">
                <a:srgbClr val="F952A0"/>
              </a:gs>
              <a:gs pos="34500">
                <a:srgbClr val="C50849"/>
              </a:gs>
              <a:gs pos="41000">
                <a:srgbClr val="B43E85"/>
              </a:gs>
              <a:gs pos="50000">
                <a:srgbClr val="F8B049"/>
              </a:gs>
              <a:gs pos="59000">
                <a:srgbClr val="B43E85"/>
              </a:gs>
              <a:gs pos="65500">
                <a:srgbClr val="C50849"/>
              </a:gs>
              <a:gs pos="66499">
                <a:srgbClr val="F952A0"/>
              </a:gs>
              <a:gs pos="68500">
                <a:srgbClr val="FEE7F2"/>
              </a:gs>
              <a:gs pos="89500">
                <a:srgbClr val="F8B049"/>
              </a:gs>
              <a:gs pos="93500">
                <a:srgbClr val="F8B049"/>
              </a:gs>
              <a:gs pos="100000">
                <a:srgbClr val="FC9FCB"/>
              </a:gs>
            </a:gsLst>
            <a:lin ang="5400000" scaled="1"/>
          </a:gradFill>
          <a:ln w="9525">
            <a:solidFill>
              <a:schemeClr val="tx1"/>
            </a:solidFill>
            <a:miter lim="800000"/>
            <a:headEnd/>
            <a:tailEnd/>
          </a:ln>
        </p:spPr>
        <p:txBody>
          <a:bodyPr wrap="none" anchor="ctr"/>
          <a:lstStyle>
            <a:lvl1pPr algn="r" rtl="1">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lgn="r" rtl="1">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lgn="r" rtl="1">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lgn="r" rtl="1">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lgn="r" rtl="1">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eaLnBrk="1" hangingPunct="1">
              <a:spcBef>
                <a:spcPct val="0"/>
              </a:spcBef>
              <a:buFontTx/>
              <a:buNone/>
            </a:pPr>
            <a:endParaRPr lang="en-US" sz="1800"/>
          </a:p>
        </p:txBody>
      </p:sp>
      <p:sp>
        <p:nvSpPr>
          <p:cNvPr id="7171" name="Rectangle 6"/>
          <p:cNvSpPr>
            <a:spLocks noChangeArrowheads="1"/>
          </p:cNvSpPr>
          <p:nvPr/>
        </p:nvSpPr>
        <p:spPr bwMode="auto">
          <a:xfrm>
            <a:off x="1524000" y="1"/>
            <a:ext cx="9144000" cy="360363"/>
          </a:xfrm>
          <a:prstGeom prst="rect">
            <a:avLst/>
          </a:prstGeom>
          <a:gradFill rotWithShape="1">
            <a:gsLst>
              <a:gs pos="0">
                <a:srgbClr val="FC9FCB"/>
              </a:gs>
              <a:gs pos="6500">
                <a:srgbClr val="F8B049"/>
              </a:gs>
              <a:gs pos="10501">
                <a:srgbClr val="F8B049"/>
              </a:gs>
              <a:gs pos="31500">
                <a:srgbClr val="FEE7F2"/>
              </a:gs>
              <a:gs pos="33501">
                <a:srgbClr val="F952A0"/>
              </a:gs>
              <a:gs pos="34500">
                <a:srgbClr val="C50849"/>
              </a:gs>
              <a:gs pos="41000">
                <a:srgbClr val="B43E85"/>
              </a:gs>
              <a:gs pos="50000">
                <a:srgbClr val="F8B049"/>
              </a:gs>
              <a:gs pos="59000">
                <a:srgbClr val="B43E85"/>
              </a:gs>
              <a:gs pos="65500">
                <a:srgbClr val="C50849"/>
              </a:gs>
              <a:gs pos="66499">
                <a:srgbClr val="F952A0"/>
              </a:gs>
              <a:gs pos="68500">
                <a:srgbClr val="FEE7F2"/>
              </a:gs>
              <a:gs pos="89500">
                <a:srgbClr val="F8B049"/>
              </a:gs>
              <a:gs pos="93500">
                <a:srgbClr val="F8B049"/>
              </a:gs>
              <a:gs pos="100000">
                <a:srgbClr val="FC9FCB"/>
              </a:gs>
            </a:gsLst>
            <a:lin ang="5400000" scaled="1"/>
          </a:gradFill>
          <a:ln w="9525">
            <a:solidFill>
              <a:schemeClr val="tx1"/>
            </a:solidFill>
            <a:miter lim="800000"/>
            <a:headEnd/>
            <a:tailEnd/>
          </a:ln>
        </p:spPr>
        <p:txBody>
          <a:bodyPr wrap="none" anchor="ctr"/>
          <a:lstStyle>
            <a:lvl1pPr algn="r" rtl="1">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lgn="r" rtl="1">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lgn="r" rtl="1">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lgn="r" rtl="1">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lgn="r" rtl="1">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eaLnBrk="1" hangingPunct="1">
              <a:spcBef>
                <a:spcPct val="0"/>
              </a:spcBef>
              <a:buFontTx/>
              <a:buNone/>
            </a:pPr>
            <a:r>
              <a:rPr lang="ar-IQ" sz="1800"/>
              <a:t> </a:t>
            </a:r>
            <a:endParaRPr lang="en-US" sz="1800"/>
          </a:p>
        </p:txBody>
      </p:sp>
      <p:pic>
        <p:nvPicPr>
          <p:cNvPr id="7172" name="Picture 9" descr="___________"/>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0" y="381000"/>
            <a:ext cx="1371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173" name="Picture 10" descr="___________"/>
          <p:cNvPicPr>
            <a:picLocks noChangeAspect="1" noChangeArrowheads="1"/>
          </p:cNvPicPr>
          <p:nvPr/>
        </p:nvPicPr>
        <p:blipFill>
          <a:blip r:embed="rId2">
            <a:lum bright="70000" contrast="-70000"/>
            <a:extLst>
              <a:ext uri="{28A0092B-C50C-407E-A947-70E740481C1C}">
                <a14:useLocalDpi xmlns:a14="http://schemas.microsoft.com/office/drawing/2010/main" val="0"/>
              </a:ext>
            </a:extLst>
          </a:blip>
          <a:srcRect/>
          <a:stretch>
            <a:fillRect/>
          </a:stretch>
        </p:blipFill>
        <p:spPr bwMode="auto">
          <a:xfrm>
            <a:off x="3200400" y="1066801"/>
            <a:ext cx="5867400" cy="4564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Rectangle 3"/>
          <p:cNvSpPr txBox="1">
            <a:spLocks noChangeArrowheads="1"/>
          </p:cNvSpPr>
          <p:nvPr/>
        </p:nvSpPr>
        <p:spPr bwMode="auto">
          <a:xfrm>
            <a:off x="2209800" y="1828801"/>
            <a:ext cx="8229600" cy="4525963"/>
          </a:xfrm>
          <a:prstGeom prst="rect">
            <a:avLst/>
          </a:prstGeom>
          <a:noFill/>
          <a:ln w="9525">
            <a:solidFill>
              <a:schemeClr val="accent1"/>
            </a:solidFill>
            <a:miter lim="800000"/>
            <a:headEnd/>
            <a:tailEnd/>
          </a:ln>
        </p:spPr>
        <p:txBody>
          <a:bodyPr/>
          <a:lstStyle/>
          <a:p>
            <a:pPr marL="609600" indent="-609600" algn="r" rtl="1">
              <a:lnSpc>
                <a:spcPct val="90000"/>
              </a:lnSpc>
              <a:spcBef>
                <a:spcPct val="20000"/>
              </a:spcBef>
              <a:defRPr/>
            </a:pPr>
            <a:r>
              <a:rPr lang="ar-IQ" sz="4000" kern="0" dirty="0">
                <a:cs typeface="Monotype Koufi" pitchFamily="2" charset="-78"/>
              </a:rPr>
              <a:t>    </a:t>
            </a:r>
            <a:r>
              <a:rPr lang="ar-IQ" sz="4000" kern="0" dirty="0">
                <a:latin typeface="Monotype Koufi" pitchFamily="2" charset="-78"/>
                <a:cs typeface="Monotype Koufi" pitchFamily="2" charset="-78"/>
              </a:rPr>
              <a:t>     </a:t>
            </a:r>
          </a:p>
          <a:p>
            <a:pPr marL="609600" indent="-609600" algn="r" rtl="1">
              <a:lnSpc>
                <a:spcPct val="90000"/>
              </a:lnSpc>
              <a:spcBef>
                <a:spcPct val="20000"/>
              </a:spcBef>
              <a:defRPr/>
            </a:pPr>
            <a:r>
              <a:rPr lang="ar-IQ" sz="4000" dirty="0"/>
              <a:t>          </a:t>
            </a:r>
            <a:r>
              <a:rPr lang="ar-IQ" sz="5400" dirty="0"/>
              <a:t>انها المعرفة الصحيحة لمايراد ان يقوم به العاملون، ثم التأكد من انهم يفعلون ذلك بأحسن طريقة وارخصها</a:t>
            </a:r>
            <a:r>
              <a:rPr lang="ar-IQ" sz="4000" dirty="0"/>
              <a:t>.</a:t>
            </a:r>
            <a:endParaRPr lang="en-US" sz="4000" kern="0" dirty="0">
              <a:cs typeface="Monotype Koufi" pitchFamily="2" charset="-78"/>
            </a:endParaRPr>
          </a:p>
        </p:txBody>
      </p:sp>
      <p:sp>
        <p:nvSpPr>
          <p:cNvPr id="11" name="Rectangle 2"/>
          <p:cNvSpPr>
            <a:spLocks noGrp="1" noChangeArrowheads="1"/>
          </p:cNvSpPr>
          <p:nvPr>
            <p:ph type="title"/>
          </p:nvPr>
        </p:nvSpPr>
        <p:spPr>
          <a:xfrm>
            <a:off x="2209800" y="666750"/>
            <a:ext cx="8229600" cy="1143000"/>
          </a:xfrm>
        </p:spPr>
        <p:txBody>
          <a:bodyPr/>
          <a:lstStyle/>
          <a:p>
            <a:pPr algn="ctr">
              <a:defRPr/>
            </a:pPr>
            <a:r>
              <a:rPr lang="ar-IQ" sz="6000" b="1" dirty="0">
                <a:effectLst>
                  <a:outerShdw blurRad="38100" dist="38100" dir="2700000" algn="tl">
                    <a:srgbClr val="000000">
                      <a:alpha val="43137"/>
                    </a:srgbClr>
                  </a:outerShdw>
                </a:effectLst>
                <a:latin typeface="Monotype Koufi" pitchFamily="2" charset="-78"/>
                <a:ea typeface="Monotype Koufi" pitchFamily="2" charset="-78"/>
                <a:cs typeface="Monotype Koufi" pitchFamily="2" charset="-78"/>
              </a:rPr>
              <a:t>مفهوم الادارة وتعريفاتها</a:t>
            </a:r>
            <a:endParaRPr lang="en-US" sz="6000" b="1" dirty="0">
              <a:effectLst>
                <a:outerShdw blurRad="38100" dist="38100" dir="2700000" algn="tl">
                  <a:srgbClr val="000000">
                    <a:alpha val="43137"/>
                  </a:srgbClr>
                </a:outerShdw>
              </a:effectLst>
              <a:latin typeface="Monotype Koufi" pitchFamily="2" charset="-78"/>
              <a:ea typeface="Monotype Koufi" pitchFamily="2" charset="-78"/>
              <a:cs typeface="Monotype Koufi" pitchFamily="2" charset="-78"/>
            </a:endParaRPr>
          </a:p>
        </p:txBody>
      </p:sp>
    </p:spTree>
    <p:extLst>
      <p:ext uri="{BB962C8B-B14F-4D97-AF65-F5344CB8AC3E}">
        <p14:creationId xmlns:p14="http://schemas.microsoft.com/office/powerpoint/2010/main" val="26753620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5"/>
          <p:cNvSpPr>
            <a:spLocks noChangeArrowheads="1"/>
          </p:cNvSpPr>
          <p:nvPr/>
        </p:nvSpPr>
        <p:spPr bwMode="auto">
          <a:xfrm>
            <a:off x="1524000" y="6497638"/>
            <a:ext cx="9144000" cy="360362"/>
          </a:xfrm>
          <a:prstGeom prst="rect">
            <a:avLst/>
          </a:prstGeom>
          <a:gradFill rotWithShape="1">
            <a:gsLst>
              <a:gs pos="0">
                <a:srgbClr val="FC9FCB"/>
              </a:gs>
              <a:gs pos="6500">
                <a:srgbClr val="F8B049"/>
              </a:gs>
              <a:gs pos="10501">
                <a:srgbClr val="F8B049"/>
              </a:gs>
              <a:gs pos="31500">
                <a:srgbClr val="FEE7F2"/>
              </a:gs>
              <a:gs pos="33501">
                <a:srgbClr val="F952A0"/>
              </a:gs>
              <a:gs pos="34500">
                <a:srgbClr val="C50849"/>
              </a:gs>
              <a:gs pos="41000">
                <a:srgbClr val="B43E85"/>
              </a:gs>
              <a:gs pos="50000">
                <a:srgbClr val="F8B049"/>
              </a:gs>
              <a:gs pos="59000">
                <a:srgbClr val="B43E85"/>
              </a:gs>
              <a:gs pos="65500">
                <a:srgbClr val="C50849"/>
              </a:gs>
              <a:gs pos="66499">
                <a:srgbClr val="F952A0"/>
              </a:gs>
              <a:gs pos="68500">
                <a:srgbClr val="FEE7F2"/>
              </a:gs>
              <a:gs pos="89500">
                <a:srgbClr val="F8B049"/>
              </a:gs>
              <a:gs pos="93500">
                <a:srgbClr val="F8B049"/>
              </a:gs>
              <a:gs pos="100000">
                <a:srgbClr val="FC9FCB"/>
              </a:gs>
            </a:gsLst>
            <a:lin ang="5400000" scaled="1"/>
          </a:gradFill>
          <a:ln w="9525">
            <a:solidFill>
              <a:schemeClr val="tx1"/>
            </a:solidFill>
            <a:miter lim="800000"/>
            <a:headEnd/>
            <a:tailEnd/>
          </a:ln>
        </p:spPr>
        <p:txBody>
          <a:bodyPr wrap="none" anchor="ctr"/>
          <a:lstStyle>
            <a:lvl1pPr algn="r" rtl="1">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lgn="r" rtl="1">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lgn="r" rtl="1">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lgn="r" rtl="1">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lgn="r" rtl="1">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eaLnBrk="1" hangingPunct="1">
              <a:spcBef>
                <a:spcPct val="0"/>
              </a:spcBef>
              <a:buFontTx/>
              <a:buNone/>
            </a:pPr>
            <a:endParaRPr lang="en-US" sz="1800"/>
          </a:p>
        </p:txBody>
      </p:sp>
      <p:sp>
        <p:nvSpPr>
          <p:cNvPr id="8195" name="Rectangle 6"/>
          <p:cNvSpPr>
            <a:spLocks noChangeArrowheads="1"/>
          </p:cNvSpPr>
          <p:nvPr/>
        </p:nvSpPr>
        <p:spPr bwMode="auto">
          <a:xfrm>
            <a:off x="1524000" y="1"/>
            <a:ext cx="9144000" cy="360363"/>
          </a:xfrm>
          <a:prstGeom prst="rect">
            <a:avLst/>
          </a:prstGeom>
          <a:gradFill rotWithShape="1">
            <a:gsLst>
              <a:gs pos="0">
                <a:srgbClr val="FC9FCB"/>
              </a:gs>
              <a:gs pos="6500">
                <a:srgbClr val="F8B049"/>
              </a:gs>
              <a:gs pos="10501">
                <a:srgbClr val="F8B049"/>
              </a:gs>
              <a:gs pos="31500">
                <a:srgbClr val="FEE7F2"/>
              </a:gs>
              <a:gs pos="33501">
                <a:srgbClr val="F952A0"/>
              </a:gs>
              <a:gs pos="34500">
                <a:srgbClr val="C50849"/>
              </a:gs>
              <a:gs pos="41000">
                <a:srgbClr val="B43E85"/>
              </a:gs>
              <a:gs pos="50000">
                <a:srgbClr val="F8B049"/>
              </a:gs>
              <a:gs pos="59000">
                <a:srgbClr val="B43E85"/>
              </a:gs>
              <a:gs pos="65500">
                <a:srgbClr val="C50849"/>
              </a:gs>
              <a:gs pos="66499">
                <a:srgbClr val="F952A0"/>
              </a:gs>
              <a:gs pos="68500">
                <a:srgbClr val="FEE7F2"/>
              </a:gs>
              <a:gs pos="89500">
                <a:srgbClr val="F8B049"/>
              </a:gs>
              <a:gs pos="93500">
                <a:srgbClr val="F8B049"/>
              </a:gs>
              <a:gs pos="100000">
                <a:srgbClr val="FC9FCB"/>
              </a:gs>
            </a:gsLst>
            <a:lin ang="5400000" scaled="1"/>
          </a:gradFill>
          <a:ln w="9525">
            <a:solidFill>
              <a:schemeClr val="tx1"/>
            </a:solidFill>
            <a:miter lim="800000"/>
            <a:headEnd/>
            <a:tailEnd/>
          </a:ln>
        </p:spPr>
        <p:txBody>
          <a:bodyPr wrap="none" anchor="ctr"/>
          <a:lstStyle>
            <a:lvl1pPr algn="r" rtl="1">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lgn="r" rtl="1">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lgn="r" rtl="1">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lgn="r" rtl="1">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lgn="r" rtl="1">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eaLnBrk="1" hangingPunct="1">
              <a:spcBef>
                <a:spcPct val="0"/>
              </a:spcBef>
              <a:buFontTx/>
              <a:buNone/>
            </a:pPr>
            <a:endParaRPr lang="en-US" sz="1800"/>
          </a:p>
        </p:txBody>
      </p:sp>
      <p:sp>
        <p:nvSpPr>
          <p:cNvPr id="8196" name="WordArt 7"/>
          <p:cNvSpPr>
            <a:spLocks noChangeArrowheads="1" noChangeShapeType="1" noTextEdit="1"/>
          </p:cNvSpPr>
          <p:nvPr/>
        </p:nvSpPr>
        <p:spPr bwMode="auto">
          <a:xfrm>
            <a:off x="6527800" y="6021388"/>
            <a:ext cx="3924300" cy="463550"/>
          </a:xfrm>
          <a:prstGeom prst="rect">
            <a:avLst/>
          </a:prstGeom>
        </p:spPr>
        <p:txBody>
          <a:bodyPr wrap="none" fromWordArt="1">
            <a:prstTxWarp prst="textPlain">
              <a:avLst>
                <a:gd name="adj" fmla="val 50000"/>
              </a:avLst>
            </a:prstTxWarp>
          </a:bodyPr>
          <a:lstStyle/>
          <a:p>
            <a:pPr algn="ctr"/>
            <a:r>
              <a:rPr lang="en-US" sz="5400" kern="10">
                <a:ln w="9525">
                  <a:solidFill>
                    <a:srgbClr val="000000"/>
                  </a:solidFill>
                  <a:round/>
                  <a:headEnd/>
                  <a:tailEnd/>
                </a:ln>
                <a:solidFill>
                  <a:srgbClr val="000000"/>
                </a:solidFill>
                <a:latin typeface="Times New Roman" panose="02020603050405020304" pitchFamily="18" charset="0"/>
                <a:cs typeface="Times New Roman" panose="02020603050405020304" pitchFamily="18" charset="0"/>
              </a:rPr>
              <a:t>SES</a:t>
            </a:r>
          </a:p>
          <a:p>
            <a:pPr algn="ctr"/>
            <a:r>
              <a:rPr lang="en-US" sz="5400" kern="10">
                <a:ln w="9525">
                  <a:solidFill>
                    <a:srgbClr val="000000"/>
                  </a:solidFill>
                  <a:round/>
                  <a:headEnd/>
                  <a:tailEnd/>
                </a:ln>
                <a:solidFill>
                  <a:srgbClr val="000000"/>
                </a:solidFill>
                <a:latin typeface="Times New Roman" panose="02020603050405020304" pitchFamily="18" charset="0"/>
                <a:cs typeface="Times New Roman" panose="02020603050405020304" pitchFamily="18" charset="0"/>
              </a:rPr>
              <a:t>Center of Strategic Economical Studies</a:t>
            </a:r>
          </a:p>
        </p:txBody>
      </p:sp>
      <p:pic>
        <p:nvPicPr>
          <p:cNvPr id="8197" name="Picture 9" descr="___________"/>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0" y="381000"/>
            <a:ext cx="1371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198" name="Picture 10" descr="___________"/>
          <p:cNvPicPr>
            <a:picLocks noChangeAspect="1" noChangeArrowheads="1"/>
          </p:cNvPicPr>
          <p:nvPr/>
        </p:nvPicPr>
        <p:blipFill>
          <a:blip r:embed="rId2">
            <a:lum bright="70000" contrast="-70000"/>
            <a:extLst>
              <a:ext uri="{28A0092B-C50C-407E-A947-70E740481C1C}">
                <a14:useLocalDpi xmlns:a14="http://schemas.microsoft.com/office/drawing/2010/main" val="0"/>
              </a:ext>
            </a:extLst>
          </a:blip>
          <a:srcRect/>
          <a:stretch>
            <a:fillRect/>
          </a:stretch>
        </p:blipFill>
        <p:spPr bwMode="auto">
          <a:xfrm>
            <a:off x="3200400" y="838201"/>
            <a:ext cx="5867400" cy="4564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Rectangle 3"/>
          <p:cNvSpPr txBox="1">
            <a:spLocks noChangeArrowheads="1"/>
          </p:cNvSpPr>
          <p:nvPr/>
        </p:nvSpPr>
        <p:spPr bwMode="auto">
          <a:xfrm>
            <a:off x="1981200" y="1798638"/>
            <a:ext cx="8229600" cy="4525962"/>
          </a:xfrm>
          <a:prstGeom prst="rect">
            <a:avLst/>
          </a:prstGeom>
          <a:noFill/>
          <a:ln w="9525">
            <a:noFill/>
            <a:miter lim="800000"/>
            <a:headEnd/>
            <a:tailEnd/>
          </a:ln>
        </p:spPr>
        <p:txBody>
          <a:bodyPr/>
          <a:lstStyle/>
          <a:p>
            <a:pPr algn="just" rtl="1">
              <a:spcBef>
                <a:spcPct val="20000"/>
              </a:spcBef>
              <a:defRPr/>
            </a:pPr>
            <a:endParaRPr lang="en-US" sz="4000" b="1" kern="0" dirty="0"/>
          </a:p>
        </p:txBody>
      </p:sp>
      <p:sp>
        <p:nvSpPr>
          <p:cNvPr id="12" name="Rectangle 2"/>
          <p:cNvSpPr>
            <a:spLocks noGrp="1" noChangeArrowheads="1"/>
          </p:cNvSpPr>
          <p:nvPr>
            <p:ph type="title"/>
          </p:nvPr>
        </p:nvSpPr>
        <p:spPr>
          <a:xfrm>
            <a:off x="2438400" y="1219200"/>
            <a:ext cx="7772400" cy="4495800"/>
          </a:xfrm>
        </p:spPr>
        <p:txBody>
          <a:bodyPr/>
          <a:lstStyle/>
          <a:p>
            <a:pPr algn="ctr">
              <a:defRPr/>
            </a:pPr>
            <a:r>
              <a:rPr lang="ar-IQ" dirty="0" smtClean="0"/>
              <a:t>« مجموع القوانين والانظمة والممارسات    والعلاقات والمبادئ التي تتسق جميعا لتنفيذ السياسات العامة التي وضعها اصحابها لها من اجل الوصول الى الاهداف التي رسموها»</a:t>
            </a:r>
            <a:endParaRPr lang="en-US" dirty="0">
              <a:solidFill>
                <a:schemeClr val="tx1"/>
              </a:solidFill>
              <a:effectLst>
                <a:outerShdw blurRad="38100" dist="38100" dir="2700000" algn="tl">
                  <a:srgbClr val="000000">
                    <a:alpha val="43137"/>
                  </a:srgbClr>
                </a:outerShdw>
              </a:effectLst>
              <a:latin typeface="Modern No. 20" pitchFamily="18" charset="0"/>
              <a:ea typeface="Monotype Koufi" pitchFamily="2" charset="-78"/>
              <a:cs typeface="DecoType Naskh" pitchFamily="2" charset="-78"/>
            </a:endParaRPr>
          </a:p>
        </p:txBody>
      </p:sp>
    </p:spTree>
    <p:extLst>
      <p:ext uri="{BB962C8B-B14F-4D97-AF65-F5344CB8AC3E}">
        <p14:creationId xmlns:p14="http://schemas.microsoft.com/office/powerpoint/2010/main" val="181765122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5"/>
          <p:cNvSpPr>
            <a:spLocks noChangeArrowheads="1"/>
          </p:cNvSpPr>
          <p:nvPr/>
        </p:nvSpPr>
        <p:spPr bwMode="auto">
          <a:xfrm>
            <a:off x="1524000" y="6497638"/>
            <a:ext cx="9144000" cy="360362"/>
          </a:xfrm>
          <a:prstGeom prst="rect">
            <a:avLst/>
          </a:prstGeom>
          <a:gradFill rotWithShape="1">
            <a:gsLst>
              <a:gs pos="0">
                <a:srgbClr val="FC9FCB"/>
              </a:gs>
              <a:gs pos="6500">
                <a:srgbClr val="F8B049"/>
              </a:gs>
              <a:gs pos="10501">
                <a:srgbClr val="F8B049"/>
              </a:gs>
              <a:gs pos="31500">
                <a:srgbClr val="FEE7F2"/>
              </a:gs>
              <a:gs pos="33501">
                <a:srgbClr val="F952A0"/>
              </a:gs>
              <a:gs pos="34500">
                <a:srgbClr val="C50849"/>
              </a:gs>
              <a:gs pos="41000">
                <a:srgbClr val="B43E85"/>
              </a:gs>
              <a:gs pos="50000">
                <a:srgbClr val="F8B049"/>
              </a:gs>
              <a:gs pos="59000">
                <a:srgbClr val="B43E85"/>
              </a:gs>
              <a:gs pos="65500">
                <a:srgbClr val="C50849"/>
              </a:gs>
              <a:gs pos="66499">
                <a:srgbClr val="F952A0"/>
              </a:gs>
              <a:gs pos="68500">
                <a:srgbClr val="FEE7F2"/>
              </a:gs>
              <a:gs pos="89500">
                <a:srgbClr val="F8B049"/>
              </a:gs>
              <a:gs pos="93500">
                <a:srgbClr val="F8B049"/>
              </a:gs>
              <a:gs pos="100000">
                <a:srgbClr val="FC9FCB"/>
              </a:gs>
            </a:gsLst>
            <a:lin ang="5400000" scaled="1"/>
          </a:gradFill>
          <a:ln w="9525">
            <a:solidFill>
              <a:schemeClr val="tx1"/>
            </a:solidFill>
            <a:miter lim="800000"/>
            <a:headEnd/>
            <a:tailEnd/>
          </a:ln>
        </p:spPr>
        <p:txBody>
          <a:bodyPr wrap="none" anchor="ctr"/>
          <a:lstStyle>
            <a:lvl1pPr algn="r" rtl="1">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lgn="r" rtl="1">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lgn="r" rtl="1">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lgn="r" rtl="1">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lgn="r" rtl="1">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eaLnBrk="1" hangingPunct="1">
              <a:spcBef>
                <a:spcPct val="0"/>
              </a:spcBef>
              <a:buFontTx/>
              <a:buNone/>
            </a:pPr>
            <a:endParaRPr lang="en-US" sz="1800"/>
          </a:p>
        </p:txBody>
      </p:sp>
      <p:sp>
        <p:nvSpPr>
          <p:cNvPr id="9219" name="Rectangle 6"/>
          <p:cNvSpPr>
            <a:spLocks noChangeArrowheads="1"/>
          </p:cNvSpPr>
          <p:nvPr/>
        </p:nvSpPr>
        <p:spPr bwMode="auto">
          <a:xfrm>
            <a:off x="1524000" y="1"/>
            <a:ext cx="9144000" cy="360363"/>
          </a:xfrm>
          <a:prstGeom prst="rect">
            <a:avLst/>
          </a:prstGeom>
          <a:gradFill rotWithShape="1">
            <a:gsLst>
              <a:gs pos="0">
                <a:srgbClr val="FC9FCB"/>
              </a:gs>
              <a:gs pos="6500">
                <a:srgbClr val="F8B049"/>
              </a:gs>
              <a:gs pos="10501">
                <a:srgbClr val="F8B049"/>
              </a:gs>
              <a:gs pos="31500">
                <a:srgbClr val="FEE7F2"/>
              </a:gs>
              <a:gs pos="33501">
                <a:srgbClr val="F952A0"/>
              </a:gs>
              <a:gs pos="34500">
                <a:srgbClr val="C50849"/>
              </a:gs>
              <a:gs pos="41000">
                <a:srgbClr val="B43E85"/>
              </a:gs>
              <a:gs pos="50000">
                <a:srgbClr val="F8B049"/>
              </a:gs>
              <a:gs pos="59000">
                <a:srgbClr val="B43E85"/>
              </a:gs>
              <a:gs pos="65500">
                <a:srgbClr val="C50849"/>
              </a:gs>
              <a:gs pos="66499">
                <a:srgbClr val="F952A0"/>
              </a:gs>
              <a:gs pos="68500">
                <a:srgbClr val="FEE7F2"/>
              </a:gs>
              <a:gs pos="89500">
                <a:srgbClr val="F8B049"/>
              </a:gs>
              <a:gs pos="93500">
                <a:srgbClr val="F8B049"/>
              </a:gs>
              <a:gs pos="100000">
                <a:srgbClr val="FC9FCB"/>
              </a:gs>
            </a:gsLst>
            <a:lin ang="5400000" scaled="1"/>
          </a:gradFill>
          <a:ln w="9525">
            <a:solidFill>
              <a:schemeClr val="tx1"/>
            </a:solidFill>
            <a:miter lim="800000"/>
            <a:headEnd/>
            <a:tailEnd/>
          </a:ln>
        </p:spPr>
        <p:txBody>
          <a:bodyPr wrap="none" anchor="ctr"/>
          <a:lstStyle>
            <a:lvl1pPr algn="r" rtl="1">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lgn="r" rtl="1">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lgn="r" rtl="1">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lgn="r" rtl="1">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lgn="r" rtl="1">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eaLnBrk="1" hangingPunct="1">
              <a:spcBef>
                <a:spcPct val="0"/>
              </a:spcBef>
              <a:buFontTx/>
              <a:buNone/>
            </a:pPr>
            <a:endParaRPr lang="en-US" sz="1800"/>
          </a:p>
        </p:txBody>
      </p:sp>
      <p:sp>
        <p:nvSpPr>
          <p:cNvPr id="9220" name="WordArt 7"/>
          <p:cNvSpPr>
            <a:spLocks noChangeArrowheads="1" noChangeShapeType="1" noTextEdit="1"/>
          </p:cNvSpPr>
          <p:nvPr/>
        </p:nvSpPr>
        <p:spPr bwMode="auto">
          <a:xfrm>
            <a:off x="6527800" y="6021388"/>
            <a:ext cx="3924300" cy="463550"/>
          </a:xfrm>
          <a:prstGeom prst="rect">
            <a:avLst/>
          </a:prstGeom>
        </p:spPr>
        <p:txBody>
          <a:bodyPr wrap="none" fromWordArt="1">
            <a:prstTxWarp prst="textPlain">
              <a:avLst>
                <a:gd name="adj" fmla="val 50000"/>
              </a:avLst>
            </a:prstTxWarp>
          </a:bodyPr>
          <a:lstStyle/>
          <a:p>
            <a:pPr algn="ctr"/>
            <a:r>
              <a:rPr lang="en-US" sz="5400" kern="10">
                <a:ln w="9525">
                  <a:solidFill>
                    <a:srgbClr val="000000"/>
                  </a:solidFill>
                  <a:round/>
                  <a:headEnd/>
                  <a:tailEnd/>
                </a:ln>
                <a:solidFill>
                  <a:srgbClr val="000000"/>
                </a:solidFill>
                <a:latin typeface="Times New Roman" panose="02020603050405020304" pitchFamily="18" charset="0"/>
                <a:cs typeface="Times New Roman" panose="02020603050405020304" pitchFamily="18" charset="0"/>
              </a:rPr>
              <a:t>SES</a:t>
            </a:r>
          </a:p>
          <a:p>
            <a:pPr algn="ctr"/>
            <a:r>
              <a:rPr lang="en-US" sz="5400" kern="10">
                <a:ln w="9525">
                  <a:solidFill>
                    <a:srgbClr val="000000"/>
                  </a:solidFill>
                  <a:round/>
                  <a:headEnd/>
                  <a:tailEnd/>
                </a:ln>
                <a:solidFill>
                  <a:srgbClr val="000000"/>
                </a:solidFill>
                <a:latin typeface="Times New Roman" panose="02020603050405020304" pitchFamily="18" charset="0"/>
                <a:cs typeface="Times New Roman" panose="02020603050405020304" pitchFamily="18" charset="0"/>
              </a:rPr>
              <a:t>Center of Strategic Economical Studies</a:t>
            </a:r>
          </a:p>
        </p:txBody>
      </p:sp>
      <p:pic>
        <p:nvPicPr>
          <p:cNvPr id="9221" name="Picture 9" descr="___________"/>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0" y="381000"/>
            <a:ext cx="1371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222" name="Picture 10" descr="___________"/>
          <p:cNvPicPr>
            <a:picLocks noChangeAspect="1" noChangeArrowheads="1"/>
          </p:cNvPicPr>
          <p:nvPr/>
        </p:nvPicPr>
        <p:blipFill>
          <a:blip r:embed="rId2">
            <a:lum bright="70000" contrast="-70000"/>
            <a:extLst>
              <a:ext uri="{28A0092B-C50C-407E-A947-70E740481C1C}">
                <a14:useLocalDpi xmlns:a14="http://schemas.microsoft.com/office/drawing/2010/main" val="0"/>
              </a:ext>
            </a:extLst>
          </a:blip>
          <a:srcRect/>
          <a:stretch>
            <a:fillRect/>
          </a:stretch>
        </p:blipFill>
        <p:spPr bwMode="auto">
          <a:xfrm>
            <a:off x="3200400" y="838201"/>
            <a:ext cx="5867400" cy="4564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Rectangle 3"/>
          <p:cNvSpPr txBox="1">
            <a:spLocks noChangeArrowheads="1"/>
          </p:cNvSpPr>
          <p:nvPr/>
        </p:nvSpPr>
        <p:spPr bwMode="auto">
          <a:xfrm>
            <a:off x="1981200" y="1798638"/>
            <a:ext cx="8229600" cy="4525962"/>
          </a:xfrm>
          <a:prstGeom prst="rect">
            <a:avLst/>
          </a:prstGeom>
          <a:noFill/>
          <a:ln w="9525">
            <a:noFill/>
            <a:miter lim="800000"/>
            <a:headEnd/>
            <a:tailEnd/>
          </a:ln>
        </p:spPr>
        <p:txBody>
          <a:bodyPr/>
          <a:lstStyle/>
          <a:p>
            <a:pPr algn="just" rtl="1">
              <a:spcBef>
                <a:spcPct val="20000"/>
              </a:spcBef>
              <a:defRPr/>
            </a:pPr>
            <a:endParaRPr lang="en-US" sz="4000" b="1" kern="0" dirty="0"/>
          </a:p>
        </p:txBody>
      </p:sp>
      <p:sp>
        <p:nvSpPr>
          <p:cNvPr id="9224" name="عنوان 8"/>
          <p:cNvSpPr>
            <a:spLocks noGrp="1"/>
          </p:cNvSpPr>
          <p:nvPr>
            <p:ph type="title"/>
          </p:nvPr>
        </p:nvSpPr>
        <p:spPr>
          <a:xfrm>
            <a:off x="2133600" y="1143000"/>
            <a:ext cx="8229600" cy="3352800"/>
          </a:xfrm>
        </p:spPr>
        <p:txBody>
          <a:bodyPr>
            <a:normAutofit fontScale="90000"/>
          </a:bodyPr>
          <a:lstStyle/>
          <a:p>
            <a:pPr algn="r"/>
            <a:r>
              <a:rPr lang="ar-IQ" sz="4800"/>
              <a:t/>
            </a:r>
            <a:br>
              <a:rPr lang="ar-IQ" sz="4800"/>
            </a:br>
            <a:r>
              <a:rPr lang="ar-IQ" sz="4800"/>
              <a:t/>
            </a:r>
            <a:br>
              <a:rPr lang="ar-IQ" sz="4800"/>
            </a:br>
            <a:r>
              <a:rPr lang="ar-IQ" sz="4800"/>
              <a:t>وهذا يقودنا الى ان</a:t>
            </a:r>
            <a:br>
              <a:rPr lang="ar-IQ" sz="4800"/>
            </a:br>
            <a:r>
              <a:rPr lang="ar-IQ" sz="4800"/>
              <a:t> النظام الاداري ..... ذلك الكيان المتكامل الذي يمثل الاطار العام للعمل الاداري في مجتمع ما، والنظام الاداري يمثل تركيبا معقدا يتكون من اجزاء متعاونة ومتفاعلة بحيث تحدد الاكتفاء  الكلي للنظام .</a:t>
            </a:r>
            <a:br>
              <a:rPr lang="ar-IQ" sz="4800"/>
            </a:br>
            <a:endParaRPr lang="en-US" sz="4800"/>
          </a:p>
        </p:txBody>
      </p:sp>
    </p:spTree>
    <p:extLst>
      <p:ext uri="{BB962C8B-B14F-4D97-AF65-F5344CB8AC3E}">
        <p14:creationId xmlns:p14="http://schemas.microsoft.com/office/powerpoint/2010/main" val="178859008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5"/>
          <p:cNvSpPr>
            <a:spLocks noChangeArrowheads="1"/>
          </p:cNvSpPr>
          <p:nvPr/>
        </p:nvSpPr>
        <p:spPr bwMode="auto">
          <a:xfrm>
            <a:off x="1524000" y="6497638"/>
            <a:ext cx="9144000" cy="360362"/>
          </a:xfrm>
          <a:prstGeom prst="rect">
            <a:avLst/>
          </a:prstGeom>
          <a:gradFill rotWithShape="1">
            <a:gsLst>
              <a:gs pos="0">
                <a:srgbClr val="FC9FCB"/>
              </a:gs>
              <a:gs pos="6500">
                <a:srgbClr val="F8B049"/>
              </a:gs>
              <a:gs pos="10501">
                <a:srgbClr val="F8B049"/>
              </a:gs>
              <a:gs pos="31500">
                <a:srgbClr val="FEE7F2"/>
              </a:gs>
              <a:gs pos="33501">
                <a:srgbClr val="F952A0"/>
              </a:gs>
              <a:gs pos="34500">
                <a:srgbClr val="C50849"/>
              </a:gs>
              <a:gs pos="41000">
                <a:srgbClr val="B43E85"/>
              </a:gs>
              <a:gs pos="50000">
                <a:srgbClr val="F8B049"/>
              </a:gs>
              <a:gs pos="59000">
                <a:srgbClr val="B43E85"/>
              </a:gs>
              <a:gs pos="65500">
                <a:srgbClr val="C50849"/>
              </a:gs>
              <a:gs pos="66499">
                <a:srgbClr val="F952A0"/>
              </a:gs>
              <a:gs pos="68500">
                <a:srgbClr val="FEE7F2"/>
              </a:gs>
              <a:gs pos="89500">
                <a:srgbClr val="F8B049"/>
              </a:gs>
              <a:gs pos="93500">
                <a:srgbClr val="F8B049"/>
              </a:gs>
              <a:gs pos="100000">
                <a:srgbClr val="FC9FCB"/>
              </a:gs>
            </a:gsLst>
            <a:lin ang="5400000" scaled="1"/>
          </a:gradFill>
          <a:ln w="9525">
            <a:solidFill>
              <a:schemeClr val="tx1"/>
            </a:solidFill>
            <a:miter lim="800000"/>
            <a:headEnd/>
            <a:tailEnd/>
          </a:ln>
        </p:spPr>
        <p:txBody>
          <a:bodyPr wrap="none" anchor="ctr"/>
          <a:lstStyle>
            <a:lvl1pPr algn="r" rtl="1">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lgn="r" rtl="1">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lgn="r" rtl="1">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lgn="r" rtl="1">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lgn="r" rtl="1">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eaLnBrk="1" hangingPunct="1">
              <a:spcBef>
                <a:spcPct val="0"/>
              </a:spcBef>
              <a:buFontTx/>
              <a:buNone/>
            </a:pPr>
            <a:endParaRPr lang="en-US" sz="1800"/>
          </a:p>
        </p:txBody>
      </p:sp>
      <p:sp>
        <p:nvSpPr>
          <p:cNvPr id="10243" name="Rectangle 6"/>
          <p:cNvSpPr>
            <a:spLocks noChangeArrowheads="1"/>
          </p:cNvSpPr>
          <p:nvPr/>
        </p:nvSpPr>
        <p:spPr bwMode="auto">
          <a:xfrm>
            <a:off x="1524000" y="1"/>
            <a:ext cx="9144000" cy="360363"/>
          </a:xfrm>
          <a:prstGeom prst="rect">
            <a:avLst/>
          </a:prstGeom>
          <a:gradFill rotWithShape="1">
            <a:gsLst>
              <a:gs pos="0">
                <a:srgbClr val="FC9FCB"/>
              </a:gs>
              <a:gs pos="6500">
                <a:srgbClr val="F8B049"/>
              </a:gs>
              <a:gs pos="10501">
                <a:srgbClr val="F8B049"/>
              </a:gs>
              <a:gs pos="31500">
                <a:srgbClr val="FEE7F2"/>
              </a:gs>
              <a:gs pos="33501">
                <a:srgbClr val="F952A0"/>
              </a:gs>
              <a:gs pos="34500">
                <a:srgbClr val="C50849"/>
              </a:gs>
              <a:gs pos="41000">
                <a:srgbClr val="B43E85"/>
              </a:gs>
              <a:gs pos="50000">
                <a:srgbClr val="F8B049"/>
              </a:gs>
              <a:gs pos="59000">
                <a:srgbClr val="B43E85"/>
              </a:gs>
              <a:gs pos="65500">
                <a:srgbClr val="C50849"/>
              </a:gs>
              <a:gs pos="66499">
                <a:srgbClr val="F952A0"/>
              </a:gs>
              <a:gs pos="68500">
                <a:srgbClr val="FEE7F2"/>
              </a:gs>
              <a:gs pos="89500">
                <a:srgbClr val="F8B049"/>
              </a:gs>
              <a:gs pos="93500">
                <a:srgbClr val="F8B049"/>
              </a:gs>
              <a:gs pos="100000">
                <a:srgbClr val="FC9FCB"/>
              </a:gs>
            </a:gsLst>
            <a:lin ang="5400000" scaled="1"/>
          </a:gradFill>
          <a:ln w="9525">
            <a:solidFill>
              <a:schemeClr val="tx1"/>
            </a:solidFill>
            <a:miter lim="800000"/>
            <a:headEnd/>
            <a:tailEnd/>
          </a:ln>
        </p:spPr>
        <p:txBody>
          <a:bodyPr wrap="none" anchor="ctr"/>
          <a:lstStyle>
            <a:lvl1pPr algn="r" rtl="1">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lgn="r" rtl="1">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lgn="r" rtl="1">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lgn="r" rtl="1">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lgn="r" rtl="1">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eaLnBrk="1" hangingPunct="1">
              <a:spcBef>
                <a:spcPct val="0"/>
              </a:spcBef>
              <a:buFontTx/>
              <a:buNone/>
            </a:pPr>
            <a:endParaRPr lang="en-US" sz="1800"/>
          </a:p>
        </p:txBody>
      </p:sp>
      <p:sp>
        <p:nvSpPr>
          <p:cNvPr id="10244" name="WordArt 7"/>
          <p:cNvSpPr>
            <a:spLocks noChangeArrowheads="1" noChangeShapeType="1" noTextEdit="1"/>
          </p:cNvSpPr>
          <p:nvPr/>
        </p:nvSpPr>
        <p:spPr bwMode="auto">
          <a:xfrm>
            <a:off x="6527800" y="6021388"/>
            <a:ext cx="3924300" cy="463550"/>
          </a:xfrm>
          <a:prstGeom prst="rect">
            <a:avLst/>
          </a:prstGeom>
        </p:spPr>
        <p:txBody>
          <a:bodyPr wrap="none" fromWordArt="1">
            <a:prstTxWarp prst="textPlain">
              <a:avLst>
                <a:gd name="adj" fmla="val 50000"/>
              </a:avLst>
            </a:prstTxWarp>
          </a:bodyPr>
          <a:lstStyle/>
          <a:p>
            <a:pPr algn="ctr"/>
            <a:r>
              <a:rPr lang="en-US" sz="5400" kern="10">
                <a:ln w="9525">
                  <a:solidFill>
                    <a:srgbClr val="000000"/>
                  </a:solidFill>
                  <a:round/>
                  <a:headEnd/>
                  <a:tailEnd/>
                </a:ln>
                <a:solidFill>
                  <a:srgbClr val="000000"/>
                </a:solidFill>
                <a:latin typeface="Times New Roman" panose="02020603050405020304" pitchFamily="18" charset="0"/>
                <a:cs typeface="Times New Roman" panose="02020603050405020304" pitchFamily="18" charset="0"/>
              </a:rPr>
              <a:t>SES</a:t>
            </a:r>
          </a:p>
          <a:p>
            <a:pPr algn="ctr"/>
            <a:r>
              <a:rPr lang="en-US" sz="5400" kern="10">
                <a:ln w="9525">
                  <a:solidFill>
                    <a:srgbClr val="000000"/>
                  </a:solidFill>
                  <a:round/>
                  <a:headEnd/>
                  <a:tailEnd/>
                </a:ln>
                <a:solidFill>
                  <a:srgbClr val="000000"/>
                </a:solidFill>
                <a:latin typeface="Times New Roman" panose="02020603050405020304" pitchFamily="18" charset="0"/>
                <a:cs typeface="Times New Roman" panose="02020603050405020304" pitchFamily="18" charset="0"/>
              </a:rPr>
              <a:t>Center of Strategic Economical Studies</a:t>
            </a:r>
          </a:p>
        </p:txBody>
      </p:sp>
      <p:pic>
        <p:nvPicPr>
          <p:cNvPr id="10245" name="Picture 9" descr="___________"/>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0" y="381000"/>
            <a:ext cx="1371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46" name="Picture 10" descr="___________"/>
          <p:cNvPicPr>
            <a:picLocks noChangeAspect="1" noChangeArrowheads="1"/>
          </p:cNvPicPr>
          <p:nvPr/>
        </p:nvPicPr>
        <p:blipFill>
          <a:blip r:embed="rId2">
            <a:lum bright="70000" contrast="-70000"/>
            <a:extLst>
              <a:ext uri="{28A0092B-C50C-407E-A947-70E740481C1C}">
                <a14:useLocalDpi xmlns:a14="http://schemas.microsoft.com/office/drawing/2010/main" val="0"/>
              </a:ext>
            </a:extLst>
          </a:blip>
          <a:srcRect/>
          <a:stretch>
            <a:fillRect/>
          </a:stretch>
        </p:blipFill>
        <p:spPr bwMode="auto">
          <a:xfrm>
            <a:off x="3200400" y="838201"/>
            <a:ext cx="5867400" cy="4564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Rectangle 3"/>
          <p:cNvSpPr txBox="1">
            <a:spLocks noChangeArrowheads="1"/>
          </p:cNvSpPr>
          <p:nvPr/>
        </p:nvSpPr>
        <p:spPr bwMode="auto">
          <a:xfrm>
            <a:off x="1981200" y="1798638"/>
            <a:ext cx="8229600" cy="4525962"/>
          </a:xfrm>
          <a:prstGeom prst="rect">
            <a:avLst/>
          </a:prstGeom>
          <a:noFill/>
          <a:ln w="9525">
            <a:noFill/>
            <a:miter lim="800000"/>
            <a:headEnd/>
            <a:tailEnd/>
          </a:ln>
        </p:spPr>
        <p:txBody>
          <a:bodyPr/>
          <a:lstStyle/>
          <a:p>
            <a:pPr algn="just" rtl="1">
              <a:spcBef>
                <a:spcPct val="20000"/>
              </a:spcBef>
              <a:defRPr/>
            </a:pPr>
            <a:endParaRPr lang="en-US" sz="4000" b="1" kern="0" dirty="0"/>
          </a:p>
        </p:txBody>
      </p:sp>
      <p:sp>
        <p:nvSpPr>
          <p:cNvPr id="12" name="Rectangle 2"/>
          <p:cNvSpPr>
            <a:spLocks noGrp="1" noChangeArrowheads="1"/>
          </p:cNvSpPr>
          <p:nvPr>
            <p:ph type="title"/>
          </p:nvPr>
        </p:nvSpPr>
        <p:spPr>
          <a:xfrm>
            <a:off x="2209800" y="2514600"/>
            <a:ext cx="7772400" cy="1143000"/>
          </a:xfrm>
        </p:spPr>
        <p:txBody>
          <a:bodyPr>
            <a:normAutofit fontScale="90000"/>
          </a:bodyPr>
          <a:lstStyle/>
          <a:p>
            <a:pPr algn="ctr">
              <a:defRPr/>
            </a:pPr>
            <a:r>
              <a:rPr lang="ar-IQ" sz="6000" b="1" dirty="0"/>
              <a:t>ريتشارد جونسون </a:t>
            </a:r>
            <a:r>
              <a:rPr lang="en-US" sz="7200" dirty="0"/>
              <a:t/>
            </a:r>
            <a:br>
              <a:rPr lang="en-US" sz="7200" dirty="0"/>
            </a:br>
            <a:r>
              <a:rPr lang="ar-IQ" sz="7200" dirty="0"/>
              <a:t> </a:t>
            </a:r>
            <a:r>
              <a:rPr lang="ar-IQ" sz="4800" dirty="0"/>
              <a:t>( انها النسق لمجموعة من العناصر التي صممت لتحقيق اهداف محددة </a:t>
            </a:r>
            <a:br>
              <a:rPr lang="ar-IQ" sz="4800" dirty="0"/>
            </a:br>
            <a:r>
              <a:rPr lang="ar-IQ" sz="4800" dirty="0"/>
              <a:t>وفقا لخطة)</a:t>
            </a:r>
            <a:br>
              <a:rPr lang="ar-IQ" sz="4800" dirty="0"/>
            </a:br>
            <a:endParaRPr lang="en-US" sz="4800" b="1" dirty="0">
              <a:effectLst>
                <a:outerShdw blurRad="38100" dist="38100" dir="2700000" algn="tl">
                  <a:srgbClr val="000000">
                    <a:alpha val="43137"/>
                  </a:srgbClr>
                </a:outerShdw>
              </a:effectLst>
              <a:latin typeface="Monotype Koufi" pitchFamily="2" charset="-78"/>
              <a:ea typeface="Monotype Koufi" pitchFamily="2" charset="-78"/>
              <a:cs typeface="Monotype Koufi" pitchFamily="2" charset="-78"/>
            </a:endParaRPr>
          </a:p>
        </p:txBody>
      </p:sp>
    </p:spTree>
    <p:extLst>
      <p:ext uri="{BB962C8B-B14F-4D97-AF65-F5344CB8AC3E}">
        <p14:creationId xmlns:p14="http://schemas.microsoft.com/office/powerpoint/2010/main" val="428986177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266" name="Rectangle 5"/>
          <p:cNvSpPr>
            <a:spLocks noChangeArrowheads="1"/>
          </p:cNvSpPr>
          <p:nvPr/>
        </p:nvSpPr>
        <p:spPr bwMode="auto">
          <a:xfrm>
            <a:off x="1524000" y="6497638"/>
            <a:ext cx="9144000" cy="360362"/>
          </a:xfrm>
          <a:prstGeom prst="rect">
            <a:avLst/>
          </a:prstGeom>
          <a:gradFill rotWithShape="1">
            <a:gsLst>
              <a:gs pos="0">
                <a:srgbClr val="FC9FCB"/>
              </a:gs>
              <a:gs pos="6500">
                <a:srgbClr val="F8B049"/>
              </a:gs>
              <a:gs pos="10501">
                <a:srgbClr val="F8B049"/>
              </a:gs>
              <a:gs pos="31500">
                <a:srgbClr val="FEE7F2"/>
              </a:gs>
              <a:gs pos="33501">
                <a:srgbClr val="F952A0"/>
              </a:gs>
              <a:gs pos="34500">
                <a:srgbClr val="C50849"/>
              </a:gs>
              <a:gs pos="41000">
                <a:srgbClr val="B43E85"/>
              </a:gs>
              <a:gs pos="50000">
                <a:srgbClr val="F8B049"/>
              </a:gs>
              <a:gs pos="59000">
                <a:srgbClr val="B43E85"/>
              </a:gs>
              <a:gs pos="65500">
                <a:srgbClr val="C50849"/>
              </a:gs>
              <a:gs pos="66499">
                <a:srgbClr val="F952A0"/>
              </a:gs>
              <a:gs pos="68500">
                <a:srgbClr val="FEE7F2"/>
              </a:gs>
              <a:gs pos="89500">
                <a:srgbClr val="F8B049"/>
              </a:gs>
              <a:gs pos="93500">
                <a:srgbClr val="F8B049"/>
              </a:gs>
              <a:gs pos="100000">
                <a:srgbClr val="FC9FCB"/>
              </a:gs>
            </a:gsLst>
            <a:lin ang="5400000" scaled="1"/>
          </a:gradFill>
          <a:ln w="9525">
            <a:solidFill>
              <a:schemeClr val="tx1"/>
            </a:solidFill>
            <a:miter lim="800000"/>
            <a:headEnd/>
            <a:tailEnd/>
          </a:ln>
        </p:spPr>
        <p:txBody>
          <a:bodyPr wrap="none" anchor="ctr"/>
          <a:lstStyle>
            <a:lvl1pPr algn="r" rtl="1">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lgn="r" rtl="1">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lgn="r" rtl="1">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lgn="r" rtl="1">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lgn="r" rtl="1">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eaLnBrk="1" hangingPunct="1">
              <a:spcBef>
                <a:spcPct val="0"/>
              </a:spcBef>
              <a:buFontTx/>
              <a:buNone/>
            </a:pPr>
            <a:endParaRPr lang="en-US" sz="1800"/>
          </a:p>
        </p:txBody>
      </p:sp>
      <p:sp>
        <p:nvSpPr>
          <p:cNvPr id="11267" name="Rectangle 6"/>
          <p:cNvSpPr>
            <a:spLocks noChangeArrowheads="1"/>
          </p:cNvSpPr>
          <p:nvPr/>
        </p:nvSpPr>
        <p:spPr bwMode="auto">
          <a:xfrm>
            <a:off x="1524000" y="1"/>
            <a:ext cx="9144000" cy="360363"/>
          </a:xfrm>
          <a:prstGeom prst="rect">
            <a:avLst/>
          </a:prstGeom>
          <a:gradFill rotWithShape="1">
            <a:gsLst>
              <a:gs pos="0">
                <a:srgbClr val="FC9FCB"/>
              </a:gs>
              <a:gs pos="6500">
                <a:srgbClr val="F8B049"/>
              </a:gs>
              <a:gs pos="10501">
                <a:srgbClr val="F8B049"/>
              </a:gs>
              <a:gs pos="31500">
                <a:srgbClr val="FEE7F2"/>
              </a:gs>
              <a:gs pos="33501">
                <a:srgbClr val="F952A0"/>
              </a:gs>
              <a:gs pos="34500">
                <a:srgbClr val="C50849"/>
              </a:gs>
              <a:gs pos="41000">
                <a:srgbClr val="B43E85"/>
              </a:gs>
              <a:gs pos="50000">
                <a:srgbClr val="F8B049"/>
              </a:gs>
              <a:gs pos="59000">
                <a:srgbClr val="B43E85"/>
              </a:gs>
              <a:gs pos="65500">
                <a:srgbClr val="C50849"/>
              </a:gs>
              <a:gs pos="66499">
                <a:srgbClr val="F952A0"/>
              </a:gs>
              <a:gs pos="68500">
                <a:srgbClr val="FEE7F2"/>
              </a:gs>
              <a:gs pos="89500">
                <a:srgbClr val="F8B049"/>
              </a:gs>
              <a:gs pos="93500">
                <a:srgbClr val="F8B049"/>
              </a:gs>
              <a:gs pos="100000">
                <a:srgbClr val="FC9FCB"/>
              </a:gs>
            </a:gsLst>
            <a:lin ang="5400000" scaled="1"/>
          </a:gradFill>
          <a:ln w="9525">
            <a:solidFill>
              <a:schemeClr val="tx1"/>
            </a:solidFill>
            <a:miter lim="800000"/>
            <a:headEnd/>
            <a:tailEnd/>
          </a:ln>
        </p:spPr>
        <p:txBody>
          <a:bodyPr wrap="none" anchor="ctr"/>
          <a:lstStyle>
            <a:lvl1pPr algn="r" rtl="1">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lgn="r" rtl="1">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lgn="r" rtl="1">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lgn="r" rtl="1">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lgn="r" rtl="1">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eaLnBrk="1" hangingPunct="1">
              <a:spcBef>
                <a:spcPct val="0"/>
              </a:spcBef>
              <a:buFontTx/>
              <a:buNone/>
            </a:pPr>
            <a:endParaRPr lang="en-US" sz="1800"/>
          </a:p>
        </p:txBody>
      </p:sp>
      <p:sp>
        <p:nvSpPr>
          <p:cNvPr id="11268" name="WordArt 7"/>
          <p:cNvSpPr>
            <a:spLocks noChangeArrowheads="1" noChangeShapeType="1" noTextEdit="1"/>
          </p:cNvSpPr>
          <p:nvPr/>
        </p:nvSpPr>
        <p:spPr bwMode="auto">
          <a:xfrm>
            <a:off x="6527800" y="6021388"/>
            <a:ext cx="3924300" cy="463550"/>
          </a:xfrm>
          <a:prstGeom prst="rect">
            <a:avLst/>
          </a:prstGeom>
        </p:spPr>
        <p:txBody>
          <a:bodyPr wrap="none" fromWordArt="1">
            <a:prstTxWarp prst="textPlain">
              <a:avLst>
                <a:gd name="adj" fmla="val 50000"/>
              </a:avLst>
            </a:prstTxWarp>
          </a:bodyPr>
          <a:lstStyle/>
          <a:p>
            <a:pPr algn="ctr"/>
            <a:r>
              <a:rPr lang="en-US" sz="5400" kern="10">
                <a:ln w="9525">
                  <a:solidFill>
                    <a:srgbClr val="000000"/>
                  </a:solidFill>
                  <a:round/>
                  <a:headEnd/>
                  <a:tailEnd/>
                </a:ln>
                <a:solidFill>
                  <a:srgbClr val="000000"/>
                </a:solidFill>
                <a:latin typeface="Times New Roman" panose="02020603050405020304" pitchFamily="18" charset="0"/>
                <a:cs typeface="Times New Roman" panose="02020603050405020304" pitchFamily="18" charset="0"/>
              </a:rPr>
              <a:t>SES</a:t>
            </a:r>
          </a:p>
          <a:p>
            <a:pPr algn="ctr"/>
            <a:r>
              <a:rPr lang="en-US" sz="5400" kern="10">
                <a:ln w="9525">
                  <a:solidFill>
                    <a:srgbClr val="000000"/>
                  </a:solidFill>
                  <a:round/>
                  <a:headEnd/>
                  <a:tailEnd/>
                </a:ln>
                <a:solidFill>
                  <a:srgbClr val="000000"/>
                </a:solidFill>
                <a:latin typeface="Times New Roman" panose="02020603050405020304" pitchFamily="18" charset="0"/>
                <a:cs typeface="Times New Roman" panose="02020603050405020304" pitchFamily="18" charset="0"/>
              </a:rPr>
              <a:t>Center of Strategic Economical Studies</a:t>
            </a:r>
          </a:p>
        </p:txBody>
      </p:sp>
      <p:pic>
        <p:nvPicPr>
          <p:cNvPr id="11269" name="Picture 9" descr="___________"/>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0" y="381000"/>
            <a:ext cx="1371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270" name="Picture 10" descr="___________"/>
          <p:cNvPicPr>
            <a:picLocks noChangeAspect="1" noChangeArrowheads="1"/>
          </p:cNvPicPr>
          <p:nvPr/>
        </p:nvPicPr>
        <p:blipFill>
          <a:blip r:embed="rId2">
            <a:lum bright="70000" contrast="-70000"/>
            <a:extLst>
              <a:ext uri="{28A0092B-C50C-407E-A947-70E740481C1C}">
                <a14:useLocalDpi xmlns:a14="http://schemas.microsoft.com/office/drawing/2010/main" val="0"/>
              </a:ext>
            </a:extLst>
          </a:blip>
          <a:srcRect/>
          <a:stretch>
            <a:fillRect/>
          </a:stretch>
        </p:blipFill>
        <p:spPr bwMode="auto">
          <a:xfrm>
            <a:off x="3200400" y="838201"/>
            <a:ext cx="5867400" cy="4564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Rectangle 3"/>
          <p:cNvSpPr txBox="1">
            <a:spLocks noChangeArrowheads="1"/>
          </p:cNvSpPr>
          <p:nvPr/>
        </p:nvSpPr>
        <p:spPr bwMode="auto">
          <a:xfrm>
            <a:off x="1981200" y="1600201"/>
            <a:ext cx="8229600" cy="4525963"/>
          </a:xfrm>
          <a:prstGeom prst="rect">
            <a:avLst/>
          </a:prstGeom>
          <a:noFill/>
          <a:ln w="9525">
            <a:noFill/>
            <a:miter lim="800000"/>
            <a:headEnd/>
            <a:tailEnd/>
          </a:ln>
        </p:spPr>
        <p:txBody>
          <a:bodyPr/>
          <a:lstStyle/>
          <a:p>
            <a:pPr marL="342900" indent="-342900" algn="just" rtl="1">
              <a:spcBef>
                <a:spcPct val="20000"/>
              </a:spcBef>
              <a:defRPr/>
            </a:pPr>
            <a:r>
              <a:rPr lang="ar-IQ" sz="3200" dirty="0"/>
              <a:t>          </a:t>
            </a:r>
            <a:r>
              <a:rPr lang="ar-IQ" sz="4800" dirty="0"/>
              <a:t>تخطيط وتنظيم وتنشيط ومراقبة الموارد المادية والبشرية الثابتة في ظل القوانين واللوائح القائمة والنظام السياسي السائد لتحقيق اهداف الدولة الخاصة باشباع حاجات المجتمع .</a:t>
            </a:r>
            <a:endParaRPr lang="en-US" sz="4800" dirty="0"/>
          </a:p>
          <a:p>
            <a:pPr marL="342900" indent="-342900" algn="r" rtl="1">
              <a:spcBef>
                <a:spcPct val="20000"/>
              </a:spcBef>
              <a:defRPr/>
            </a:pPr>
            <a:r>
              <a:rPr lang="ar-SA" sz="4800" b="1" kern="0" dirty="0">
                <a:latin typeface="Monotype Koufi" pitchFamily="2" charset="-78"/>
                <a:ea typeface="Monotype Koufi" pitchFamily="2" charset="-78"/>
                <a:cs typeface="Monotype Koufi" pitchFamily="2" charset="-78"/>
              </a:rPr>
              <a:t/>
            </a:r>
            <a:br>
              <a:rPr lang="ar-SA" sz="4800" b="1" kern="0" dirty="0">
                <a:latin typeface="Monotype Koufi" pitchFamily="2" charset="-78"/>
                <a:ea typeface="Monotype Koufi" pitchFamily="2" charset="-78"/>
                <a:cs typeface="Monotype Koufi" pitchFamily="2" charset="-78"/>
              </a:rPr>
            </a:br>
            <a:r>
              <a:rPr lang="ar-SA" sz="4800" b="1" kern="0" dirty="0">
                <a:latin typeface="Monotype Koufi" pitchFamily="2" charset="-78"/>
                <a:ea typeface="Monotype Koufi" pitchFamily="2" charset="-78"/>
                <a:cs typeface="Monotype Koufi" pitchFamily="2" charset="-78"/>
              </a:rPr>
              <a:t/>
            </a:r>
            <a:br>
              <a:rPr lang="ar-SA" sz="4800" b="1" kern="0" dirty="0">
                <a:latin typeface="Monotype Koufi" pitchFamily="2" charset="-78"/>
                <a:ea typeface="Monotype Koufi" pitchFamily="2" charset="-78"/>
                <a:cs typeface="Monotype Koufi" pitchFamily="2" charset="-78"/>
              </a:rPr>
            </a:br>
            <a:endParaRPr lang="en-US" sz="4800" kern="0" dirty="0">
              <a:ea typeface="Monotype Koufi" pitchFamily="2" charset="-78"/>
              <a:cs typeface="Monotype Koufi" pitchFamily="2" charset="-78"/>
            </a:endParaRPr>
          </a:p>
        </p:txBody>
      </p:sp>
      <p:sp>
        <p:nvSpPr>
          <p:cNvPr id="12" name="Rectangle 2"/>
          <p:cNvSpPr>
            <a:spLocks noGrp="1" noChangeArrowheads="1"/>
          </p:cNvSpPr>
          <p:nvPr>
            <p:ph type="title"/>
          </p:nvPr>
        </p:nvSpPr>
        <p:spPr>
          <a:xfrm>
            <a:off x="4114800" y="533400"/>
            <a:ext cx="6096000" cy="1143000"/>
          </a:xfrm>
        </p:spPr>
        <p:txBody>
          <a:bodyPr/>
          <a:lstStyle/>
          <a:p>
            <a:pPr>
              <a:defRPr/>
            </a:pPr>
            <a:r>
              <a:rPr lang="ar-IQ" sz="6600" b="1" dirty="0">
                <a:effectLst>
                  <a:outerShdw blurRad="38100" dist="38100" dir="2700000" algn="tl">
                    <a:srgbClr val="000000">
                      <a:alpha val="43137"/>
                    </a:srgbClr>
                  </a:outerShdw>
                </a:effectLst>
                <a:latin typeface="Monotype Koufi" pitchFamily="2" charset="-78"/>
                <a:ea typeface="Monotype Koufi" pitchFamily="2" charset="-78"/>
                <a:cs typeface="Monotype Koufi" pitchFamily="2" charset="-78"/>
              </a:rPr>
              <a:t>الادارة العامة</a:t>
            </a:r>
            <a:endParaRPr lang="en-US" sz="6600" dirty="0">
              <a:effectLst>
                <a:outerShdw blurRad="38100" dist="38100" dir="2700000" algn="tl">
                  <a:srgbClr val="000000">
                    <a:alpha val="43137"/>
                  </a:srgbClr>
                </a:outerShdw>
              </a:effectLst>
              <a:ea typeface="Monotype Koufi" pitchFamily="2" charset="-78"/>
              <a:cs typeface="Monotype Koufi" pitchFamily="2" charset="-78"/>
            </a:endParaRPr>
          </a:p>
        </p:txBody>
      </p:sp>
    </p:spTree>
    <p:extLst>
      <p:ext uri="{BB962C8B-B14F-4D97-AF65-F5344CB8AC3E}">
        <p14:creationId xmlns:p14="http://schemas.microsoft.com/office/powerpoint/2010/main" val="460801588"/>
      </p:ext>
    </p:extLst>
  </p:cSld>
  <p:clrMapOvr>
    <a:masterClrMapping/>
  </p:clrMapOvr>
  <p:transition>
    <p:push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0" presetClass="entr" presetSubtype="0" fill="hold" grpId="0" nodeType="clickEffect">
                                  <p:stCondLst>
                                    <p:cond delay="0"/>
                                  </p:stCondLst>
                                  <p:iterate type="lt">
                                    <p:tmPct val="10000"/>
                                  </p:iterate>
                                  <p:childTnLst>
                                    <p:set>
                                      <p:cBhvr>
                                        <p:cTn id="6" dur="1" fill="hold">
                                          <p:stCondLst>
                                            <p:cond delay="0"/>
                                          </p:stCondLst>
                                        </p:cTn>
                                        <p:tgtEl>
                                          <p:spTgt spid="10">
                                            <p:txEl>
                                              <p:pRg st="0" end="0"/>
                                            </p:txEl>
                                          </p:spTgt>
                                        </p:tgtEl>
                                        <p:attrNameLst>
                                          <p:attrName>style.visibility</p:attrName>
                                        </p:attrNameLst>
                                      </p:cBhvr>
                                      <p:to>
                                        <p:strVal val="visible"/>
                                      </p:to>
                                    </p:set>
                                    <p:animEffect transition="in" filter="fade">
                                      <p:cBhvr>
                                        <p:cTn id="7" dur="1000"/>
                                        <p:tgtEl>
                                          <p:spTgt spid="10">
                                            <p:txEl>
                                              <p:pRg st="0" end="0"/>
                                            </p:txEl>
                                          </p:spTgt>
                                        </p:tgtEl>
                                      </p:cBhvr>
                                    </p:animEffect>
                                    <p:anim calcmode="lin" valueType="num">
                                      <p:cBhvr>
                                        <p:cTn id="8" dur="1000" fill="hold"/>
                                        <p:tgtEl>
                                          <p:spTgt spid="10">
                                            <p:txEl>
                                              <p:pRg st="0" end="0"/>
                                            </p:txEl>
                                          </p:spTgt>
                                        </p:tgtEl>
                                        <p:attrNameLst>
                                          <p:attrName>ppt_x</p:attrName>
                                        </p:attrNameLst>
                                      </p:cBhvr>
                                      <p:tavLst>
                                        <p:tav tm="0">
                                          <p:val>
                                            <p:strVal val="#ppt_x-.1"/>
                                          </p:val>
                                        </p:tav>
                                        <p:tav tm="100000">
                                          <p:val>
                                            <p:strVal val="#ppt_x"/>
                                          </p:val>
                                        </p:tav>
                                      </p:tavLst>
                                    </p:anim>
                                    <p:anim calcmode="lin" valueType="num">
                                      <p:cBhvr>
                                        <p:cTn id="9" dur="1000" fill="hold"/>
                                        <p:tgtEl>
                                          <p:spTgt spid="10">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0" fill="hold" nodeType="clickPar">
                      <p:stCondLst>
                        <p:cond delay="indefinite"/>
                      </p:stCondLst>
                      <p:childTnLst>
                        <p:par>
                          <p:cTn id="11" fill="hold" nodeType="withGroup">
                            <p:stCondLst>
                              <p:cond delay="0"/>
                            </p:stCondLst>
                            <p:childTnLst>
                              <p:par>
                                <p:cTn id="12" presetID="40" presetClass="entr" presetSubtype="0" fill="hold" grpId="0" nodeType="clickEffect">
                                  <p:stCondLst>
                                    <p:cond delay="0"/>
                                  </p:stCondLst>
                                  <p:iterate type="lt">
                                    <p:tmPct val="10000"/>
                                  </p:iterate>
                                  <p:childTnLst>
                                    <p:set>
                                      <p:cBhvr>
                                        <p:cTn id="13" dur="1" fill="hold">
                                          <p:stCondLst>
                                            <p:cond delay="0"/>
                                          </p:stCondLst>
                                        </p:cTn>
                                        <p:tgtEl>
                                          <p:spTgt spid="10">
                                            <p:txEl>
                                              <p:pRg st="1" end="1"/>
                                            </p:txEl>
                                          </p:spTgt>
                                        </p:tgtEl>
                                        <p:attrNameLst>
                                          <p:attrName>style.visibility</p:attrName>
                                        </p:attrNameLst>
                                      </p:cBhvr>
                                      <p:to>
                                        <p:strVal val="visible"/>
                                      </p:to>
                                    </p:set>
                                    <p:animEffect transition="in" filter="fade">
                                      <p:cBhvr>
                                        <p:cTn id="14" dur="1000"/>
                                        <p:tgtEl>
                                          <p:spTgt spid="10">
                                            <p:txEl>
                                              <p:pRg st="1" end="1"/>
                                            </p:txEl>
                                          </p:spTgt>
                                        </p:tgtEl>
                                      </p:cBhvr>
                                    </p:animEffect>
                                    <p:anim calcmode="lin" valueType="num">
                                      <p:cBhvr>
                                        <p:cTn id="15" dur="1000" fill="hold"/>
                                        <p:tgtEl>
                                          <p:spTgt spid="10">
                                            <p:txEl>
                                              <p:pRg st="1" end="1"/>
                                            </p:txEl>
                                          </p:spTgt>
                                        </p:tgtEl>
                                        <p:attrNameLst>
                                          <p:attrName>ppt_x</p:attrName>
                                        </p:attrNameLst>
                                      </p:cBhvr>
                                      <p:tavLst>
                                        <p:tav tm="0">
                                          <p:val>
                                            <p:strVal val="#ppt_x-.1"/>
                                          </p:val>
                                        </p:tav>
                                        <p:tav tm="100000">
                                          <p:val>
                                            <p:strVal val="#ppt_x"/>
                                          </p:val>
                                        </p:tav>
                                      </p:tavLst>
                                    </p:anim>
                                    <p:anim calcmode="lin" valueType="num">
                                      <p:cBhvr>
                                        <p:cTn id="16" dur="1000" fill="hold"/>
                                        <p:tgtEl>
                                          <p:spTgt spid="10">
                                            <p:txEl>
                                              <p:pRg st="1" end="1"/>
                                            </p:txEl>
                                          </p:spTgt>
                                        </p:tgtEl>
                                        <p:attrNameLst>
                                          <p:attrName>ppt_y</p:attrName>
                                        </p:attrNameLst>
                                      </p:cBhvr>
                                      <p:tavLst>
                                        <p:tav tm="0">
                                          <p:val>
                                            <p:strVal val="#ppt_y"/>
                                          </p:val>
                                        </p:tav>
                                        <p:tav tm="100000">
                                          <p:val>
                                            <p:strVal val="#ppt_y"/>
                                          </p:val>
                                        </p:tav>
                                      </p:tavLst>
                                    </p:anim>
                                  </p:childTnLst>
                                </p:cTn>
                              </p:par>
                              <p:par>
                                <p:cTn id="17" presetID="2" presetClass="entr" presetSubtype="9" fill="hold" grpId="0" nodeType="withEffect">
                                  <p:stCondLst>
                                    <p:cond delay="0"/>
                                  </p:stCondLst>
                                  <p:iterate type="lt">
                                    <p:tmPct val="10000"/>
                                  </p:iterate>
                                  <p:childTnLst>
                                    <p:set>
                                      <p:cBhvr>
                                        <p:cTn id="18" dur="1" fill="hold">
                                          <p:stCondLst>
                                            <p:cond delay="0"/>
                                          </p:stCondLst>
                                        </p:cTn>
                                        <p:tgtEl>
                                          <p:spTgt spid="12"/>
                                        </p:tgtEl>
                                        <p:attrNameLst>
                                          <p:attrName>style.visibility</p:attrName>
                                        </p:attrNameLst>
                                      </p:cBhvr>
                                      <p:to>
                                        <p:strVal val="visible"/>
                                      </p:to>
                                    </p:set>
                                    <p:anim calcmode="lin" valueType="num">
                                      <p:cBhvr additive="base">
                                        <p:cTn id="19" dur="800" fill="hold">
                                          <p:stCondLst>
                                            <p:cond delay="0"/>
                                          </p:stCondLst>
                                        </p:cTn>
                                        <p:tgtEl>
                                          <p:spTgt spid="12"/>
                                        </p:tgtEl>
                                        <p:attrNameLst>
                                          <p:attrName>ppt_x</p:attrName>
                                        </p:attrNameLst>
                                      </p:cBhvr>
                                      <p:tavLst>
                                        <p:tav tm="0">
                                          <p:val>
                                            <p:strVal val="0-#ppt_w/2"/>
                                          </p:val>
                                        </p:tav>
                                        <p:tav tm="100000">
                                          <p:val>
                                            <p:strVal val="#ppt_x"/>
                                          </p:val>
                                        </p:tav>
                                      </p:tavLst>
                                    </p:anim>
                                    <p:anim calcmode="lin" valueType="num">
                                      <p:cBhvr additive="base">
                                        <p:cTn id="20" dur="800" fill="hold">
                                          <p:stCondLst>
                                            <p:cond delay="0"/>
                                          </p:stCondLst>
                                        </p:cTn>
                                        <p:tgtEl>
                                          <p:spTgt spid="12"/>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build="p"/>
      <p:bldP spid="12" grpId="0"/>
    </p:bld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290" name="Rectangle 5"/>
          <p:cNvSpPr>
            <a:spLocks noChangeArrowheads="1"/>
          </p:cNvSpPr>
          <p:nvPr/>
        </p:nvSpPr>
        <p:spPr bwMode="auto">
          <a:xfrm>
            <a:off x="1524000" y="6497638"/>
            <a:ext cx="9144000" cy="360362"/>
          </a:xfrm>
          <a:prstGeom prst="rect">
            <a:avLst/>
          </a:prstGeom>
          <a:gradFill rotWithShape="1">
            <a:gsLst>
              <a:gs pos="0">
                <a:srgbClr val="FC9FCB"/>
              </a:gs>
              <a:gs pos="6500">
                <a:srgbClr val="F8B049"/>
              </a:gs>
              <a:gs pos="10501">
                <a:srgbClr val="F8B049"/>
              </a:gs>
              <a:gs pos="31500">
                <a:srgbClr val="FEE7F2"/>
              </a:gs>
              <a:gs pos="33501">
                <a:srgbClr val="F952A0"/>
              </a:gs>
              <a:gs pos="34500">
                <a:srgbClr val="C50849"/>
              </a:gs>
              <a:gs pos="41000">
                <a:srgbClr val="B43E85"/>
              </a:gs>
              <a:gs pos="50000">
                <a:srgbClr val="F8B049"/>
              </a:gs>
              <a:gs pos="59000">
                <a:srgbClr val="B43E85"/>
              </a:gs>
              <a:gs pos="65500">
                <a:srgbClr val="C50849"/>
              </a:gs>
              <a:gs pos="66499">
                <a:srgbClr val="F952A0"/>
              </a:gs>
              <a:gs pos="68500">
                <a:srgbClr val="FEE7F2"/>
              </a:gs>
              <a:gs pos="89500">
                <a:srgbClr val="F8B049"/>
              </a:gs>
              <a:gs pos="93500">
                <a:srgbClr val="F8B049"/>
              </a:gs>
              <a:gs pos="100000">
                <a:srgbClr val="FC9FCB"/>
              </a:gs>
            </a:gsLst>
            <a:lin ang="5400000" scaled="1"/>
          </a:gradFill>
          <a:ln w="9525">
            <a:solidFill>
              <a:schemeClr val="tx1"/>
            </a:solidFill>
            <a:miter lim="800000"/>
            <a:headEnd/>
            <a:tailEnd/>
          </a:ln>
        </p:spPr>
        <p:txBody>
          <a:bodyPr wrap="none" anchor="ctr"/>
          <a:lstStyle>
            <a:lvl1pPr algn="r" rtl="1">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lgn="r" rtl="1">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lgn="r" rtl="1">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lgn="r" rtl="1">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lgn="r" rtl="1">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eaLnBrk="1" hangingPunct="1">
              <a:spcBef>
                <a:spcPct val="0"/>
              </a:spcBef>
              <a:buFontTx/>
              <a:buNone/>
            </a:pPr>
            <a:endParaRPr lang="en-US" sz="1800"/>
          </a:p>
        </p:txBody>
      </p:sp>
      <p:sp>
        <p:nvSpPr>
          <p:cNvPr id="12291" name="Rectangle 6"/>
          <p:cNvSpPr>
            <a:spLocks noChangeArrowheads="1"/>
          </p:cNvSpPr>
          <p:nvPr/>
        </p:nvSpPr>
        <p:spPr bwMode="auto">
          <a:xfrm>
            <a:off x="1524000" y="1"/>
            <a:ext cx="9144000" cy="360363"/>
          </a:xfrm>
          <a:prstGeom prst="rect">
            <a:avLst/>
          </a:prstGeom>
          <a:gradFill rotWithShape="1">
            <a:gsLst>
              <a:gs pos="0">
                <a:srgbClr val="FC9FCB"/>
              </a:gs>
              <a:gs pos="6500">
                <a:srgbClr val="F8B049"/>
              </a:gs>
              <a:gs pos="10501">
                <a:srgbClr val="F8B049"/>
              </a:gs>
              <a:gs pos="31500">
                <a:srgbClr val="FEE7F2"/>
              </a:gs>
              <a:gs pos="33501">
                <a:srgbClr val="F952A0"/>
              </a:gs>
              <a:gs pos="34500">
                <a:srgbClr val="C50849"/>
              </a:gs>
              <a:gs pos="41000">
                <a:srgbClr val="B43E85"/>
              </a:gs>
              <a:gs pos="50000">
                <a:srgbClr val="F8B049"/>
              </a:gs>
              <a:gs pos="59000">
                <a:srgbClr val="B43E85"/>
              </a:gs>
              <a:gs pos="65500">
                <a:srgbClr val="C50849"/>
              </a:gs>
              <a:gs pos="66499">
                <a:srgbClr val="F952A0"/>
              </a:gs>
              <a:gs pos="68500">
                <a:srgbClr val="FEE7F2"/>
              </a:gs>
              <a:gs pos="89500">
                <a:srgbClr val="F8B049"/>
              </a:gs>
              <a:gs pos="93500">
                <a:srgbClr val="F8B049"/>
              </a:gs>
              <a:gs pos="100000">
                <a:srgbClr val="FC9FCB"/>
              </a:gs>
            </a:gsLst>
            <a:lin ang="5400000" scaled="1"/>
          </a:gradFill>
          <a:ln w="9525">
            <a:solidFill>
              <a:schemeClr val="tx1"/>
            </a:solidFill>
            <a:miter lim="800000"/>
            <a:headEnd/>
            <a:tailEnd/>
          </a:ln>
        </p:spPr>
        <p:txBody>
          <a:bodyPr wrap="none" anchor="ctr"/>
          <a:lstStyle>
            <a:lvl1pPr algn="r" rtl="1">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lgn="r" rtl="1">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lgn="r" rtl="1">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lgn="r" rtl="1">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lgn="r" rtl="1">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eaLnBrk="1" hangingPunct="1">
              <a:spcBef>
                <a:spcPct val="0"/>
              </a:spcBef>
              <a:buFontTx/>
              <a:buNone/>
            </a:pPr>
            <a:endParaRPr lang="en-US" sz="1800"/>
          </a:p>
        </p:txBody>
      </p:sp>
      <p:sp>
        <p:nvSpPr>
          <p:cNvPr id="12292" name="WordArt 7"/>
          <p:cNvSpPr>
            <a:spLocks noChangeArrowheads="1" noChangeShapeType="1" noTextEdit="1"/>
          </p:cNvSpPr>
          <p:nvPr/>
        </p:nvSpPr>
        <p:spPr bwMode="auto">
          <a:xfrm>
            <a:off x="6527800" y="6021388"/>
            <a:ext cx="3924300" cy="463550"/>
          </a:xfrm>
          <a:prstGeom prst="rect">
            <a:avLst/>
          </a:prstGeom>
        </p:spPr>
        <p:txBody>
          <a:bodyPr wrap="none" fromWordArt="1">
            <a:prstTxWarp prst="textPlain">
              <a:avLst>
                <a:gd name="adj" fmla="val 50000"/>
              </a:avLst>
            </a:prstTxWarp>
          </a:bodyPr>
          <a:lstStyle/>
          <a:p>
            <a:pPr algn="ctr"/>
            <a:r>
              <a:rPr lang="en-US" sz="5400" kern="10">
                <a:ln w="9525">
                  <a:solidFill>
                    <a:srgbClr val="000000"/>
                  </a:solidFill>
                  <a:round/>
                  <a:headEnd/>
                  <a:tailEnd/>
                </a:ln>
                <a:solidFill>
                  <a:srgbClr val="000000"/>
                </a:solidFill>
                <a:latin typeface="Times New Roman" panose="02020603050405020304" pitchFamily="18" charset="0"/>
                <a:cs typeface="Times New Roman" panose="02020603050405020304" pitchFamily="18" charset="0"/>
              </a:rPr>
              <a:t>SES</a:t>
            </a:r>
          </a:p>
          <a:p>
            <a:pPr algn="ctr"/>
            <a:r>
              <a:rPr lang="en-US" sz="5400" kern="10">
                <a:ln w="9525">
                  <a:solidFill>
                    <a:srgbClr val="000000"/>
                  </a:solidFill>
                  <a:round/>
                  <a:headEnd/>
                  <a:tailEnd/>
                </a:ln>
                <a:solidFill>
                  <a:srgbClr val="000000"/>
                </a:solidFill>
                <a:latin typeface="Times New Roman" panose="02020603050405020304" pitchFamily="18" charset="0"/>
                <a:cs typeface="Times New Roman" panose="02020603050405020304" pitchFamily="18" charset="0"/>
              </a:rPr>
              <a:t>Center of Strategic Economical Studies</a:t>
            </a:r>
          </a:p>
        </p:txBody>
      </p:sp>
      <p:pic>
        <p:nvPicPr>
          <p:cNvPr id="12293" name="Picture 9" descr="___________"/>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0" y="381000"/>
            <a:ext cx="1371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294" name="Picture 10" descr="___________"/>
          <p:cNvPicPr>
            <a:picLocks noChangeAspect="1" noChangeArrowheads="1"/>
          </p:cNvPicPr>
          <p:nvPr/>
        </p:nvPicPr>
        <p:blipFill>
          <a:blip r:embed="rId2">
            <a:lum bright="70000" contrast="-70000"/>
            <a:extLst>
              <a:ext uri="{28A0092B-C50C-407E-A947-70E740481C1C}">
                <a14:useLocalDpi xmlns:a14="http://schemas.microsoft.com/office/drawing/2010/main" val="0"/>
              </a:ext>
            </a:extLst>
          </a:blip>
          <a:srcRect/>
          <a:stretch>
            <a:fillRect/>
          </a:stretch>
        </p:blipFill>
        <p:spPr bwMode="auto">
          <a:xfrm>
            <a:off x="3200400" y="990601"/>
            <a:ext cx="5867400" cy="4564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Rectangle 3"/>
          <p:cNvSpPr txBox="1">
            <a:spLocks noChangeArrowheads="1"/>
          </p:cNvSpPr>
          <p:nvPr/>
        </p:nvSpPr>
        <p:spPr bwMode="auto">
          <a:xfrm>
            <a:off x="1981200" y="1600201"/>
            <a:ext cx="8229600" cy="4525963"/>
          </a:xfrm>
          <a:prstGeom prst="rect">
            <a:avLst/>
          </a:prstGeom>
          <a:noFill/>
          <a:ln w="9525">
            <a:noFill/>
            <a:miter lim="800000"/>
            <a:headEnd/>
            <a:tailEnd/>
          </a:ln>
        </p:spPr>
        <p:txBody>
          <a:bodyPr/>
          <a:lstStyle/>
          <a:p>
            <a:pPr marL="342900" indent="-342900" algn="just" rtl="1">
              <a:spcBef>
                <a:spcPct val="20000"/>
              </a:spcBef>
              <a:defRPr/>
            </a:pPr>
            <a:r>
              <a:rPr lang="ar-IQ" sz="5400" dirty="0"/>
              <a:t>   عملية منظمة تتسم بدرجة عالية من الدقة وتعمل على استغلال الموارد المتاحة عن طريق التخطيط والتنظيم والقيادة والرقابة للوصول الى الاهداف المرسومة.</a:t>
            </a:r>
            <a:endParaRPr lang="en-US" sz="5400" kern="0" dirty="0">
              <a:ea typeface="Monotype Koufi" pitchFamily="2" charset="-78"/>
              <a:cs typeface="Monotype Koufi" pitchFamily="2" charset="-78"/>
            </a:endParaRPr>
          </a:p>
        </p:txBody>
      </p:sp>
      <p:sp>
        <p:nvSpPr>
          <p:cNvPr id="12" name="Rectangle 2"/>
          <p:cNvSpPr>
            <a:spLocks noGrp="1" noChangeArrowheads="1"/>
          </p:cNvSpPr>
          <p:nvPr>
            <p:ph type="title"/>
          </p:nvPr>
        </p:nvSpPr>
        <p:spPr>
          <a:xfrm>
            <a:off x="3200400" y="365125"/>
            <a:ext cx="8153400" cy="1325563"/>
          </a:xfrm>
        </p:spPr>
        <p:txBody>
          <a:bodyPr/>
          <a:lstStyle/>
          <a:p>
            <a:pPr>
              <a:defRPr/>
            </a:pPr>
            <a:r>
              <a:rPr lang="ar-IQ" b="1" dirty="0" smtClean="0">
                <a:solidFill>
                  <a:schemeClr val="tx1"/>
                </a:solidFill>
                <a:effectLst>
                  <a:outerShdw blurRad="38100" dist="38100" dir="2700000" algn="tl">
                    <a:srgbClr val="000000">
                      <a:alpha val="43137"/>
                    </a:srgbClr>
                  </a:outerShdw>
                </a:effectLst>
                <a:latin typeface="Monotype Koufi" pitchFamily="2" charset="-78"/>
                <a:ea typeface="Monotype Koufi" pitchFamily="2" charset="-78"/>
                <a:cs typeface="Monotype Koufi" pitchFamily="2" charset="-78"/>
              </a:rPr>
              <a:t>تعريف الادارةفي المؤسسات الخاصة</a:t>
            </a:r>
            <a:endParaRPr lang="en-US" dirty="0">
              <a:solidFill>
                <a:schemeClr val="tx1"/>
              </a:solidFill>
              <a:effectLst>
                <a:outerShdw blurRad="38100" dist="38100" dir="2700000" algn="tl">
                  <a:srgbClr val="000000">
                    <a:alpha val="43137"/>
                  </a:srgbClr>
                </a:outerShdw>
              </a:effectLst>
              <a:ea typeface="Monotype Koufi" pitchFamily="2" charset="-78"/>
              <a:cs typeface="Monotype Koufi" pitchFamily="2" charset="-78"/>
            </a:endParaRPr>
          </a:p>
        </p:txBody>
      </p:sp>
    </p:spTree>
    <p:extLst>
      <p:ext uri="{BB962C8B-B14F-4D97-AF65-F5344CB8AC3E}">
        <p14:creationId xmlns:p14="http://schemas.microsoft.com/office/powerpoint/2010/main" val="1772477980"/>
      </p:ext>
    </p:extLst>
  </p:cSld>
  <p:clrMapOvr>
    <a:masterClrMapping/>
  </p:clrMapOvr>
  <p:transition>
    <p:push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0" presetClass="entr" presetSubtype="0" fill="hold" grpId="0" nodeType="clickEffect">
                                  <p:stCondLst>
                                    <p:cond delay="0"/>
                                  </p:stCondLst>
                                  <p:iterate type="lt">
                                    <p:tmPct val="10000"/>
                                  </p:iterate>
                                  <p:childTnLst>
                                    <p:set>
                                      <p:cBhvr>
                                        <p:cTn id="6" dur="1" fill="hold">
                                          <p:stCondLst>
                                            <p:cond delay="0"/>
                                          </p:stCondLst>
                                        </p:cTn>
                                        <p:tgtEl>
                                          <p:spTgt spid="10">
                                            <p:txEl>
                                              <p:pRg st="0" end="0"/>
                                            </p:txEl>
                                          </p:spTgt>
                                        </p:tgtEl>
                                        <p:attrNameLst>
                                          <p:attrName>style.visibility</p:attrName>
                                        </p:attrNameLst>
                                      </p:cBhvr>
                                      <p:to>
                                        <p:strVal val="visible"/>
                                      </p:to>
                                    </p:set>
                                    <p:animEffect transition="in" filter="fade">
                                      <p:cBhvr>
                                        <p:cTn id="7" dur="1000"/>
                                        <p:tgtEl>
                                          <p:spTgt spid="10">
                                            <p:txEl>
                                              <p:pRg st="0" end="0"/>
                                            </p:txEl>
                                          </p:spTgt>
                                        </p:tgtEl>
                                      </p:cBhvr>
                                    </p:animEffect>
                                    <p:anim calcmode="lin" valueType="num">
                                      <p:cBhvr>
                                        <p:cTn id="8" dur="1000" fill="hold"/>
                                        <p:tgtEl>
                                          <p:spTgt spid="10">
                                            <p:txEl>
                                              <p:pRg st="0" end="0"/>
                                            </p:txEl>
                                          </p:spTgt>
                                        </p:tgtEl>
                                        <p:attrNameLst>
                                          <p:attrName>ppt_x</p:attrName>
                                        </p:attrNameLst>
                                      </p:cBhvr>
                                      <p:tavLst>
                                        <p:tav tm="0">
                                          <p:val>
                                            <p:strVal val="#ppt_x-.1"/>
                                          </p:val>
                                        </p:tav>
                                        <p:tav tm="100000">
                                          <p:val>
                                            <p:strVal val="#ppt_x"/>
                                          </p:val>
                                        </p:tav>
                                      </p:tavLst>
                                    </p:anim>
                                    <p:anim calcmode="lin" valueType="num">
                                      <p:cBhvr>
                                        <p:cTn id="9" dur="1000" fill="hold"/>
                                        <p:tgtEl>
                                          <p:spTgt spid="10">
                                            <p:txEl>
                                              <p:pRg st="0" end="0"/>
                                            </p:txEl>
                                          </p:spTgt>
                                        </p:tgtEl>
                                        <p:attrNameLst>
                                          <p:attrName>ppt_y</p:attrName>
                                        </p:attrNameLst>
                                      </p:cBhvr>
                                      <p:tavLst>
                                        <p:tav tm="0">
                                          <p:val>
                                            <p:strVal val="#ppt_y"/>
                                          </p:val>
                                        </p:tav>
                                        <p:tav tm="100000">
                                          <p:val>
                                            <p:strVal val="#ppt_y"/>
                                          </p:val>
                                        </p:tav>
                                      </p:tavLst>
                                    </p:anim>
                                  </p:childTnLst>
                                </p:cTn>
                              </p:par>
                              <p:par>
                                <p:cTn id="10" presetID="2" presetClass="entr" presetSubtype="9" fill="hold" grpId="0" nodeType="withEffect">
                                  <p:stCondLst>
                                    <p:cond delay="0"/>
                                  </p:stCondLst>
                                  <p:iterate type="lt">
                                    <p:tmPct val="10000"/>
                                  </p:iterate>
                                  <p:childTnLst>
                                    <p:set>
                                      <p:cBhvr>
                                        <p:cTn id="11" dur="1" fill="hold">
                                          <p:stCondLst>
                                            <p:cond delay="0"/>
                                          </p:stCondLst>
                                        </p:cTn>
                                        <p:tgtEl>
                                          <p:spTgt spid="12"/>
                                        </p:tgtEl>
                                        <p:attrNameLst>
                                          <p:attrName>style.visibility</p:attrName>
                                        </p:attrNameLst>
                                      </p:cBhvr>
                                      <p:to>
                                        <p:strVal val="visible"/>
                                      </p:to>
                                    </p:set>
                                    <p:anim calcmode="lin" valueType="num">
                                      <p:cBhvr additive="base">
                                        <p:cTn id="12" dur="800" fill="hold">
                                          <p:stCondLst>
                                            <p:cond delay="0"/>
                                          </p:stCondLst>
                                        </p:cTn>
                                        <p:tgtEl>
                                          <p:spTgt spid="12"/>
                                        </p:tgtEl>
                                        <p:attrNameLst>
                                          <p:attrName>ppt_x</p:attrName>
                                        </p:attrNameLst>
                                      </p:cBhvr>
                                      <p:tavLst>
                                        <p:tav tm="0">
                                          <p:val>
                                            <p:strVal val="0-#ppt_w/2"/>
                                          </p:val>
                                        </p:tav>
                                        <p:tav tm="100000">
                                          <p:val>
                                            <p:strVal val="#ppt_x"/>
                                          </p:val>
                                        </p:tav>
                                      </p:tavLst>
                                    </p:anim>
                                    <p:anim calcmode="lin" valueType="num">
                                      <p:cBhvr additive="base">
                                        <p:cTn id="13" dur="800" fill="hold">
                                          <p:stCondLst>
                                            <p:cond delay="0"/>
                                          </p:stCondLst>
                                        </p:cTn>
                                        <p:tgtEl>
                                          <p:spTgt spid="12"/>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build="p"/>
      <p:bldP spid="12"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TotalTime>
  <Words>338</Words>
  <Application>Microsoft Office PowerPoint</Application>
  <PresentationFormat>Widescreen</PresentationFormat>
  <Paragraphs>84</Paragraphs>
  <Slides>12</Slides>
  <Notes>0</Notes>
  <HiddenSlides>0</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12</vt:i4>
      </vt:variant>
    </vt:vector>
  </HeadingPairs>
  <TitlesOfParts>
    <vt:vector size="23" baseType="lpstr">
      <vt:lpstr>Arial</vt:lpstr>
      <vt:lpstr>Calibri</vt:lpstr>
      <vt:lpstr>Calibri Light</vt:lpstr>
      <vt:lpstr>Courier New</vt:lpstr>
      <vt:lpstr>DecoType Naskh</vt:lpstr>
      <vt:lpstr>DecoType Naskh Variants</vt:lpstr>
      <vt:lpstr>MCS Modern S_U normal.</vt:lpstr>
      <vt:lpstr>Modern No. 20</vt:lpstr>
      <vt:lpstr>Monotype Koufi</vt:lpstr>
      <vt:lpstr>Times New Roman</vt:lpstr>
      <vt:lpstr>Office Theme</vt:lpstr>
      <vt:lpstr>PowerPoint Presentation</vt:lpstr>
      <vt:lpstr>الفصل الأول</vt:lpstr>
      <vt:lpstr>  </vt:lpstr>
      <vt:lpstr>مفهوم الادارة وتعريفاتها</vt:lpstr>
      <vt:lpstr>« مجموع القوانين والانظمة والممارسات    والعلاقات والمبادئ التي تتسق جميعا لتنفيذ السياسات العامة التي وضعها اصحابها لها من اجل الوصول الى الاهداف التي رسموها»</vt:lpstr>
      <vt:lpstr>  وهذا يقودنا الى ان  النظام الاداري ..... ذلك الكيان المتكامل الذي يمثل الاطار العام للعمل الاداري في مجتمع ما، والنظام الاداري يمثل تركيبا معقدا يتكون من اجزاء متعاونة ومتفاعلة بحيث تحدد الاكتفاء  الكلي للنظام . </vt:lpstr>
      <vt:lpstr>ريتشارد جونسون   ( انها النسق لمجموعة من العناصر التي صممت لتحقيق اهداف محددة  وفقا لخطة) </vt:lpstr>
      <vt:lpstr>الادارة العامة</vt:lpstr>
      <vt:lpstr>تعريف الادارةفي المؤسسات الخاصة</vt:lpstr>
      <vt:lpstr>بشكل عام</vt:lpstr>
      <vt:lpstr>العناصر المشتركة للمؤسسات</vt:lpstr>
      <vt:lpstr>لحديثنا صلة مستمرة لن ينقطع فكلماتي ألان ستبقى معكم لفترة طويلة فأحسنوا لها لأجلكم</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Dr Suhad</dc:creator>
  <cp:lastModifiedBy>Dr Suhad</cp:lastModifiedBy>
  <cp:revision>2</cp:revision>
  <dcterms:created xsi:type="dcterms:W3CDTF">2020-01-19T16:57:55Z</dcterms:created>
  <dcterms:modified xsi:type="dcterms:W3CDTF">2020-01-19T17:03:07Z</dcterms:modified>
</cp:coreProperties>
</file>