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66" r:id="rId2"/>
    <p:sldId id="259" r:id="rId3"/>
    <p:sldId id="262" r:id="rId4"/>
    <p:sldId id="263" r:id="rId5"/>
    <p:sldId id="264" r:id="rId6"/>
    <p:sldId id="261" r:id="rId7"/>
    <p:sldId id="269" r:id="rId8"/>
    <p:sldId id="270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8" autoAdjust="0"/>
    <p:restoredTop sz="94583" autoAdjust="0"/>
  </p:normalViewPr>
  <p:slideViewPr>
    <p:cSldViewPr>
      <p:cViewPr varScale="1">
        <p:scale>
          <a:sx n="66" d="100"/>
          <a:sy n="66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0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8202C-CB17-430F-9CEF-17E61317A08B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E1282-793A-4C5F-BBCC-4EE522BC25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7082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DFE39-62D1-492A-A5C7-7005D3F982D6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276D-2E67-48C1-BAD4-4FCE547041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758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1B43F-E3B9-49A7-83CE-BD45247C1646}" type="datetime1">
              <a:rPr lang="fr-FR" smtClean="0"/>
              <a:t>23/03/2020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‹#›</a:t>
            </a:fld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E2B5-DE8D-4779-9C2D-B8150073031D}" type="datetime1">
              <a:rPr lang="fr-FR" smtClean="0"/>
              <a:t>23/03/2020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B24F-6F49-4DAA-AAB6-8DC1B272FF19}" type="datetime1">
              <a:rPr lang="fr-FR" smtClean="0"/>
              <a:t>23/03/2020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586F2-BF72-4CDE-94C2-22B8C062946B}" type="datetime1">
              <a:rPr lang="fr-FR" smtClean="0"/>
              <a:t>23/03/2020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‹#›</a:t>
            </a:fld>
            <a:endParaRPr lang="fr-F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AD0B-137E-44B9-96BD-7D6954A7B7ED}" type="datetime1">
              <a:rPr lang="fr-FR" smtClean="0"/>
              <a:t>23/03/2020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9BC-26EA-4F21-BE1B-ADBFA92EF073}" type="datetime1">
              <a:rPr lang="fr-FR" smtClean="0"/>
              <a:t>23/03/2020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9D65F-1DE3-4B4A-B05D-D937A547EDC9}" type="datetime1">
              <a:rPr lang="fr-FR" smtClean="0"/>
              <a:t>23/03/2020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3B83-3D96-47CB-BCA2-5F9427DC4F63}" type="datetime1">
              <a:rPr lang="fr-FR" smtClean="0"/>
              <a:t>23/03/2020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BC92-BD87-4ACD-BEE4-2CC842DA5146}" type="datetime1">
              <a:rPr lang="fr-FR" smtClean="0"/>
              <a:t>23/03/2020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C6D57-4DA4-407E-90FC-404439239476}" type="datetime1">
              <a:rPr lang="fr-FR" smtClean="0"/>
              <a:t>23/03/2020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1B5C4-A2C8-47F3-937C-DD04252BCC20}" type="datetime1">
              <a:rPr lang="fr-FR" smtClean="0"/>
              <a:t>23/03/2020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CF0967D-9718-4E23-BB46-AFB1631F26B9}" type="datetime1">
              <a:rPr lang="fr-FR" smtClean="0"/>
              <a:t>23/03/2020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8C2E773-9D11-4CB0-A9CB-A885DF2A7B63}" type="slidenum">
              <a:rPr lang="fr-FR" smtClean="0"/>
              <a:t>‹#›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981200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Caligula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Albert Camus</a:t>
            </a: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2819400"/>
            <a:ext cx="7924800" cy="2895600"/>
          </a:xfrm>
        </p:spPr>
        <p:txBody>
          <a:bodyPr/>
          <a:lstStyle/>
          <a:p>
            <a:pPr marL="137160" lvl="0" indent="0" algn="just">
              <a:buClr>
                <a:srgbClr val="DC9E1F"/>
              </a:buClr>
              <a:buNone/>
            </a:pPr>
            <a:endParaRPr lang="fr-FR" dirty="0">
              <a:solidFill>
                <a:srgbClr val="FFFFFF"/>
              </a:solidFill>
            </a:endParaRPr>
          </a:p>
          <a:p>
            <a:pPr marL="137160" lvl="0" indent="0" algn="ctr">
              <a:buClr>
                <a:srgbClr val="DC9E1F"/>
              </a:buClr>
              <a:buNone/>
            </a:pPr>
            <a:endParaRPr lang="fr-FR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" lvl="0" indent="0" algn="ctr">
              <a:buClr>
                <a:srgbClr val="DC9E1F"/>
              </a:buClr>
              <a:buNone/>
            </a:pPr>
            <a:endParaRPr lang="fr-FR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" lvl="0" indent="0" algn="ctr">
              <a:buClr>
                <a:srgbClr val="DC9E1F"/>
              </a:buClr>
              <a:buNone/>
            </a:pPr>
            <a:r>
              <a:rPr lang="fr-FR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Caligula </a:t>
            </a:r>
            <a:r>
              <a:rPr lang="fr-FR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est une pièce de théâtre écrite par Albert Camus entre 1938 et 1944 .</a:t>
            </a:r>
          </a:p>
          <a:p>
            <a:endParaRPr lang="fr-FR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RJH</a:t>
            </a:r>
            <a:endParaRPr lang="fr-FR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252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345"/>
    </mc:Choice>
    <mc:Fallback xmlns="">
      <p:transition spd="slow" advTm="5834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Personnages</a:t>
            </a:r>
            <a:endParaRPr lang="fr-FR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1371600"/>
            <a:ext cx="7924800" cy="4343400"/>
          </a:xfrm>
        </p:spPr>
        <p:txBody>
          <a:bodyPr>
            <a:normAutofit fontScale="92500" lnSpcReduction="20000"/>
          </a:bodyPr>
          <a:lstStyle/>
          <a:p>
            <a:endParaRPr lang="fr-FR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CALIGULA</a:t>
            </a:r>
          </a:p>
          <a:p>
            <a:r>
              <a:rPr lang="fr-FR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CAESONIA</a:t>
            </a:r>
          </a:p>
          <a:p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SCIPION</a:t>
            </a:r>
          </a:p>
          <a:p>
            <a:r>
              <a:rPr lang="fr-FR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HÉLICON</a:t>
            </a:r>
          </a:p>
          <a:p>
            <a:r>
              <a:rPr lang="fr-FR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CHEREA </a:t>
            </a:r>
            <a:endParaRPr lang="fr-FR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SENECTUS</a:t>
            </a:r>
            <a:r>
              <a:rPr lang="fr-FR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le vieux </a:t>
            </a:r>
            <a:r>
              <a:rPr lang="fr-FR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patricien</a:t>
            </a:r>
          </a:p>
          <a:p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METELLUS</a:t>
            </a:r>
            <a:r>
              <a:rPr lang="fr-FR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patricien- LEPIDUS</a:t>
            </a:r>
            <a:r>
              <a:rPr lang="fr-FR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patricien- OCTAVIUS</a:t>
            </a:r>
            <a:r>
              <a:rPr lang="fr-FR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patricien- PATRICIUS</a:t>
            </a:r>
            <a:r>
              <a:rPr lang="fr-FR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l'intendant</a:t>
            </a:r>
          </a:p>
          <a:p>
            <a:r>
              <a:rPr lang="fr-FR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MEREIA MUCIUS PREMIER GARDE DEUXIÈME GARDE PREMIER SERVITEUR</a:t>
            </a:r>
          </a:p>
          <a:p>
            <a:r>
              <a:rPr lang="fr-FR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DEUXIÈME SERVITEUR TROISIÈME </a:t>
            </a:r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SERVITEURFEMME </a:t>
            </a:r>
            <a:r>
              <a:rPr lang="fr-FR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 MUCIUS PREMIER POÈTE</a:t>
            </a:r>
          </a:p>
          <a:p>
            <a:r>
              <a:rPr lang="fr-FR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DEUXIÈME POÈTE TROISIÈME POÈTE QUATRIÈME </a:t>
            </a:r>
            <a:r>
              <a:rPr lang="fr-FR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POÈTE CINQUIÈME </a:t>
            </a:r>
            <a:r>
              <a:rPr lang="fr-FR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POÈTE SIXIÈME POÈTE</a:t>
            </a:r>
          </a:p>
          <a:p>
            <a:endParaRPr lang="fr-FR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RJH</a:t>
            </a:r>
            <a:endParaRPr lang="fr-FR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822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285"/>
    </mc:Choice>
    <mc:Fallback xmlns="">
      <p:transition spd="slow" advTm="4928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Personnages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endParaRPr lang="fr-FR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Caligula: Lorsque </a:t>
            </a:r>
            <a:r>
              <a:rPr lang="fr-FR" sz="2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débute la pièce, Caligula a vingt-six ans la mort de </a:t>
            </a:r>
            <a:r>
              <a:rPr lang="fr-FR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sa sœur (amante) </a:t>
            </a:r>
            <a:r>
              <a:rPr lang="fr-FR" sz="20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Drusilla</a:t>
            </a:r>
            <a:r>
              <a:rPr lang="fr-FR" sz="2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l’amène à découvrir que le monde tel qu’il est n’est pas </a:t>
            </a:r>
            <a:r>
              <a:rPr lang="fr-FR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supportable</a:t>
            </a:r>
          </a:p>
          <a:p>
            <a:pPr algn="just"/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 fidèles : </a:t>
            </a:r>
            <a:r>
              <a:rPr lang="fr-FR" sz="2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Caesonia</a:t>
            </a:r>
            <a:r>
              <a:rPr lang="fr-FR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Hélicon</a:t>
            </a:r>
            <a:endParaRPr lang="en-US" sz="2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Caesonia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La </a:t>
            </a:r>
            <a:r>
              <a:rPr lang="fr-F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vieille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maîtresse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de Caligula… </a:t>
            </a:r>
          </a:p>
          <a:p>
            <a:pPr algn="just"/>
            <a:r>
              <a:rPr lang="en-US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Helicon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Hélicon est né esclave et a été libéré par Caligula. Il est le serveur fidèle. Il </a:t>
            </a:r>
            <a:r>
              <a:rPr lang="fr-F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essayera de </a:t>
            </a:r>
            <a:r>
              <a:rPr lang="fr-FR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protéger Caligula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RJH</a:t>
            </a:r>
            <a:endParaRPr lang="fr-FR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67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094"/>
    </mc:Choice>
    <mc:Fallback xmlns="">
      <p:transition spd="slow" advTm="11909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</a:rPr>
              <a:t>Personnages</a:t>
            </a:r>
            <a:r>
              <a:rPr lang="en-US" dirty="0" smtClean="0"/>
              <a:t>	</a:t>
            </a:r>
            <a:br>
              <a:rPr lang="en-US" dirty="0" smtClean="0"/>
            </a:br>
            <a:endParaRPr lang="fr-F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419600"/>
          </a:xfrm>
        </p:spPr>
        <p:txBody>
          <a:bodyPr>
            <a:noAutofit/>
          </a:bodyPr>
          <a:lstStyle/>
          <a:p>
            <a:pPr algn="just"/>
            <a:endParaRPr lang="fr-FR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opposants : </a:t>
            </a:r>
            <a:r>
              <a:rPr lang="fr-FR" sz="20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Cherea</a:t>
            </a:r>
            <a:r>
              <a:rPr lang="fr-FR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Scipion</a:t>
            </a:r>
          </a:p>
          <a:p>
            <a:pPr algn="just"/>
            <a:endParaRPr lang="fr-FR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2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Cherea</a:t>
            </a:r>
            <a:r>
              <a:rPr lang="fr-FR" sz="2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Il est une figure de l’intellectuel, à la fois lié aux patriciens en raison du péril que Caligula fait courir à sa vision du monde, mais au-dessus de ce groupe dont la vision des choses se limite aux intérêts personnels des uns et des </a:t>
            </a:r>
            <a:r>
              <a:rPr lang="fr-FR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autres…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RJH</a:t>
            </a:r>
            <a:endParaRPr lang="fr-FR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41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780"/>
    </mc:Choice>
    <mc:Fallback xmlns="">
      <p:transition spd="slow" advTm="5578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Personnages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3657600"/>
          </a:xfrm>
        </p:spPr>
        <p:txBody>
          <a:bodyPr>
            <a:normAutofit fontScale="92500"/>
          </a:bodyPr>
          <a:lstStyle/>
          <a:p>
            <a:endParaRPr lang="fr-FR" dirty="0" smtClean="0"/>
          </a:p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Scipion</a:t>
            </a:r>
            <a:r>
              <a:rPr lang="fr-FR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: Le père et le fils: Le personnage est en fait double. Dans l’Acte I, nous voyons le père, qui apprécie le Caligula d’avant, autant pour les valeurs qu’il lui prêtait – la religion, l’art, l’amour – que pour ses bienfaits : </a:t>
            </a:r>
            <a:r>
              <a:rPr lang="fr-FR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 Je l’aime, explique-t-il à Caesonia. Il était bon pour moi. </a:t>
            </a:r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fr-FR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L’amitié étant une illusion, selon le nouveau Caligula, Scipion le père est bien vite mis à mort, et c’est son fils qui apparait à partir de l’Acte II : un fils plein de haine et désireux de tuer Caligula </a:t>
            </a:r>
            <a:endParaRPr lang="fr-FR" b="1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Le jeune Scipion, épris de poésie, découvre chez Caligula la même soif d’absolu que chez lui : </a:t>
            </a:r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fr-FR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nous aimons les mêmes vérités </a:t>
            </a:r>
            <a:r>
              <a:rPr lang="fr-FR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fr-FR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RJH</a:t>
            </a:r>
            <a:endParaRPr lang="fr-FR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65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396"/>
    </mc:Choice>
    <mc:Fallback xmlns="">
      <p:transition spd="slow" advTm="17539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>
                <a:solidFill>
                  <a:srgbClr val="C00000"/>
                </a:solidFill>
              </a:rPr>
              <a:t>Prelude</a:t>
            </a:r>
            <a:endParaRPr lang="fr-FR" b="1" i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lvl="0" indent="-457200" algn="just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endParaRPr lang="fr-FR" sz="2400" b="1" spc="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r>
              <a:rPr lang="fr-FR" sz="2400" b="1" spc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400" b="1" spc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personnage central est l'empereur romain Caligula qui, selon les sources historiques régna sur l'empire de 37 après J-C jusqu'à 41 après J-C</a:t>
            </a:r>
            <a:r>
              <a:rPr lang="fr-FR" sz="2400" b="1" spc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fr-FR" sz="2400" b="1" spc="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r>
              <a:rPr lang="fr-FR" sz="2400" b="1" spc="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Il s'agit du personnage capital dans l’œuvre (d’où le titre éponyme</a:t>
            </a:r>
            <a:r>
              <a:rPr lang="fr-FR" sz="2400" b="1" spc="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fr-FR" sz="2400" b="1" spc="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r>
              <a:rPr lang="fr-FR" sz="2400" b="1" spc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pièce est centré sur le règne despotique de Caligula, sa relation avec ses sujets, sa relation au monde.</a:t>
            </a:r>
          </a:p>
          <a:p>
            <a:endParaRPr lang="fr-FR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RJH</a:t>
            </a:r>
            <a:endParaRPr lang="fr-FR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05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985"/>
    </mc:Choice>
    <mc:Fallback xmlns="">
      <p:transition spd="slow" advTm="14498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Persaonnages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3429000"/>
          </a:xfrm>
        </p:spPr>
        <p:txBody>
          <a:bodyPr/>
          <a:lstStyle/>
          <a:p>
            <a:pPr algn="just"/>
            <a:r>
              <a:rPr lang="fr-FR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patriciens: Ils </a:t>
            </a:r>
            <a:r>
              <a:rPr lang="fr-FR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constituent la principale cible de </a:t>
            </a:r>
            <a:r>
              <a:rPr lang="fr-FR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Caligula.</a:t>
            </a:r>
          </a:p>
          <a:p>
            <a:pPr marL="0" indent="0" algn="just">
              <a:buNone/>
            </a:pPr>
            <a:endParaRPr lang="fr-FR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Dans </a:t>
            </a:r>
            <a:r>
              <a:rPr lang="fr-FR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première scène de l’Acte II, ils appliquent à l’empereur des qualificatifs qui, ironiquement, les caractérisent eux : « </a:t>
            </a:r>
            <a:r>
              <a:rPr lang="fr-FR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lâche</a:t>
            </a:r>
            <a:r>
              <a:rPr lang="fr-FR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fr-FR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fr-FR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cynique</a:t>
            </a:r>
            <a:r>
              <a:rPr lang="fr-FR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fr-FR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fr-FR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comédien</a:t>
            </a:r>
            <a:r>
              <a:rPr lang="fr-FR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» </a:t>
            </a:r>
            <a:r>
              <a:rPr lang="fr-FR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fr-FR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impuissant</a:t>
            </a:r>
            <a:r>
              <a:rPr lang="fr-FR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0" indent="0" algn="just">
              <a:buNone/>
            </a:pPr>
            <a:endParaRPr lang="fr-FR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fait, ce sont des êtres craintifs, soucieux de maintenir le confort de leur existence, sans s’appesantir sur les compromissions et les mensonges que cela suppose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RJH</a:t>
            </a:r>
            <a:endParaRPr lang="fr-FR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688"/>
    </mc:Choice>
    <mc:Fallback xmlns="">
      <p:transition spd="slow" advTm="129688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Liens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utiles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E773-9D11-4CB0-A9CB-A885DF2A7B63}" type="slidenum">
              <a:rPr lang="fr-FR" smtClean="0"/>
              <a:t>8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2057400"/>
            <a:ext cx="7924800" cy="30480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Piece en </a:t>
            </a:r>
            <a:r>
              <a:rPr lang="fr-FR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Arabe</a:t>
            </a:r>
            <a:r>
              <a:rPr lang="en-US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IQ" sz="20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ar-IQ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www.youtube.com/watch?v=VFCBlN-OaZY&amp;t=586s</a:t>
            </a:r>
            <a:endParaRPr lang="en-US" sz="20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Albert </a:t>
            </a:r>
            <a:r>
              <a:rPr lang="en-US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Camus à propos de Caligula</a:t>
            </a:r>
          </a:p>
          <a:p>
            <a:pPr marL="0" indent="0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://www.youtube.com/watch?v=9BNkBp--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BOI</a:t>
            </a:r>
            <a:endParaRPr lang="ar-IQ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Analyse</a:t>
            </a:r>
            <a:r>
              <a:rPr lang="en-US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de Caligula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https</a:t>
            </a: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://www.youtube.com/watch?v=SY6tEgPVqWM&amp;t=1s</a:t>
            </a:r>
          </a:p>
        </p:txBody>
      </p:sp>
    </p:spTree>
    <p:extLst>
      <p:ext uri="{BB962C8B-B14F-4D97-AF65-F5344CB8AC3E}">
        <p14:creationId xmlns:p14="http://schemas.microsoft.com/office/powerpoint/2010/main" val="3876419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701"/>
    </mc:Choice>
    <mc:Fallback xmlns="">
      <p:transition spd="slow" advTm="6070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أفق">
  <a:themeElements>
    <a:clrScheme name="أف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أف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ف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192</TotalTime>
  <Words>487</Words>
  <Application>Microsoft Office PowerPoint</Application>
  <PresentationFormat>عرض على الشاشة (3:4)‏</PresentationFormat>
  <Paragraphs>69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أفق</vt:lpstr>
      <vt:lpstr>          Caligula  Albert Camus</vt:lpstr>
      <vt:lpstr>Les Personnages</vt:lpstr>
      <vt:lpstr>Personnages </vt:lpstr>
      <vt:lpstr>Personnages  </vt:lpstr>
      <vt:lpstr>Personnages </vt:lpstr>
      <vt:lpstr>Prelude</vt:lpstr>
      <vt:lpstr>Persaonnages </vt:lpstr>
      <vt:lpstr>Liens utiles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Caligula Albert Camus</dc:title>
  <dc:creator>DR.Ahmed Saker 2O11</dc:creator>
  <cp:lastModifiedBy>DR.Ahmed Saker 2O11</cp:lastModifiedBy>
  <cp:revision>14</cp:revision>
  <dcterms:created xsi:type="dcterms:W3CDTF">2020-03-19T22:37:29Z</dcterms:created>
  <dcterms:modified xsi:type="dcterms:W3CDTF">2020-03-23T15:12:41Z</dcterms:modified>
</cp:coreProperties>
</file>