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4" r:id="rId3"/>
    <p:sldId id="303" r:id="rId4"/>
    <p:sldId id="308" r:id="rId5"/>
    <p:sldId id="310" r:id="rId6"/>
    <p:sldId id="311" r:id="rId7"/>
    <p:sldId id="309" r:id="rId8"/>
    <p:sldId id="304" r:id="rId9"/>
    <p:sldId id="306" r:id="rId10"/>
    <p:sldId id="305" r:id="rId11"/>
    <p:sldId id="30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3/20/2020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3/20/2020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5029199"/>
          </a:xfrm>
        </p:spPr>
        <p:txBody>
          <a:bodyPr>
            <a:normAutofit fontScale="90000"/>
          </a:bodyPr>
          <a:lstStyle/>
          <a:p>
            <a:pPr algn="ctr"/>
            <a:r>
              <a:rPr lang="en-US" sz="6000" dirty="0" smtClean="0">
                <a:solidFill>
                  <a:schemeClr val="bg1"/>
                </a:solidFill>
                <a:effectLst/>
              </a:rPr>
              <a:t>Epistemological Premises and Methodological Conditions of </a:t>
            </a:r>
            <a:r>
              <a:rPr lang="en-US" sz="6000" dirty="0">
                <a:solidFill>
                  <a:schemeClr val="bg1"/>
                </a:solidFill>
                <a:effectLst/>
              </a:rPr>
              <a:t>Stylistic </a:t>
            </a:r>
            <a:r>
              <a:rPr lang="en-US" sz="6000" dirty="0" smtClean="0">
                <a:solidFill>
                  <a:schemeClr val="bg1"/>
                </a:solidFill>
                <a:effectLst/>
              </a:rPr>
              <a:t>Analysis</a:t>
            </a:r>
            <a:br>
              <a:rPr lang="en-US" sz="6000" dirty="0" smtClean="0">
                <a:solidFill>
                  <a:schemeClr val="bg1"/>
                </a:solidFill>
                <a:effectLst/>
              </a:rPr>
            </a:br>
            <a:r>
              <a:rPr lang="en-US" sz="6000" dirty="0" smtClean="0">
                <a:solidFill>
                  <a:schemeClr val="bg1"/>
                </a:solidFill>
                <a:effectLst/>
              </a:rPr>
              <a:t> </a:t>
            </a:r>
            <a:endParaRPr lang="en-US" sz="6000" dirty="0">
              <a:solidFill>
                <a:schemeClr val="bg1"/>
              </a:soli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81000"/>
            <a:ext cx="7772400" cy="838200"/>
          </a:xfrm>
        </p:spPr>
        <p:txBody>
          <a:bodyPr>
            <a:noAutofit/>
          </a:bodyPr>
          <a:lstStyle/>
          <a:p>
            <a:pPr algn="ctr"/>
            <a:r>
              <a:rPr lang="en-US" sz="3000" b="0" dirty="0" smtClean="0">
                <a:solidFill>
                  <a:schemeClr val="bg1">
                    <a:lumMod val="95000"/>
                    <a:lumOff val="5000"/>
                  </a:schemeClr>
                </a:solidFill>
              </a:rPr>
              <a:t>Methodological Conditions 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Objectivity </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1054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r>
              <a:rPr lang="en-US" sz="2400" b="0" dirty="0" smtClean="0">
                <a:solidFill>
                  <a:schemeClr val="bg1">
                    <a:lumMod val="95000"/>
                    <a:lumOff val="5000"/>
                  </a:schemeClr>
                </a:solidFill>
              </a:rPr>
              <a:t>Short et al. (1998: 46) proposes three conditions that may ensure maximum objectivity </a:t>
            </a:r>
            <a:r>
              <a:rPr lang="en-US" sz="2400" b="0" dirty="0">
                <a:solidFill>
                  <a:schemeClr val="bg1">
                    <a:lumMod val="95000"/>
                    <a:lumOff val="5000"/>
                  </a:schemeClr>
                </a:solidFill>
              </a:rPr>
              <a:t>in </a:t>
            </a:r>
            <a:r>
              <a:rPr lang="en-US" sz="2400" b="0" dirty="0" smtClean="0">
                <a:solidFill>
                  <a:schemeClr val="bg1">
                    <a:lumMod val="95000"/>
                    <a:lumOff val="5000"/>
                  </a:schemeClr>
                </a:solidFill>
              </a:rPr>
              <a:t>stylistic analysis. They argue that  </a:t>
            </a:r>
            <a:r>
              <a:rPr lang="en-US" sz="2400" b="0" dirty="0" err="1" smtClean="0">
                <a:solidFill>
                  <a:schemeClr val="bg1">
                    <a:lumMod val="95000"/>
                    <a:lumOff val="5000"/>
                  </a:schemeClr>
                </a:solidFill>
              </a:rPr>
              <a:t>stylisticians</a:t>
            </a:r>
            <a:r>
              <a:rPr lang="en-US" sz="2400" b="0" dirty="0" smtClean="0">
                <a:solidFill>
                  <a:schemeClr val="bg1">
                    <a:lumMod val="95000"/>
                    <a:lumOff val="5000"/>
                  </a:schemeClr>
                </a:solidFill>
              </a:rPr>
              <a:t> ought to:</a:t>
            </a:r>
            <a:endParaRPr lang="en-US" sz="2400" b="0" dirty="0">
              <a:solidFill>
                <a:schemeClr val="bg1">
                  <a:lumMod val="95000"/>
                  <a:lumOff val="5000"/>
                </a:schemeClr>
              </a:solidFill>
            </a:endParaRPr>
          </a:p>
          <a:p>
            <a:pPr algn="l"/>
            <a:endParaRPr lang="en-US" sz="2400" b="0" dirty="0">
              <a:solidFill>
                <a:schemeClr val="bg1">
                  <a:lumMod val="95000"/>
                  <a:lumOff val="5000"/>
                </a:schemeClr>
              </a:solidFill>
            </a:endParaRPr>
          </a:p>
          <a:p>
            <a:pPr algn="l"/>
            <a:r>
              <a:rPr lang="en-US" sz="2400" b="0" dirty="0" smtClean="0">
                <a:solidFill>
                  <a:schemeClr val="bg1">
                    <a:lumMod val="95000"/>
                    <a:lumOff val="5000"/>
                  </a:schemeClr>
                </a:solidFill>
              </a:rPr>
              <a:t>1. “produce proper </a:t>
            </a:r>
            <a:r>
              <a:rPr lang="en-US" sz="2400" b="0" dirty="0">
                <a:solidFill>
                  <a:schemeClr val="bg1">
                    <a:lumMod val="95000"/>
                    <a:lumOff val="5000"/>
                  </a:schemeClr>
                </a:solidFill>
              </a:rPr>
              <a:t>evidence and argumentation for our views, </a:t>
            </a:r>
            <a:r>
              <a:rPr lang="en-US" sz="2400" b="0" dirty="0" smtClean="0">
                <a:solidFill>
                  <a:schemeClr val="bg1">
                    <a:lumMod val="95000"/>
                    <a:lumOff val="5000"/>
                  </a:schemeClr>
                </a:solidFill>
              </a:rPr>
              <a:t>and to </a:t>
            </a:r>
            <a:r>
              <a:rPr lang="en-US" sz="2400" b="0" dirty="0">
                <a:solidFill>
                  <a:schemeClr val="bg1">
                    <a:lumMod val="95000"/>
                    <a:lumOff val="5000"/>
                  </a:schemeClr>
                </a:solidFill>
              </a:rPr>
              <a:t>take counterevidence into account when making our interpretative </a:t>
            </a:r>
            <a:r>
              <a:rPr lang="en-US" sz="2400" b="0" dirty="0" smtClean="0">
                <a:solidFill>
                  <a:schemeClr val="bg1">
                    <a:lumMod val="95000"/>
                    <a:lumOff val="5000"/>
                  </a:schemeClr>
                </a:solidFill>
              </a:rPr>
              <a:t>claims”,</a:t>
            </a:r>
          </a:p>
          <a:p>
            <a:pPr algn="l"/>
            <a:r>
              <a:rPr lang="en-US" sz="2400" b="0" dirty="0" smtClean="0">
                <a:solidFill>
                  <a:schemeClr val="bg1">
                    <a:lumMod val="95000"/>
                    <a:lumOff val="5000"/>
                  </a:schemeClr>
                </a:solidFill>
              </a:rPr>
              <a:t> </a:t>
            </a:r>
            <a:endParaRPr lang="en-US" sz="2400" b="0" dirty="0">
              <a:solidFill>
                <a:schemeClr val="bg1">
                  <a:lumMod val="95000"/>
                  <a:lumOff val="5000"/>
                </a:schemeClr>
              </a:solidFill>
            </a:endParaRPr>
          </a:p>
          <a:p>
            <a:pPr algn="l"/>
            <a:r>
              <a:rPr lang="en-US" sz="2400" b="0" dirty="0" smtClean="0">
                <a:solidFill>
                  <a:schemeClr val="bg1">
                    <a:lumMod val="95000"/>
                    <a:lumOff val="5000"/>
                  </a:schemeClr>
                </a:solidFill>
              </a:rPr>
              <a:t>2. “make </a:t>
            </a:r>
            <a:r>
              <a:rPr lang="en-US" sz="2400" b="0" dirty="0">
                <a:solidFill>
                  <a:schemeClr val="bg1">
                    <a:lumMod val="95000"/>
                    <a:lumOff val="5000"/>
                  </a:schemeClr>
                </a:solidFill>
              </a:rPr>
              <a:t>claims which are falsifiable </a:t>
            </a:r>
            <a:r>
              <a:rPr lang="en-US" sz="2400" b="0" dirty="0" smtClean="0">
                <a:solidFill>
                  <a:schemeClr val="bg1">
                    <a:lumMod val="95000"/>
                    <a:lumOff val="5000"/>
                  </a:schemeClr>
                </a:solidFill>
              </a:rPr>
              <a:t>“</a:t>
            </a:r>
          </a:p>
          <a:p>
            <a:pPr algn="l"/>
            <a:endParaRPr lang="en-US" sz="2400" b="0" dirty="0" smtClean="0">
              <a:solidFill>
                <a:schemeClr val="bg1">
                  <a:lumMod val="95000"/>
                  <a:lumOff val="5000"/>
                </a:schemeClr>
              </a:solidFill>
            </a:endParaRPr>
          </a:p>
          <a:p>
            <a:pPr algn="l"/>
            <a:r>
              <a:rPr lang="en-US" sz="2400" b="0" dirty="0" smtClean="0">
                <a:solidFill>
                  <a:schemeClr val="bg1">
                    <a:lumMod val="95000"/>
                    <a:lumOff val="5000"/>
                  </a:schemeClr>
                </a:solidFill>
              </a:rPr>
              <a:t>3. “be </a:t>
            </a:r>
            <a:r>
              <a:rPr lang="en-US" sz="2400" b="0" dirty="0">
                <a:solidFill>
                  <a:schemeClr val="bg1">
                    <a:lumMod val="95000"/>
                    <a:lumOff val="5000"/>
                  </a:schemeClr>
                </a:solidFill>
              </a:rPr>
              <a:t>explicit and open about our claims and the evidence for them. This does not constitute a claim to be natural scientists, but merely to be systematic, open, honest and </a:t>
            </a:r>
            <a:r>
              <a:rPr lang="en-US" sz="2400" b="0" dirty="0" smtClean="0">
                <a:solidFill>
                  <a:schemeClr val="bg1">
                    <a:lumMod val="95000"/>
                    <a:lumOff val="5000"/>
                  </a:schemeClr>
                </a:solidFill>
              </a:rPr>
              <a:t>rational”. </a:t>
            </a:r>
            <a:endParaRPr lang="en-US" sz="2400" b="0" dirty="0">
              <a:solidFill>
                <a:schemeClr val="bg1">
                  <a:lumMod val="95000"/>
                  <a:lumOff val="5000"/>
                </a:schemeClr>
              </a:solidFill>
            </a:endParaRPr>
          </a:p>
        </p:txBody>
      </p:sp>
    </p:spTree>
    <p:extLst>
      <p:ext uri="{BB962C8B-B14F-4D97-AF65-F5344CB8AC3E}">
        <p14:creationId xmlns:p14="http://schemas.microsoft.com/office/powerpoint/2010/main" val="3026949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81000"/>
            <a:ext cx="7772400" cy="838200"/>
          </a:xfrm>
        </p:spPr>
        <p:txBody>
          <a:bodyPr>
            <a:noAutofit/>
          </a:bodyPr>
          <a:lstStyle/>
          <a:p>
            <a:pPr algn="ctr"/>
            <a:r>
              <a:rPr lang="en-US" sz="3000" b="0" dirty="0" smtClean="0">
                <a:solidFill>
                  <a:schemeClr val="bg1">
                    <a:lumMod val="95000"/>
                    <a:lumOff val="5000"/>
                  </a:schemeClr>
                </a:solidFill>
              </a:rPr>
              <a:t>Methodological Conditions 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Reliability &amp; </a:t>
            </a:r>
            <a:r>
              <a:rPr lang="en-US" sz="3200" b="0" dirty="0">
                <a:solidFill>
                  <a:schemeClr val="bg1">
                    <a:lumMod val="95000"/>
                    <a:lumOff val="5000"/>
                  </a:schemeClr>
                </a:solidFill>
              </a:rPr>
              <a:t>Transferability </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934608"/>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1816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571500" indent="-571500" algn="l">
              <a:buFont typeface="Arial" pitchFamily="34" charset="0"/>
              <a:buChar char="•"/>
            </a:pPr>
            <a:r>
              <a:rPr lang="en-US" sz="2000" b="0" dirty="0" smtClean="0">
                <a:solidFill>
                  <a:schemeClr val="bg1">
                    <a:lumMod val="95000"/>
                    <a:lumOff val="5000"/>
                  </a:schemeClr>
                </a:solidFill>
              </a:rPr>
              <a:t>Stylistic </a:t>
            </a:r>
            <a:r>
              <a:rPr lang="en-US" sz="2000" b="0" dirty="0">
                <a:solidFill>
                  <a:schemeClr val="bg1">
                    <a:lumMod val="95000"/>
                    <a:lumOff val="5000"/>
                  </a:schemeClr>
                </a:solidFill>
              </a:rPr>
              <a:t>analysis must </a:t>
            </a:r>
            <a:r>
              <a:rPr lang="en-US" sz="2000" b="0" dirty="0" smtClean="0">
                <a:solidFill>
                  <a:schemeClr val="bg1">
                    <a:lumMod val="95000"/>
                    <a:lumOff val="5000"/>
                  </a:schemeClr>
                </a:solidFill>
              </a:rPr>
              <a:t>be </a:t>
            </a:r>
            <a:r>
              <a:rPr lang="en-US" sz="2000" b="0" dirty="0">
                <a:solidFill>
                  <a:schemeClr val="bg1">
                    <a:lumMod val="95000"/>
                    <a:lumOff val="5000"/>
                  </a:schemeClr>
                </a:solidFill>
              </a:rPr>
              <a:t>reliable/replicable </a:t>
            </a:r>
            <a:r>
              <a:rPr lang="en-US" sz="2000" b="0" dirty="0" smtClean="0">
                <a:solidFill>
                  <a:schemeClr val="bg1">
                    <a:lumMod val="95000"/>
                    <a:lumOff val="5000"/>
                  </a:schemeClr>
                </a:solidFill>
              </a:rPr>
              <a:t>.</a:t>
            </a:r>
          </a:p>
          <a:p>
            <a:pPr algn="l"/>
            <a:endParaRPr lang="en-US" sz="2000" b="0" dirty="0">
              <a:solidFill>
                <a:schemeClr val="bg1">
                  <a:lumMod val="95000"/>
                  <a:lumOff val="5000"/>
                </a:schemeClr>
              </a:solidFill>
            </a:endParaRPr>
          </a:p>
          <a:p>
            <a:pPr marL="571500" indent="-571500" algn="l">
              <a:buFont typeface="Arial" pitchFamily="34" charset="0"/>
              <a:buChar char="•"/>
            </a:pPr>
            <a:r>
              <a:rPr lang="en-US" sz="2000" b="0" dirty="0" smtClean="0">
                <a:solidFill>
                  <a:schemeClr val="bg1">
                    <a:lumMod val="95000"/>
                    <a:lumOff val="5000"/>
                  </a:schemeClr>
                </a:solidFill>
              </a:rPr>
              <a:t>Reliability </a:t>
            </a:r>
            <a:r>
              <a:rPr lang="en-US" sz="2000" b="0" dirty="0">
                <a:solidFill>
                  <a:schemeClr val="bg1">
                    <a:lumMod val="95000"/>
                    <a:lumOff val="5000"/>
                  </a:schemeClr>
                </a:solidFill>
              </a:rPr>
              <a:t>means </a:t>
            </a:r>
            <a:r>
              <a:rPr lang="en-US" sz="2000" b="0" dirty="0" smtClean="0">
                <a:solidFill>
                  <a:schemeClr val="bg1">
                    <a:lumMod val="95000"/>
                    <a:lumOff val="5000"/>
                  </a:schemeClr>
                </a:solidFill>
              </a:rPr>
              <a:t>that “the </a:t>
            </a:r>
            <a:r>
              <a:rPr lang="en-US" sz="2000" b="0" dirty="0">
                <a:solidFill>
                  <a:schemeClr val="bg1">
                    <a:lumMod val="95000"/>
                    <a:lumOff val="5000"/>
                  </a:schemeClr>
                </a:solidFill>
              </a:rPr>
              <a:t>methods should be </a:t>
            </a:r>
            <a:r>
              <a:rPr lang="en-US" sz="2000" b="0" dirty="0" smtClean="0">
                <a:solidFill>
                  <a:schemeClr val="bg1">
                    <a:lumMod val="95000"/>
                    <a:lumOff val="5000"/>
                  </a:schemeClr>
                </a:solidFill>
              </a:rPr>
              <a:t>sufficiently transparent </a:t>
            </a:r>
            <a:r>
              <a:rPr lang="en-US" sz="2000" b="0" dirty="0">
                <a:solidFill>
                  <a:schemeClr val="bg1">
                    <a:lumMod val="95000"/>
                    <a:lumOff val="5000"/>
                  </a:schemeClr>
                </a:solidFill>
              </a:rPr>
              <a:t>as to allow other </a:t>
            </a:r>
            <a:r>
              <a:rPr lang="en-US" sz="2000" b="0" dirty="0" err="1">
                <a:solidFill>
                  <a:schemeClr val="bg1">
                    <a:lumMod val="95000"/>
                    <a:lumOff val="5000"/>
                  </a:schemeClr>
                </a:solidFill>
              </a:rPr>
              <a:t>stylisticians</a:t>
            </a:r>
            <a:r>
              <a:rPr lang="en-US" sz="2000" b="0" dirty="0">
                <a:solidFill>
                  <a:schemeClr val="bg1">
                    <a:lumMod val="95000"/>
                    <a:lumOff val="5000"/>
                  </a:schemeClr>
                </a:solidFill>
              </a:rPr>
              <a:t> to verify them, either by testing </a:t>
            </a:r>
            <a:r>
              <a:rPr lang="en-US" sz="2000" b="0" dirty="0" smtClean="0">
                <a:solidFill>
                  <a:schemeClr val="bg1">
                    <a:lumMod val="95000"/>
                    <a:lumOff val="5000"/>
                  </a:schemeClr>
                </a:solidFill>
              </a:rPr>
              <a:t>them on </a:t>
            </a:r>
            <a:r>
              <a:rPr lang="en-US" sz="2000" b="0" dirty="0">
                <a:solidFill>
                  <a:schemeClr val="bg1">
                    <a:lumMod val="95000"/>
                    <a:lumOff val="5000"/>
                  </a:schemeClr>
                </a:solidFill>
              </a:rPr>
              <a:t>the same text or by applying them beyond that </a:t>
            </a:r>
            <a:r>
              <a:rPr lang="en-US" sz="2000" b="0" dirty="0" smtClean="0">
                <a:solidFill>
                  <a:schemeClr val="bg1">
                    <a:lumMod val="95000"/>
                    <a:lumOff val="5000"/>
                  </a:schemeClr>
                </a:solidFill>
              </a:rPr>
              <a:t>text” (Simpson, 2004: 4).</a:t>
            </a:r>
          </a:p>
          <a:p>
            <a:pPr marL="571500" indent="-571500" algn="l">
              <a:buFont typeface="Arial" pitchFamily="34" charset="0"/>
              <a:buChar char="•"/>
            </a:pPr>
            <a:endParaRPr lang="en-US" sz="2000" b="0" dirty="0">
              <a:solidFill>
                <a:schemeClr val="bg1">
                  <a:lumMod val="95000"/>
                  <a:lumOff val="5000"/>
                </a:schemeClr>
              </a:solidFill>
            </a:endParaRPr>
          </a:p>
          <a:p>
            <a:pPr marL="571500" indent="-571500" algn="l">
              <a:buFont typeface="Arial" pitchFamily="34" charset="0"/>
              <a:buChar char="•"/>
            </a:pPr>
            <a:r>
              <a:rPr lang="en-US" sz="2000" b="0" dirty="0" smtClean="0">
                <a:solidFill>
                  <a:schemeClr val="bg1">
                    <a:lumMod val="95000"/>
                    <a:lumOff val="5000"/>
                  </a:schemeClr>
                </a:solidFill>
              </a:rPr>
              <a:t>The condition of applying a method used in stylistic analysis beyond a single text, as indicated in Simpson’s remark above, proves the transferability of that method. </a:t>
            </a:r>
          </a:p>
          <a:p>
            <a:pPr marL="571500" indent="-571500" algn="l">
              <a:buFont typeface="Arial" pitchFamily="34" charset="0"/>
              <a:buChar char="•"/>
            </a:pPr>
            <a:endParaRPr lang="en-US" sz="2000" b="0" dirty="0">
              <a:solidFill>
                <a:schemeClr val="bg1">
                  <a:lumMod val="95000"/>
                  <a:lumOff val="5000"/>
                </a:schemeClr>
              </a:solidFill>
            </a:endParaRPr>
          </a:p>
          <a:p>
            <a:pPr marL="571500" indent="-571500" algn="l">
              <a:buFont typeface="Arial" pitchFamily="34" charset="0"/>
              <a:buChar char="•"/>
            </a:pPr>
            <a:r>
              <a:rPr lang="en-US" sz="2000" b="0" dirty="0" smtClean="0">
                <a:solidFill>
                  <a:schemeClr val="bg1">
                    <a:lumMod val="95000"/>
                    <a:lumOff val="5000"/>
                  </a:schemeClr>
                </a:solidFill>
              </a:rPr>
              <a:t>Thus, stylistic analysis must also be transferable. </a:t>
            </a:r>
          </a:p>
          <a:p>
            <a:pPr marL="571500" indent="-571500" algn="l">
              <a:buFont typeface="Arial" pitchFamily="34" charset="0"/>
              <a:buChar char="•"/>
            </a:pPr>
            <a:endParaRPr lang="en-US" sz="2000" b="0" dirty="0">
              <a:solidFill>
                <a:schemeClr val="bg1">
                  <a:lumMod val="95000"/>
                  <a:lumOff val="5000"/>
                </a:schemeClr>
              </a:solidFill>
            </a:endParaRPr>
          </a:p>
          <a:p>
            <a:pPr marL="571500" indent="-571500" algn="l">
              <a:buFont typeface="Arial" pitchFamily="34" charset="0"/>
              <a:buChar char="•"/>
            </a:pPr>
            <a:r>
              <a:rPr lang="en-US" sz="2000" b="0" dirty="0" smtClean="0">
                <a:solidFill>
                  <a:schemeClr val="bg1">
                    <a:lumMod val="95000"/>
                    <a:lumOff val="5000"/>
                  </a:schemeClr>
                </a:solidFill>
              </a:rPr>
              <a:t>Transferability in stylistic analysis means that the method or theoretical framework employed </a:t>
            </a:r>
            <a:r>
              <a:rPr lang="en-US" sz="2000" b="0" dirty="0">
                <a:solidFill>
                  <a:schemeClr val="bg1">
                    <a:lumMod val="95000"/>
                    <a:lumOff val="5000"/>
                  </a:schemeClr>
                </a:solidFill>
              </a:rPr>
              <a:t>to analyze a particular text </a:t>
            </a:r>
            <a:r>
              <a:rPr lang="en-US" sz="2000" b="0" dirty="0" smtClean="0">
                <a:solidFill>
                  <a:schemeClr val="bg1">
                    <a:lumMod val="95000"/>
                    <a:lumOff val="5000"/>
                  </a:schemeClr>
                </a:solidFill>
              </a:rPr>
              <a:t>can be employed to analyze similar texts, and expecting, more or less, similar analytical outcomes.</a:t>
            </a:r>
            <a:endParaRPr lang="en-US" sz="2000" b="0" dirty="0">
              <a:solidFill>
                <a:schemeClr val="bg1">
                  <a:lumMod val="95000"/>
                  <a:lumOff val="5000"/>
                </a:schemeClr>
              </a:solidFill>
            </a:endParaRPr>
          </a:p>
        </p:txBody>
      </p:sp>
    </p:spTree>
    <p:extLst>
      <p:ext uri="{BB962C8B-B14F-4D97-AF65-F5344CB8AC3E}">
        <p14:creationId xmlns:p14="http://schemas.microsoft.com/office/powerpoint/2010/main" val="2624777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533400"/>
            <a:ext cx="7772400" cy="609600"/>
          </a:xfrm>
        </p:spPr>
        <p:txBody>
          <a:bodyPr>
            <a:normAutofit/>
          </a:bodyPr>
          <a:lstStyle/>
          <a:p>
            <a:pPr algn="ctr"/>
            <a:r>
              <a:rPr lang="en-GB" sz="3600" dirty="0" smtClean="0">
                <a:solidFill>
                  <a:schemeClr val="bg1">
                    <a:lumMod val="95000"/>
                    <a:lumOff val="5000"/>
                  </a:schemeClr>
                </a:solidFill>
                <a:latin typeface="Times New Roman" pitchFamily="18" charset="0"/>
                <a:cs typeface="Times New Roman" pitchFamily="18" charset="0"/>
              </a:rPr>
              <a:t>References</a:t>
            </a:r>
            <a:endParaRPr lang="en-US" sz="3600" dirty="0">
              <a:solidFill>
                <a:schemeClr val="bg1">
                  <a:lumMod val="95000"/>
                  <a:lumOff val="5000"/>
                </a:schemeClr>
              </a:solidFill>
            </a:endParaRPr>
          </a:p>
        </p:txBody>
      </p:sp>
      <p:sp>
        <p:nvSpPr>
          <p:cNvPr id="6" name="Title 1"/>
          <p:cNvSpPr txBox="1">
            <a:spLocks/>
          </p:cNvSpPr>
          <p:nvPr/>
        </p:nvSpPr>
        <p:spPr>
          <a:xfrm>
            <a:off x="381000" y="1752599"/>
            <a:ext cx="8458200" cy="4419601"/>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371600"/>
            <a:ext cx="8001000" cy="5410199"/>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285750" indent="-285750" algn="l">
              <a:buFont typeface="Arial" pitchFamily="34" charset="0"/>
              <a:buChar char="•"/>
            </a:pPr>
            <a:endParaRPr lang="en-US" sz="1600" b="0" dirty="0">
              <a:solidFill>
                <a:schemeClr val="bg1"/>
              </a:solidFill>
              <a:effectLst/>
            </a:endParaRPr>
          </a:p>
          <a:p>
            <a:pPr algn="l"/>
            <a:endParaRPr lang="en-US" sz="1600" b="0" i="1" dirty="0">
              <a:solidFill>
                <a:schemeClr val="bg1"/>
              </a:solidFill>
              <a:effectLst/>
            </a:endParaRPr>
          </a:p>
          <a:p>
            <a:endParaRPr lang="en-US" sz="1600" b="0" dirty="0" smtClean="0">
              <a:solidFill>
                <a:schemeClr val="bg1"/>
              </a:solidFill>
              <a:effectLst/>
            </a:endParaRPr>
          </a:p>
          <a:p>
            <a:pPr marL="285750" indent="-285750" algn="l">
              <a:buFont typeface="Arial" pitchFamily="34" charset="0"/>
              <a:buChar char="•"/>
            </a:pPr>
            <a:r>
              <a:rPr lang="en-US" sz="1600" b="0" dirty="0">
                <a:solidFill>
                  <a:schemeClr val="bg1"/>
                </a:solidFill>
                <a:effectLst/>
              </a:rPr>
              <a:t>Cook, G. (1994). </a:t>
            </a:r>
            <a:r>
              <a:rPr lang="en-US" sz="1600" b="0" i="1" dirty="0">
                <a:solidFill>
                  <a:schemeClr val="bg1"/>
                </a:solidFill>
                <a:effectLst/>
              </a:rPr>
              <a:t>Discourse and Literature: The Interplay of Form and Mind</a:t>
            </a:r>
            <a:r>
              <a:rPr lang="en-US" sz="1600" b="0" dirty="0">
                <a:solidFill>
                  <a:schemeClr val="bg1"/>
                </a:solidFill>
                <a:effectLst/>
              </a:rPr>
              <a:t>. Oxford: Oxford University Press.</a:t>
            </a:r>
          </a:p>
          <a:p>
            <a:pPr marL="285750" indent="-285750" algn="l">
              <a:buFont typeface="Arial" pitchFamily="34" charset="0"/>
              <a:buChar char="•"/>
            </a:pPr>
            <a:endParaRPr lang="en-US" sz="1600" b="0" dirty="0" smtClean="0">
              <a:solidFill>
                <a:schemeClr val="bg1"/>
              </a:solidFill>
              <a:effectLst/>
            </a:endParaRPr>
          </a:p>
          <a:p>
            <a:pPr marL="285750" indent="-285750" algn="l">
              <a:buFont typeface="Arial" pitchFamily="34" charset="0"/>
              <a:buChar char="•"/>
            </a:pPr>
            <a:r>
              <a:rPr lang="en-US" sz="1600" b="0" dirty="0" smtClean="0">
                <a:solidFill>
                  <a:schemeClr val="bg1"/>
                </a:solidFill>
                <a:effectLst/>
              </a:rPr>
              <a:t>Harding, J. (2014) Reader response criticism and stylistics. In Burke, M. (Ed.) </a:t>
            </a:r>
            <a:r>
              <a:rPr lang="en-US" sz="1600" b="0" i="1" dirty="0" smtClean="0">
                <a:solidFill>
                  <a:schemeClr val="bg1"/>
                </a:solidFill>
                <a:effectLst/>
              </a:rPr>
              <a:t>The </a:t>
            </a:r>
            <a:r>
              <a:rPr lang="en-US" sz="1600" b="0" i="1" dirty="0" err="1" smtClean="0">
                <a:solidFill>
                  <a:schemeClr val="bg1"/>
                </a:solidFill>
                <a:effectLst/>
              </a:rPr>
              <a:t>Routledge</a:t>
            </a:r>
            <a:r>
              <a:rPr lang="en-US" sz="1600" b="0" i="1" dirty="0" smtClean="0">
                <a:solidFill>
                  <a:schemeClr val="bg1"/>
                </a:solidFill>
                <a:effectLst/>
              </a:rPr>
              <a:t> Handbook of Stylistics</a:t>
            </a:r>
            <a:r>
              <a:rPr lang="en-US" sz="1600" b="0" dirty="0" smtClean="0">
                <a:solidFill>
                  <a:schemeClr val="bg1"/>
                </a:solidFill>
                <a:effectLst/>
              </a:rPr>
              <a:t>. London: </a:t>
            </a:r>
            <a:r>
              <a:rPr lang="en-US" sz="1600" b="0" dirty="0" err="1" smtClean="0">
                <a:solidFill>
                  <a:schemeClr val="bg1"/>
                </a:solidFill>
                <a:effectLst/>
              </a:rPr>
              <a:t>Routledge</a:t>
            </a:r>
            <a:r>
              <a:rPr lang="en-US" sz="1600" b="0" dirty="0" smtClean="0">
                <a:solidFill>
                  <a:schemeClr val="bg1"/>
                </a:solidFill>
                <a:effectLst/>
              </a:rPr>
              <a:t>. </a:t>
            </a:r>
            <a:endParaRPr lang="en-US" sz="1600" b="0" dirty="0">
              <a:solidFill>
                <a:schemeClr val="bg1"/>
              </a:solidFill>
              <a:effectLst/>
            </a:endParaRPr>
          </a:p>
          <a:p>
            <a:pPr marL="285750" indent="-285750" algn="l">
              <a:buFont typeface="Arial" pitchFamily="34" charset="0"/>
              <a:buChar char="•"/>
            </a:pPr>
            <a:endParaRPr lang="en-US" sz="1600" b="0" dirty="0" smtClean="0">
              <a:solidFill>
                <a:schemeClr val="bg1"/>
              </a:solidFill>
              <a:effectLst/>
            </a:endParaRPr>
          </a:p>
          <a:p>
            <a:pPr marL="285750" indent="-285750" algn="l">
              <a:buFont typeface="Arial" pitchFamily="34" charset="0"/>
              <a:buChar char="•"/>
            </a:pPr>
            <a:r>
              <a:rPr lang="en-US" sz="1600" b="0" dirty="0" smtClean="0">
                <a:solidFill>
                  <a:schemeClr val="bg1"/>
                </a:solidFill>
                <a:effectLst/>
              </a:rPr>
              <a:t>Jeffries</a:t>
            </a:r>
            <a:r>
              <a:rPr lang="en-US" sz="1600" b="0" dirty="0">
                <a:solidFill>
                  <a:schemeClr val="bg1"/>
                </a:solidFill>
                <a:effectLst/>
              </a:rPr>
              <a:t>, L. and McIntyre, </a:t>
            </a:r>
            <a:r>
              <a:rPr lang="en-US" sz="1600" b="0" dirty="0" smtClean="0">
                <a:solidFill>
                  <a:schemeClr val="bg1"/>
                </a:solidFill>
                <a:effectLst/>
              </a:rPr>
              <a:t>D. (2010</a:t>
            </a:r>
            <a:r>
              <a:rPr lang="en-US" sz="1600" b="0" dirty="0">
                <a:solidFill>
                  <a:schemeClr val="bg1"/>
                </a:solidFill>
                <a:effectLst/>
              </a:rPr>
              <a:t>) </a:t>
            </a:r>
            <a:r>
              <a:rPr lang="en-US" sz="1600" b="0" i="1" dirty="0">
                <a:solidFill>
                  <a:schemeClr val="bg1"/>
                </a:solidFill>
                <a:effectLst/>
              </a:rPr>
              <a:t>Stylistics</a:t>
            </a:r>
            <a:r>
              <a:rPr lang="en-US" sz="1600" b="0" dirty="0">
                <a:solidFill>
                  <a:schemeClr val="bg1"/>
                </a:solidFill>
                <a:effectLst/>
              </a:rPr>
              <a:t>. </a:t>
            </a:r>
            <a:r>
              <a:rPr lang="en-US" sz="1600" b="0" dirty="0" smtClean="0">
                <a:solidFill>
                  <a:schemeClr val="bg1"/>
                </a:solidFill>
                <a:effectLst/>
              </a:rPr>
              <a:t>Cambridge: Cambridge </a:t>
            </a:r>
            <a:r>
              <a:rPr lang="en-US" sz="1600" b="0" dirty="0">
                <a:solidFill>
                  <a:schemeClr val="bg1"/>
                </a:solidFill>
                <a:effectLst/>
              </a:rPr>
              <a:t>University Press.</a:t>
            </a:r>
          </a:p>
          <a:p>
            <a:pPr marL="285750" indent="-285750" algn="l">
              <a:buFont typeface="Arial" pitchFamily="34" charset="0"/>
              <a:buChar char="•"/>
            </a:pPr>
            <a:endParaRPr lang="en-US" sz="1600" b="0" dirty="0" smtClean="0">
              <a:solidFill>
                <a:schemeClr val="bg1"/>
              </a:solidFill>
              <a:effectLst/>
            </a:endParaRPr>
          </a:p>
          <a:p>
            <a:pPr marL="285750" indent="-285750" algn="l">
              <a:buFont typeface="Arial" pitchFamily="34" charset="0"/>
              <a:buChar char="•"/>
            </a:pPr>
            <a:r>
              <a:rPr lang="en-US" sz="1600" b="0" dirty="0">
                <a:solidFill>
                  <a:schemeClr val="bg1"/>
                </a:solidFill>
                <a:effectLst/>
              </a:rPr>
              <a:t>Harding, J. (2014) Reader response criticism and stylistics. In Burke, M. (Ed.) </a:t>
            </a:r>
            <a:r>
              <a:rPr lang="en-US" sz="1600" b="0" i="1" dirty="0">
                <a:solidFill>
                  <a:schemeClr val="bg1"/>
                </a:solidFill>
                <a:effectLst/>
              </a:rPr>
              <a:t>The </a:t>
            </a:r>
            <a:r>
              <a:rPr lang="en-US" sz="1600" b="0" i="1" dirty="0" err="1">
                <a:solidFill>
                  <a:schemeClr val="bg1"/>
                </a:solidFill>
                <a:effectLst/>
              </a:rPr>
              <a:t>Routledge</a:t>
            </a:r>
            <a:r>
              <a:rPr lang="en-US" sz="1600" b="0" i="1" dirty="0">
                <a:solidFill>
                  <a:schemeClr val="bg1"/>
                </a:solidFill>
                <a:effectLst/>
              </a:rPr>
              <a:t> Handbook of Stylistics</a:t>
            </a:r>
            <a:r>
              <a:rPr lang="en-US" sz="1600" b="0" dirty="0">
                <a:solidFill>
                  <a:schemeClr val="bg1"/>
                </a:solidFill>
                <a:effectLst/>
              </a:rPr>
              <a:t>. London: </a:t>
            </a:r>
            <a:r>
              <a:rPr lang="en-US" sz="1600" b="0" dirty="0" err="1">
                <a:solidFill>
                  <a:schemeClr val="bg1"/>
                </a:solidFill>
                <a:effectLst/>
              </a:rPr>
              <a:t>Routledge</a:t>
            </a:r>
            <a:r>
              <a:rPr lang="en-US" sz="1600" b="0" dirty="0">
                <a:solidFill>
                  <a:schemeClr val="bg1"/>
                </a:solidFill>
                <a:effectLst/>
              </a:rPr>
              <a:t>. </a:t>
            </a:r>
          </a:p>
          <a:p>
            <a:pPr marL="285750" indent="-285750" algn="l">
              <a:buFont typeface="Arial" pitchFamily="34" charset="0"/>
              <a:buChar char="•"/>
            </a:pPr>
            <a:endParaRPr lang="en-US" sz="1600" b="0" dirty="0" smtClean="0">
              <a:solidFill>
                <a:schemeClr val="bg1"/>
              </a:solidFill>
              <a:effectLst/>
            </a:endParaRPr>
          </a:p>
          <a:p>
            <a:pPr marL="285750" indent="-285750" algn="l">
              <a:buFont typeface="Arial" pitchFamily="34" charset="0"/>
              <a:buChar char="•"/>
            </a:pPr>
            <a:r>
              <a:rPr lang="en-US" sz="1600" b="0" dirty="0" err="1" smtClean="0">
                <a:solidFill>
                  <a:schemeClr val="bg1"/>
                </a:solidFill>
                <a:effectLst/>
              </a:rPr>
              <a:t>Neary</a:t>
            </a:r>
            <a:r>
              <a:rPr lang="en-US" sz="1600" b="0" dirty="0" smtClean="0">
                <a:solidFill>
                  <a:schemeClr val="bg1"/>
                </a:solidFill>
                <a:effectLst/>
              </a:rPr>
              <a:t>, C. </a:t>
            </a:r>
            <a:r>
              <a:rPr lang="en-US" sz="1600" b="0" dirty="0">
                <a:solidFill>
                  <a:schemeClr val="bg1"/>
                </a:solidFill>
                <a:effectLst/>
              </a:rPr>
              <a:t>(2014) </a:t>
            </a:r>
            <a:r>
              <a:rPr lang="en-US" sz="1600" b="0" dirty="0" smtClean="0">
                <a:solidFill>
                  <a:schemeClr val="bg1"/>
                </a:solidFill>
                <a:effectLst/>
              </a:rPr>
              <a:t>Stylistic, point of view and modality. </a:t>
            </a:r>
            <a:r>
              <a:rPr lang="en-US" sz="1600" b="0" dirty="0">
                <a:solidFill>
                  <a:schemeClr val="bg1"/>
                </a:solidFill>
                <a:effectLst/>
              </a:rPr>
              <a:t>In Burke, M. (Ed.) </a:t>
            </a:r>
            <a:r>
              <a:rPr lang="en-US" sz="1600" b="0" i="1" dirty="0">
                <a:solidFill>
                  <a:schemeClr val="bg1"/>
                </a:solidFill>
                <a:effectLst/>
              </a:rPr>
              <a:t>The </a:t>
            </a:r>
            <a:r>
              <a:rPr lang="en-US" sz="1600" b="0" i="1" dirty="0" err="1">
                <a:solidFill>
                  <a:schemeClr val="bg1"/>
                </a:solidFill>
                <a:effectLst/>
              </a:rPr>
              <a:t>Routledge</a:t>
            </a:r>
            <a:r>
              <a:rPr lang="en-US" sz="1600" b="0" i="1" dirty="0">
                <a:solidFill>
                  <a:schemeClr val="bg1"/>
                </a:solidFill>
                <a:effectLst/>
              </a:rPr>
              <a:t> Handbook of Stylistics</a:t>
            </a:r>
            <a:r>
              <a:rPr lang="en-US" sz="1600" b="0" dirty="0">
                <a:solidFill>
                  <a:schemeClr val="bg1"/>
                </a:solidFill>
                <a:effectLst/>
              </a:rPr>
              <a:t>. London: </a:t>
            </a:r>
            <a:r>
              <a:rPr lang="en-US" sz="1600" b="0" dirty="0" err="1">
                <a:solidFill>
                  <a:schemeClr val="bg1"/>
                </a:solidFill>
                <a:effectLst/>
              </a:rPr>
              <a:t>Routledge</a:t>
            </a:r>
            <a:r>
              <a:rPr lang="en-US" sz="1600" b="0" dirty="0">
                <a:solidFill>
                  <a:schemeClr val="bg1"/>
                </a:solidFill>
                <a:effectLst/>
              </a:rPr>
              <a:t>. </a:t>
            </a:r>
            <a:endParaRPr lang="en-US" sz="1600" b="0" dirty="0" smtClean="0">
              <a:solidFill>
                <a:schemeClr val="bg1"/>
              </a:solidFill>
              <a:effectLst/>
            </a:endParaRPr>
          </a:p>
          <a:p>
            <a:pPr algn="l"/>
            <a:endParaRPr lang="en-US" sz="1600" b="0" dirty="0" smtClean="0">
              <a:solidFill>
                <a:schemeClr val="bg1"/>
              </a:solidFill>
              <a:effectLst/>
            </a:endParaRPr>
          </a:p>
          <a:p>
            <a:pPr marL="285750" indent="-285750" algn="l">
              <a:buFont typeface="Arial" pitchFamily="34" charset="0"/>
              <a:buChar char="•"/>
            </a:pPr>
            <a:r>
              <a:rPr lang="en-US" sz="1600" b="0" dirty="0" err="1" smtClean="0">
                <a:solidFill>
                  <a:schemeClr val="bg1"/>
                </a:solidFill>
                <a:effectLst/>
              </a:rPr>
              <a:t>Nørgaard</a:t>
            </a:r>
            <a:r>
              <a:rPr lang="en-US" sz="1600" b="0" dirty="0">
                <a:solidFill>
                  <a:schemeClr val="bg1"/>
                </a:solidFill>
                <a:effectLst/>
              </a:rPr>
              <a:t>, N.; </a:t>
            </a:r>
            <a:r>
              <a:rPr lang="en-US" sz="1600" b="0" dirty="0" err="1">
                <a:solidFill>
                  <a:schemeClr val="bg1"/>
                </a:solidFill>
                <a:effectLst/>
              </a:rPr>
              <a:t>Busse</a:t>
            </a:r>
            <a:r>
              <a:rPr lang="en-US" sz="1600" b="0" dirty="0">
                <a:solidFill>
                  <a:schemeClr val="bg1"/>
                </a:solidFill>
                <a:effectLst/>
              </a:rPr>
              <a:t>, B. &amp; </a:t>
            </a:r>
            <a:r>
              <a:rPr lang="en-US" sz="1600" b="0" dirty="0" err="1">
                <a:solidFill>
                  <a:schemeClr val="bg1"/>
                </a:solidFill>
                <a:effectLst/>
              </a:rPr>
              <a:t>Montoro</a:t>
            </a:r>
            <a:r>
              <a:rPr lang="en-US" sz="1600" b="0" dirty="0">
                <a:solidFill>
                  <a:schemeClr val="bg1"/>
                </a:solidFill>
                <a:effectLst/>
              </a:rPr>
              <a:t>, R. (2010). </a:t>
            </a:r>
            <a:r>
              <a:rPr lang="en-US" sz="1600" b="0" i="1" dirty="0">
                <a:solidFill>
                  <a:schemeClr val="bg1"/>
                </a:solidFill>
                <a:effectLst/>
              </a:rPr>
              <a:t>Key Terms in Stylistics</a:t>
            </a:r>
            <a:r>
              <a:rPr lang="en-US" sz="1600" b="0" dirty="0">
                <a:solidFill>
                  <a:schemeClr val="bg1"/>
                </a:solidFill>
                <a:effectLst/>
              </a:rPr>
              <a:t>. London &amp; New York: Continuum. </a:t>
            </a:r>
          </a:p>
          <a:p>
            <a:pPr algn="l"/>
            <a:endParaRPr lang="en-US" sz="1600" b="0" dirty="0">
              <a:solidFill>
                <a:schemeClr val="bg1"/>
              </a:solidFill>
              <a:effectLst/>
            </a:endParaRPr>
          </a:p>
          <a:p>
            <a:pPr marL="285750" indent="-285750" algn="l">
              <a:buFont typeface="Arial" pitchFamily="34" charset="0"/>
              <a:buChar char="•"/>
            </a:pPr>
            <a:r>
              <a:rPr lang="en-US" sz="1600" b="0" dirty="0">
                <a:solidFill>
                  <a:schemeClr val="bg1"/>
                </a:solidFill>
                <a:effectLst/>
              </a:rPr>
              <a:t>Simpson, P. (2004). </a:t>
            </a:r>
            <a:r>
              <a:rPr lang="en-US" sz="1600" b="0" i="1" dirty="0">
                <a:solidFill>
                  <a:schemeClr val="bg1"/>
                </a:solidFill>
                <a:effectLst/>
              </a:rPr>
              <a:t>Stylistics: A resource book for students</a:t>
            </a:r>
            <a:r>
              <a:rPr lang="en-US" sz="1600" b="0" dirty="0">
                <a:solidFill>
                  <a:schemeClr val="bg1"/>
                </a:solidFill>
                <a:effectLst/>
              </a:rPr>
              <a:t>. London: </a:t>
            </a:r>
            <a:r>
              <a:rPr lang="en-US" sz="1600" b="0" dirty="0" err="1">
                <a:solidFill>
                  <a:schemeClr val="bg1"/>
                </a:solidFill>
                <a:effectLst/>
              </a:rPr>
              <a:t>Routledge</a:t>
            </a:r>
            <a:r>
              <a:rPr lang="en-US" sz="1600" b="0" dirty="0">
                <a:solidFill>
                  <a:schemeClr val="bg1"/>
                </a:solidFill>
                <a:effectLst/>
              </a:rPr>
              <a:t>.</a:t>
            </a:r>
          </a:p>
          <a:p>
            <a:pPr marL="285750" indent="-285750" algn="l">
              <a:buFont typeface="Arial" pitchFamily="34" charset="0"/>
              <a:buChar char="•"/>
            </a:pPr>
            <a:endParaRPr lang="en-US" sz="1600" b="0" dirty="0">
              <a:solidFill>
                <a:schemeClr val="bg1"/>
              </a:solidFill>
              <a:effectLst/>
            </a:endParaRPr>
          </a:p>
          <a:p>
            <a:pPr marL="285750" indent="-285750" algn="l">
              <a:buFont typeface="Arial" pitchFamily="34" charset="0"/>
              <a:buChar char="•"/>
            </a:pPr>
            <a:r>
              <a:rPr lang="en-US" sz="1600" b="0" dirty="0">
                <a:solidFill>
                  <a:schemeClr val="bg1"/>
                </a:solidFill>
                <a:effectLst/>
              </a:rPr>
              <a:t>Short, M., Freeman, D.C., van Peer, W. and Simpson, </a:t>
            </a:r>
            <a:r>
              <a:rPr lang="en-US" sz="1600" b="0" dirty="0" smtClean="0">
                <a:solidFill>
                  <a:schemeClr val="bg1"/>
                </a:solidFill>
                <a:effectLst/>
              </a:rPr>
              <a:t>P. (1998</a:t>
            </a:r>
            <a:r>
              <a:rPr lang="en-US" sz="1600" b="0" dirty="0">
                <a:solidFill>
                  <a:schemeClr val="bg1"/>
                </a:solidFill>
                <a:effectLst/>
              </a:rPr>
              <a:t>)</a:t>
            </a:r>
            <a:r>
              <a:rPr lang="en-US" sz="1600" b="0" dirty="0" smtClean="0">
                <a:solidFill>
                  <a:schemeClr val="bg1"/>
                </a:solidFill>
                <a:effectLst/>
              </a:rPr>
              <a:t> ‘Stylistics</a:t>
            </a:r>
            <a:r>
              <a:rPr lang="en-US" sz="1600" b="0" dirty="0">
                <a:solidFill>
                  <a:schemeClr val="bg1"/>
                </a:solidFill>
                <a:effectLst/>
              </a:rPr>
              <a:t>, criticism and </a:t>
            </a:r>
            <a:r>
              <a:rPr lang="en-US" sz="1600" b="0" dirty="0" err="1">
                <a:solidFill>
                  <a:schemeClr val="bg1"/>
                </a:solidFill>
                <a:effectLst/>
              </a:rPr>
              <a:t>mythrepresentation</a:t>
            </a:r>
            <a:r>
              <a:rPr lang="en-US" sz="1600" b="0" dirty="0">
                <a:solidFill>
                  <a:schemeClr val="bg1"/>
                </a:solidFill>
                <a:effectLst/>
              </a:rPr>
              <a:t> again: squaring the circle with Ray Mackay's subjective solution for all </a:t>
            </a:r>
            <a:r>
              <a:rPr lang="en-US" sz="1600" b="0" dirty="0" smtClean="0">
                <a:solidFill>
                  <a:schemeClr val="bg1"/>
                </a:solidFill>
                <a:effectLst/>
              </a:rPr>
              <a:t>problems’.</a:t>
            </a:r>
            <a:r>
              <a:rPr lang="en-US" sz="1600" b="0" dirty="0">
                <a:solidFill>
                  <a:schemeClr val="bg1"/>
                </a:solidFill>
                <a:effectLst/>
              </a:rPr>
              <a:t> </a:t>
            </a:r>
            <a:r>
              <a:rPr lang="en-US" sz="1600" b="0" i="1" dirty="0">
                <a:solidFill>
                  <a:schemeClr val="bg1"/>
                </a:solidFill>
                <a:effectLst/>
              </a:rPr>
              <a:t>Language and Literature</a:t>
            </a:r>
            <a:r>
              <a:rPr lang="en-US" sz="1600" b="0" dirty="0">
                <a:solidFill>
                  <a:schemeClr val="bg1"/>
                </a:solidFill>
                <a:effectLst/>
              </a:rPr>
              <a:t>, 7(1), </a:t>
            </a:r>
            <a:r>
              <a:rPr lang="en-US" sz="1600" b="0" dirty="0" smtClean="0">
                <a:solidFill>
                  <a:schemeClr val="bg1"/>
                </a:solidFill>
                <a:effectLst/>
              </a:rPr>
              <a:t>pp.39-50</a:t>
            </a:r>
          </a:p>
        </p:txBody>
      </p:sp>
    </p:spTree>
    <p:extLst>
      <p:ext uri="{BB962C8B-B14F-4D97-AF65-F5344CB8AC3E}">
        <p14:creationId xmlns:p14="http://schemas.microsoft.com/office/powerpoint/2010/main" val="381344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609600"/>
            <a:ext cx="7772400" cy="609600"/>
          </a:xfrm>
        </p:spPr>
        <p:txBody>
          <a:bodyPr>
            <a:normAutofit/>
          </a:bodyPr>
          <a:lstStyle/>
          <a:p>
            <a:pPr algn="ctr"/>
            <a:r>
              <a:rPr lang="en-US" sz="3600" dirty="0" smtClean="0">
                <a:solidFill>
                  <a:schemeClr val="bg1"/>
                </a:solidFill>
                <a:effectLst/>
              </a:rPr>
              <a:t>Overview</a:t>
            </a:r>
            <a:endParaRPr lang="en-US" sz="36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600200"/>
            <a:ext cx="8001000" cy="4953001"/>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r>
              <a:rPr lang="en-US" sz="2800" b="0" dirty="0" smtClean="0">
                <a:solidFill>
                  <a:schemeClr val="bg1">
                    <a:lumMod val="95000"/>
                    <a:lumOff val="5000"/>
                  </a:schemeClr>
                </a:solidFill>
              </a:rPr>
              <a:t>1. Epistemological premises of stylistic </a:t>
            </a:r>
            <a:r>
              <a:rPr lang="en-US" sz="2800" b="0" dirty="0">
                <a:solidFill>
                  <a:schemeClr val="bg1">
                    <a:lumMod val="95000"/>
                    <a:lumOff val="5000"/>
                  </a:schemeClr>
                </a:solidFill>
              </a:rPr>
              <a:t>a</a:t>
            </a:r>
            <a:r>
              <a:rPr lang="en-US" sz="2800" b="0" dirty="0" smtClean="0">
                <a:solidFill>
                  <a:schemeClr val="bg1">
                    <a:lumMod val="95000"/>
                    <a:lumOff val="5000"/>
                  </a:schemeClr>
                </a:solidFill>
              </a:rPr>
              <a:t>nalysis</a:t>
            </a:r>
          </a:p>
          <a:p>
            <a:pPr algn="l"/>
            <a:r>
              <a:rPr lang="en-US" sz="2800" b="0" dirty="0" smtClean="0">
                <a:solidFill>
                  <a:schemeClr val="bg1">
                    <a:lumMod val="95000"/>
                    <a:lumOff val="5000"/>
                  </a:schemeClr>
                </a:solidFill>
              </a:rPr>
              <a:t>     i.  style </a:t>
            </a:r>
            <a:r>
              <a:rPr lang="en-US" sz="2800" b="0" dirty="0">
                <a:solidFill>
                  <a:schemeClr val="bg1">
                    <a:lumMod val="95000"/>
                    <a:lumOff val="5000"/>
                  </a:schemeClr>
                </a:solidFill>
              </a:rPr>
              <a:t>as a </a:t>
            </a:r>
            <a:r>
              <a:rPr lang="en-US" sz="2800" b="0" dirty="0" smtClean="0">
                <a:solidFill>
                  <a:schemeClr val="bg1">
                    <a:lumMod val="95000"/>
                    <a:lumOff val="5000"/>
                  </a:schemeClr>
                </a:solidFill>
              </a:rPr>
              <a:t>choice</a:t>
            </a:r>
          </a:p>
          <a:p>
            <a:pPr algn="l"/>
            <a:r>
              <a:rPr lang="en-US" sz="2800" b="0" dirty="0" smtClean="0">
                <a:solidFill>
                  <a:schemeClr val="bg1">
                    <a:lumMod val="95000"/>
                    <a:lumOff val="5000"/>
                  </a:schemeClr>
                </a:solidFill>
              </a:rPr>
              <a:t>     ii. (</a:t>
            </a:r>
            <a:r>
              <a:rPr lang="en-US" sz="2800" b="0" dirty="0">
                <a:solidFill>
                  <a:schemeClr val="bg1">
                    <a:lumMod val="95000"/>
                    <a:lumOff val="5000"/>
                  </a:schemeClr>
                </a:solidFill>
              </a:rPr>
              <a:t>un)conscious and stylistic </a:t>
            </a:r>
            <a:r>
              <a:rPr lang="en-US" sz="2800" b="0" dirty="0" smtClean="0">
                <a:solidFill>
                  <a:schemeClr val="bg1">
                    <a:lumMod val="95000"/>
                    <a:lumOff val="5000"/>
                  </a:schemeClr>
                </a:solidFill>
              </a:rPr>
              <a:t>choices</a:t>
            </a:r>
          </a:p>
          <a:p>
            <a:pPr algn="l"/>
            <a:r>
              <a:rPr lang="en-US" sz="2800" b="0" dirty="0" smtClean="0">
                <a:solidFill>
                  <a:schemeClr val="bg1">
                    <a:lumMod val="95000"/>
                    <a:lumOff val="5000"/>
                  </a:schemeClr>
                </a:solidFill>
              </a:rPr>
              <a:t>     iii</a:t>
            </a:r>
            <a:r>
              <a:rPr lang="en-US" sz="2800" b="0" dirty="0">
                <a:solidFill>
                  <a:schemeClr val="bg1">
                    <a:lumMod val="95000"/>
                    <a:lumOff val="5000"/>
                  </a:schemeClr>
                </a:solidFill>
              </a:rPr>
              <a:t>. intentional fallacy and affective fallacy</a:t>
            </a:r>
          </a:p>
          <a:p>
            <a:pPr algn="l"/>
            <a:r>
              <a:rPr lang="en-US" sz="2800" b="0" dirty="0">
                <a:solidFill>
                  <a:schemeClr val="bg1">
                    <a:lumMod val="95000"/>
                    <a:lumOff val="5000"/>
                  </a:schemeClr>
                </a:solidFill>
              </a:rPr>
              <a:t> </a:t>
            </a:r>
            <a:r>
              <a:rPr lang="en-US" sz="2800" b="0" dirty="0" smtClean="0">
                <a:solidFill>
                  <a:schemeClr val="bg1">
                    <a:lumMod val="95000"/>
                    <a:lumOff val="5000"/>
                  </a:schemeClr>
                </a:solidFill>
              </a:rPr>
              <a:t>    iv</a:t>
            </a:r>
            <a:r>
              <a:rPr lang="en-US" sz="2800" b="0" dirty="0">
                <a:solidFill>
                  <a:schemeClr val="bg1">
                    <a:lumMod val="95000"/>
                    <a:lumOff val="5000"/>
                  </a:schemeClr>
                </a:solidFill>
              </a:rPr>
              <a:t>. style and </a:t>
            </a:r>
            <a:r>
              <a:rPr lang="en-US" sz="2800" b="0" dirty="0" smtClean="0">
                <a:solidFill>
                  <a:schemeClr val="bg1">
                    <a:lumMod val="95000"/>
                    <a:lumOff val="5000"/>
                  </a:schemeClr>
                </a:solidFill>
              </a:rPr>
              <a:t>point of view</a:t>
            </a:r>
            <a:endParaRPr lang="en-US" sz="2800" b="0" dirty="0" smtClean="0">
              <a:solidFill>
                <a:schemeClr val="bg1">
                  <a:lumMod val="95000"/>
                  <a:lumOff val="5000"/>
                </a:schemeClr>
              </a:solidFill>
            </a:endParaRPr>
          </a:p>
          <a:p>
            <a:pPr algn="l"/>
            <a:endParaRPr lang="en-US" sz="2800" b="0" dirty="0">
              <a:solidFill>
                <a:schemeClr val="bg1">
                  <a:lumMod val="95000"/>
                  <a:lumOff val="5000"/>
                </a:schemeClr>
              </a:solidFill>
            </a:endParaRPr>
          </a:p>
          <a:p>
            <a:pPr algn="l"/>
            <a:r>
              <a:rPr lang="en-US" sz="2800" b="0" dirty="0" smtClean="0">
                <a:solidFill>
                  <a:schemeClr val="bg1">
                    <a:lumMod val="95000"/>
                    <a:lumOff val="5000"/>
                  </a:schemeClr>
                </a:solidFill>
              </a:rPr>
              <a:t>2. Methodological conditions </a:t>
            </a:r>
            <a:r>
              <a:rPr lang="en-US" sz="2800" b="0" dirty="0">
                <a:solidFill>
                  <a:schemeClr val="bg1">
                    <a:lumMod val="95000"/>
                    <a:lumOff val="5000"/>
                  </a:schemeClr>
                </a:solidFill>
              </a:rPr>
              <a:t>of </a:t>
            </a:r>
            <a:r>
              <a:rPr lang="en-US" sz="2800" b="0" dirty="0" smtClean="0">
                <a:solidFill>
                  <a:schemeClr val="bg1">
                    <a:lumMod val="95000"/>
                    <a:lumOff val="5000"/>
                  </a:schemeClr>
                </a:solidFill>
              </a:rPr>
              <a:t>stylistic analysis</a:t>
            </a:r>
          </a:p>
          <a:p>
            <a:pPr algn="l"/>
            <a:r>
              <a:rPr lang="en-US" sz="2800" b="0" dirty="0" smtClean="0">
                <a:solidFill>
                  <a:schemeClr val="bg1">
                    <a:lumMod val="95000"/>
                    <a:lumOff val="5000"/>
                  </a:schemeClr>
                </a:solidFill>
              </a:rPr>
              <a:t>     i.  eclecticism </a:t>
            </a:r>
          </a:p>
          <a:p>
            <a:pPr algn="l"/>
            <a:r>
              <a:rPr lang="en-US" sz="2800" b="0" dirty="0" smtClean="0">
                <a:solidFill>
                  <a:schemeClr val="bg1">
                    <a:lumMod val="95000"/>
                    <a:lumOff val="5000"/>
                  </a:schemeClr>
                </a:solidFill>
              </a:rPr>
              <a:t>     ii. </a:t>
            </a:r>
            <a:r>
              <a:rPr lang="en-US" sz="2800" b="0" dirty="0">
                <a:solidFill>
                  <a:schemeClr val="bg1">
                    <a:lumMod val="95000"/>
                    <a:lumOff val="5000"/>
                  </a:schemeClr>
                </a:solidFill>
              </a:rPr>
              <a:t>o</a:t>
            </a:r>
            <a:r>
              <a:rPr lang="en-US" sz="2800" b="0" dirty="0" smtClean="0">
                <a:solidFill>
                  <a:schemeClr val="bg1">
                    <a:lumMod val="95000"/>
                    <a:lumOff val="5000"/>
                  </a:schemeClr>
                </a:solidFill>
              </a:rPr>
              <a:t>bjectivity and analytical rigor</a:t>
            </a:r>
          </a:p>
          <a:p>
            <a:pPr algn="l"/>
            <a:r>
              <a:rPr lang="en-US" sz="2800" b="0" dirty="0" smtClean="0">
                <a:solidFill>
                  <a:schemeClr val="bg1">
                    <a:lumMod val="95000"/>
                    <a:lumOff val="5000"/>
                  </a:schemeClr>
                </a:solidFill>
              </a:rPr>
              <a:t>     iii. reliability/</a:t>
            </a:r>
            <a:r>
              <a:rPr lang="en-US" sz="2800" b="0" dirty="0" err="1" smtClean="0">
                <a:solidFill>
                  <a:schemeClr val="bg1">
                    <a:lumMod val="95000"/>
                    <a:lumOff val="5000"/>
                  </a:schemeClr>
                </a:solidFill>
              </a:rPr>
              <a:t>replicability</a:t>
            </a:r>
            <a:endParaRPr lang="en-US" sz="2800" b="0" dirty="0" smtClean="0">
              <a:solidFill>
                <a:schemeClr val="bg1">
                  <a:lumMod val="95000"/>
                  <a:lumOff val="5000"/>
                </a:schemeClr>
              </a:solidFill>
            </a:endParaRPr>
          </a:p>
          <a:p>
            <a:pPr algn="l"/>
            <a:r>
              <a:rPr lang="en-US" sz="2800" b="0" dirty="0" smtClean="0">
                <a:solidFill>
                  <a:schemeClr val="bg1">
                    <a:lumMod val="95000"/>
                    <a:lumOff val="5000"/>
                  </a:schemeClr>
                </a:solidFill>
              </a:rPr>
              <a:t>     iv. transferability </a:t>
            </a:r>
          </a:p>
        </p:txBody>
      </p:sp>
    </p:spTree>
    <p:extLst>
      <p:ext uri="{BB962C8B-B14F-4D97-AF65-F5344CB8AC3E}">
        <p14:creationId xmlns:p14="http://schemas.microsoft.com/office/powerpoint/2010/main" val="4130109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81000"/>
            <a:ext cx="7772400" cy="838200"/>
          </a:xfrm>
        </p:spPr>
        <p:txBody>
          <a:bodyPr>
            <a:noAutofit/>
          </a:bodyPr>
          <a:lstStyle/>
          <a:p>
            <a:pPr algn="ctr"/>
            <a:r>
              <a:rPr lang="en-US" sz="3000" b="0" dirty="0">
                <a:solidFill>
                  <a:schemeClr val="bg1">
                    <a:lumMod val="95000"/>
                    <a:lumOff val="5000"/>
                  </a:schemeClr>
                </a:solidFill>
              </a:rPr>
              <a:t>Epistemological </a:t>
            </a:r>
            <a:r>
              <a:rPr lang="en-US" sz="3000" b="0" dirty="0" smtClean="0">
                <a:solidFill>
                  <a:schemeClr val="bg1">
                    <a:lumMod val="95000"/>
                    <a:lumOff val="5000"/>
                  </a:schemeClr>
                </a:solidFill>
              </a:rPr>
              <a:t>Premises </a:t>
            </a:r>
            <a:r>
              <a:rPr lang="en-US" sz="3000" b="0" dirty="0">
                <a:solidFill>
                  <a:schemeClr val="bg1">
                    <a:lumMod val="95000"/>
                    <a:lumOff val="5000"/>
                  </a:schemeClr>
                </a:solidFill>
              </a:rPr>
              <a:t>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Style as choice</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1054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342900" indent="-342900" algn="l">
              <a:buFont typeface="Arial" pitchFamily="34" charset="0"/>
              <a:buChar char="•"/>
            </a:pPr>
            <a:r>
              <a:rPr lang="en-US" sz="2200" b="0" dirty="0" smtClean="0">
                <a:solidFill>
                  <a:schemeClr val="bg1">
                    <a:lumMod val="95000"/>
                    <a:lumOff val="5000"/>
                  </a:schemeClr>
                </a:solidFill>
              </a:rPr>
              <a:t>Style can be conceptualize as a sequence of paradigmatic (functionally alternative) and syntagmatic  (i.e. sequential) choices made by the author </a:t>
            </a:r>
            <a:r>
              <a:rPr lang="en-US" sz="2200" b="0" dirty="0" smtClean="0">
                <a:solidFill>
                  <a:schemeClr val="bg1">
                    <a:lumMod val="95000"/>
                    <a:lumOff val="5000"/>
                  </a:schemeClr>
                </a:solidFill>
              </a:rPr>
              <a:t>of the text.</a:t>
            </a:r>
          </a:p>
          <a:p>
            <a:pPr marL="342900" indent="-342900" algn="l">
              <a:buFont typeface="Arial" pitchFamily="34" charset="0"/>
              <a:buChar char="•"/>
            </a:pPr>
            <a:endParaRPr lang="en-US" sz="2200" b="0" dirty="0">
              <a:solidFill>
                <a:schemeClr val="bg1">
                  <a:lumMod val="95000"/>
                  <a:lumOff val="5000"/>
                </a:schemeClr>
              </a:solidFill>
            </a:endParaRPr>
          </a:p>
          <a:p>
            <a:pPr marL="342900" indent="-342900" algn="l">
              <a:buFont typeface="Arial" pitchFamily="34" charset="0"/>
              <a:buChar char="•"/>
            </a:pPr>
            <a:r>
              <a:rPr lang="en-US" sz="2200" b="0" dirty="0" smtClean="0">
                <a:solidFill>
                  <a:schemeClr val="bg1">
                    <a:lumMod val="95000"/>
                    <a:lumOff val="5000"/>
                  </a:schemeClr>
                </a:solidFill>
              </a:rPr>
              <a:t>Theses linguistic choices  are made across </a:t>
            </a:r>
            <a:r>
              <a:rPr lang="en-US" sz="2200" b="0" dirty="0" smtClean="0">
                <a:solidFill>
                  <a:schemeClr val="bg1">
                    <a:lumMod val="95000"/>
                    <a:lumOff val="5000"/>
                  </a:schemeClr>
                </a:solidFill>
              </a:rPr>
              <a:t>different linguistic </a:t>
            </a:r>
            <a:r>
              <a:rPr lang="en-US" sz="2200" b="0" dirty="0" smtClean="0">
                <a:solidFill>
                  <a:schemeClr val="bg1">
                    <a:lumMod val="95000"/>
                    <a:lumOff val="5000"/>
                  </a:schemeClr>
                </a:solidFill>
              </a:rPr>
              <a:t>levels, e.g. phonological, morphological, syntactic, etc..</a:t>
            </a:r>
            <a:endParaRPr lang="en-US" sz="2200" b="0" dirty="0" smtClean="0">
              <a:solidFill>
                <a:schemeClr val="bg1">
                  <a:lumMod val="95000"/>
                  <a:lumOff val="5000"/>
                </a:schemeClr>
              </a:solidFill>
            </a:endParaRPr>
          </a:p>
          <a:p>
            <a:pPr marL="342900" indent="-342900" algn="l">
              <a:buFont typeface="Arial" pitchFamily="34" charset="0"/>
              <a:buChar char="•"/>
            </a:pPr>
            <a:endParaRPr lang="en-US" sz="2200" b="0" dirty="0">
              <a:solidFill>
                <a:schemeClr val="bg1">
                  <a:lumMod val="95000"/>
                  <a:lumOff val="5000"/>
                </a:schemeClr>
              </a:solidFill>
            </a:endParaRPr>
          </a:p>
          <a:p>
            <a:pPr marL="342900" indent="-342900" algn="l">
              <a:buFont typeface="Arial" pitchFamily="34" charset="0"/>
              <a:buChar char="•"/>
            </a:pPr>
            <a:r>
              <a:rPr lang="en-US" sz="2200" b="0" dirty="0">
                <a:solidFill>
                  <a:schemeClr val="bg1">
                    <a:lumMod val="95000"/>
                    <a:lumOff val="5000"/>
                  </a:schemeClr>
                </a:solidFill>
              </a:rPr>
              <a:t>Simpson (2004: 22) states that “choices in style are motivated, even if unconsciously, and these choices have a profound impact on the way texts are structured and interpreted”.</a:t>
            </a:r>
          </a:p>
          <a:p>
            <a:pPr algn="l"/>
            <a:endParaRPr lang="en-US" sz="2200" b="0" dirty="0">
              <a:solidFill>
                <a:schemeClr val="bg1">
                  <a:lumMod val="95000"/>
                  <a:lumOff val="5000"/>
                </a:schemeClr>
              </a:solidFill>
            </a:endParaRPr>
          </a:p>
          <a:p>
            <a:pPr marL="342900" indent="-342900" algn="l">
              <a:buFont typeface="Arial" pitchFamily="34" charset="0"/>
              <a:buChar char="•"/>
            </a:pPr>
            <a:r>
              <a:rPr lang="en-US" sz="2200" b="0" dirty="0" smtClean="0">
                <a:solidFill>
                  <a:schemeClr val="bg1">
                    <a:lumMod val="95000"/>
                    <a:lumOff val="5000"/>
                  </a:schemeClr>
                </a:solidFill>
              </a:rPr>
              <a:t>Thus, these </a:t>
            </a:r>
            <a:r>
              <a:rPr lang="en-US" sz="2200" b="0" dirty="0" smtClean="0">
                <a:solidFill>
                  <a:schemeClr val="bg1">
                    <a:lumMod val="95000"/>
                    <a:lumOff val="5000"/>
                  </a:schemeClr>
                </a:solidFill>
              </a:rPr>
              <a:t>linguistic choice have  artistic and affective potentials.</a:t>
            </a:r>
          </a:p>
          <a:p>
            <a:pPr marL="342900" indent="-342900" algn="l">
              <a:buFont typeface="Arial" pitchFamily="34" charset="0"/>
              <a:buChar char="•"/>
            </a:pPr>
            <a:endParaRPr lang="en-US" sz="2200" b="0" dirty="0">
              <a:solidFill>
                <a:schemeClr val="bg1">
                  <a:lumMod val="95000"/>
                  <a:lumOff val="5000"/>
                </a:schemeClr>
              </a:solidFill>
            </a:endParaRPr>
          </a:p>
          <a:p>
            <a:pPr marL="342900" indent="-342900" algn="l">
              <a:buFont typeface="Arial" pitchFamily="34" charset="0"/>
              <a:buChar char="•"/>
            </a:pPr>
            <a:r>
              <a:rPr lang="en-US" sz="2200" b="0" dirty="0">
                <a:solidFill>
                  <a:schemeClr val="bg1">
                    <a:lumMod val="95000"/>
                    <a:lumOff val="5000"/>
                  </a:schemeClr>
                </a:solidFill>
              </a:rPr>
              <a:t>These </a:t>
            </a:r>
            <a:r>
              <a:rPr lang="en-US" sz="2200" b="0" dirty="0" smtClean="0">
                <a:solidFill>
                  <a:schemeClr val="bg1">
                    <a:lumMod val="95000"/>
                    <a:lumOff val="5000"/>
                  </a:schemeClr>
                </a:solidFill>
              </a:rPr>
              <a:t>artistic and </a:t>
            </a:r>
            <a:r>
              <a:rPr lang="en-US" sz="2200" b="0" dirty="0">
                <a:solidFill>
                  <a:schemeClr val="bg1">
                    <a:lumMod val="95000"/>
                    <a:lumOff val="5000"/>
                  </a:schemeClr>
                </a:solidFill>
              </a:rPr>
              <a:t>affective </a:t>
            </a:r>
            <a:r>
              <a:rPr lang="en-US" sz="2200" b="0" dirty="0" smtClean="0">
                <a:solidFill>
                  <a:schemeClr val="bg1">
                    <a:lumMod val="95000"/>
                    <a:lumOff val="5000"/>
                  </a:schemeClr>
                </a:solidFill>
              </a:rPr>
              <a:t>potentials  give the literary texts its poetic </a:t>
            </a:r>
            <a:r>
              <a:rPr lang="en-US" sz="2200" b="0" dirty="0">
                <a:solidFill>
                  <a:schemeClr val="bg1">
                    <a:lumMod val="95000"/>
                    <a:lumOff val="5000"/>
                  </a:schemeClr>
                </a:solidFill>
              </a:rPr>
              <a:t>and aesthetic </a:t>
            </a:r>
            <a:r>
              <a:rPr lang="en-US" sz="2200" b="0" dirty="0" smtClean="0">
                <a:solidFill>
                  <a:schemeClr val="bg1">
                    <a:lumMod val="95000"/>
                    <a:lumOff val="5000"/>
                  </a:schemeClr>
                </a:solidFill>
              </a:rPr>
              <a:t>effects</a:t>
            </a:r>
            <a:r>
              <a:rPr lang="en-US" sz="2200" b="0" dirty="0" smtClean="0">
                <a:solidFill>
                  <a:schemeClr val="bg1">
                    <a:lumMod val="95000"/>
                    <a:lumOff val="5000"/>
                  </a:schemeClr>
                </a:solidFill>
              </a:rPr>
              <a:t>.</a:t>
            </a:r>
          </a:p>
        </p:txBody>
      </p:sp>
    </p:spTree>
    <p:extLst>
      <p:ext uri="{BB962C8B-B14F-4D97-AF65-F5344CB8AC3E}">
        <p14:creationId xmlns:p14="http://schemas.microsoft.com/office/powerpoint/2010/main" val="395242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04800"/>
            <a:ext cx="7772400" cy="914400"/>
          </a:xfrm>
        </p:spPr>
        <p:txBody>
          <a:bodyPr>
            <a:normAutofit/>
          </a:bodyPr>
          <a:lstStyle/>
          <a:p>
            <a:pPr algn="ctr"/>
            <a:r>
              <a:rPr lang="en-US" sz="3000" b="0" dirty="0">
                <a:solidFill>
                  <a:schemeClr val="bg1">
                    <a:lumMod val="95000"/>
                    <a:lumOff val="5000"/>
                  </a:schemeClr>
                </a:solidFill>
              </a:rPr>
              <a:t>Epistemological </a:t>
            </a:r>
            <a:r>
              <a:rPr lang="en-US" sz="3000" b="0" dirty="0" smtClean="0">
                <a:solidFill>
                  <a:schemeClr val="bg1">
                    <a:lumMod val="95000"/>
                    <a:lumOff val="5000"/>
                  </a:schemeClr>
                </a:solidFill>
              </a:rPr>
              <a:t>Premises </a:t>
            </a:r>
            <a:r>
              <a:rPr lang="en-US" sz="3000" b="0" dirty="0">
                <a:solidFill>
                  <a:schemeClr val="bg1">
                    <a:lumMod val="95000"/>
                    <a:lumOff val="5000"/>
                  </a:schemeClr>
                </a:solidFill>
              </a:rPr>
              <a:t>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Conscious and unconscious stylistic choices</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1054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endParaRPr lang="en-US" sz="2100" b="0" dirty="0" smtClean="0">
              <a:solidFill>
                <a:schemeClr val="bg1"/>
              </a:solidFill>
            </a:endParaRPr>
          </a:p>
          <a:p>
            <a:pPr marL="342900" indent="-342900" algn="l">
              <a:buFont typeface="Arial" pitchFamily="34" charset="0"/>
              <a:buChar char="•"/>
            </a:pPr>
            <a:endParaRPr lang="en-US" sz="2100" b="0" dirty="0" smtClean="0">
              <a:solidFill>
                <a:schemeClr val="bg1"/>
              </a:solidFill>
            </a:endParaRPr>
          </a:p>
          <a:p>
            <a:pPr marL="342900" indent="-342900" algn="l">
              <a:buFont typeface="Arial" pitchFamily="34" charset="0"/>
              <a:buChar char="•"/>
            </a:pPr>
            <a:endParaRPr lang="en-US" sz="2100" b="0" dirty="0">
              <a:solidFill>
                <a:schemeClr val="bg1"/>
              </a:solidFill>
            </a:endParaRPr>
          </a:p>
          <a:p>
            <a:pPr marL="342900" indent="-342900" algn="l">
              <a:buFont typeface="Arial" pitchFamily="34" charset="0"/>
              <a:buChar char="•"/>
            </a:pPr>
            <a:r>
              <a:rPr lang="en-US" sz="2100" b="0" dirty="0" smtClean="0">
                <a:solidFill>
                  <a:schemeClr val="bg1">
                    <a:lumMod val="95000"/>
                    <a:lumOff val="5000"/>
                  </a:schemeClr>
                </a:solidFill>
              </a:rPr>
              <a:t>In any text, the author makes some linguistic </a:t>
            </a:r>
            <a:r>
              <a:rPr lang="en-US" sz="2100" b="0" dirty="0">
                <a:solidFill>
                  <a:schemeClr val="bg1">
                    <a:lumMod val="95000"/>
                    <a:lumOff val="5000"/>
                  </a:schemeClr>
                </a:solidFill>
              </a:rPr>
              <a:t>choices </a:t>
            </a:r>
            <a:r>
              <a:rPr lang="en-US" sz="2100" b="0" dirty="0" smtClean="0">
                <a:solidFill>
                  <a:schemeClr val="bg1">
                    <a:lumMod val="95000"/>
                    <a:lumOff val="5000"/>
                  </a:schemeClr>
                </a:solidFill>
              </a:rPr>
              <a:t>out of a </a:t>
            </a:r>
            <a:r>
              <a:rPr lang="en-US" sz="2100" b="0" dirty="0">
                <a:solidFill>
                  <a:schemeClr val="bg1">
                    <a:lumMod val="95000"/>
                    <a:lumOff val="5000"/>
                  </a:schemeClr>
                </a:solidFill>
              </a:rPr>
              <a:t>range of alternatives available </a:t>
            </a:r>
            <a:r>
              <a:rPr lang="en-US" sz="2100" b="0" dirty="0" smtClean="0">
                <a:solidFill>
                  <a:schemeClr val="bg1">
                    <a:lumMod val="95000"/>
                    <a:lumOff val="5000"/>
                  </a:schemeClr>
                </a:solidFill>
              </a:rPr>
              <a:t>to him/her in </a:t>
            </a:r>
            <a:r>
              <a:rPr lang="en-US" sz="2100" b="0" dirty="0">
                <a:solidFill>
                  <a:schemeClr val="bg1">
                    <a:lumMod val="95000"/>
                    <a:lumOff val="5000"/>
                  </a:schemeClr>
                </a:solidFill>
              </a:rPr>
              <a:t>a given </a:t>
            </a:r>
            <a:r>
              <a:rPr lang="en-US" sz="2100" b="0" dirty="0" smtClean="0">
                <a:solidFill>
                  <a:schemeClr val="bg1">
                    <a:lumMod val="95000"/>
                    <a:lumOff val="5000"/>
                  </a:schemeClr>
                </a:solidFill>
              </a:rPr>
              <a:t>text-type, context and genre</a:t>
            </a:r>
            <a:r>
              <a:rPr lang="en-US" sz="2100" b="0" dirty="0" smtClean="0">
                <a:solidFill>
                  <a:schemeClr val="bg1">
                    <a:lumMod val="95000"/>
                    <a:lumOff val="5000"/>
                  </a:schemeClr>
                </a:solidFill>
              </a:rPr>
              <a:t>.</a:t>
            </a:r>
          </a:p>
          <a:p>
            <a:pPr algn="l"/>
            <a:endParaRPr lang="en-US" sz="2100" b="0" dirty="0">
              <a:solidFill>
                <a:schemeClr val="bg1">
                  <a:lumMod val="95000"/>
                  <a:lumOff val="5000"/>
                </a:schemeClr>
              </a:solidFill>
            </a:endParaRPr>
          </a:p>
          <a:p>
            <a:pPr marL="342900" indent="-342900" algn="l">
              <a:buFont typeface="Arial" pitchFamily="34" charset="0"/>
              <a:buChar char="•"/>
            </a:pPr>
            <a:r>
              <a:rPr lang="en-US" sz="2100" b="0" dirty="0" smtClean="0">
                <a:solidFill>
                  <a:schemeClr val="bg1">
                    <a:lumMod val="95000"/>
                    <a:lumOff val="5000"/>
                  </a:schemeClr>
                </a:solidFill>
              </a:rPr>
              <a:t>These choices are made consciously but sometimes unconsciously, because each genre and text-type affords and also restricts the author’s  linguistic, international  and discursive choices. </a:t>
            </a:r>
          </a:p>
          <a:p>
            <a:pPr marL="342900" indent="-342900" algn="l">
              <a:buFont typeface="Arial" pitchFamily="34" charset="0"/>
              <a:buChar char="•"/>
            </a:pPr>
            <a:endParaRPr lang="en-US" sz="2100" b="0" dirty="0" smtClean="0">
              <a:solidFill>
                <a:schemeClr val="bg1">
                  <a:lumMod val="95000"/>
                  <a:lumOff val="5000"/>
                </a:schemeClr>
              </a:solidFill>
            </a:endParaRPr>
          </a:p>
          <a:p>
            <a:pPr marL="342900" indent="-342900" algn="l">
              <a:buFont typeface="Arial" pitchFamily="34" charset="0"/>
              <a:buChar char="•"/>
            </a:pPr>
            <a:r>
              <a:rPr lang="en-US" sz="2100" b="0" dirty="0">
                <a:solidFill>
                  <a:schemeClr val="bg1">
                    <a:lumMod val="95000"/>
                    <a:lumOff val="5000"/>
                  </a:schemeClr>
                </a:solidFill>
              </a:rPr>
              <a:t>The author’s ideological and cultural biases are the main motivations for his/here unconscious linguistic choices. </a:t>
            </a:r>
          </a:p>
          <a:p>
            <a:pPr algn="l"/>
            <a:endParaRPr lang="en-US" sz="2100" b="0" dirty="0" smtClean="0">
              <a:solidFill>
                <a:schemeClr val="bg1">
                  <a:lumMod val="95000"/>
                  <a:lumOff val="5000"/>
                </a:schemeClr>
              </a:solidFill>
            </a:endParaRPr>
          </a:p>
          <a:p>
            <a:pPr marL="342900" indent="-342900" algn="l">
              <a:buFont typeface="Arial" pitchFamily="34" charset="0"/>
              <a:buChar char="•"/>
            </a:pPr>
            <a:r>
              <a:rPr lang="en-US" sz="2100" b="0" dirty="0" smtClean="0">
                <a:solidFill>
                  <a:schemeClr val="bg1">
                    <a:lumMod val="95000"/>
                    <a:lumOff val="5000"/>
                  </a:schemeClr>
                </a:solidFill>
              </a:rPr>
              <a:t>These linguistic choices, which </a:t>
            </a:r>
            <a:r>
              <a:rPr lang="en-US" sz="2100" b="0" dirty="0" smtClean="0">
                <a:solidFill>
                  <a:schemeClr val="bg1">
                    <a:lumMod val="95000"/>
                    <a:lumOff val="5000"/>
                  </a:schemeClr>
                </a:solidFill>
              </a:rPr>
              <a:t>might be consciously </a:t>
            </a:r>
            <a:r>
              <a:rPr lang="en-US" sz="2100" b="0" dirty="0" smtClean="0">
                <a:solidFill>
                  <a:schemeClr val="bg1">
                    <a:lumMod val="95000"/>
                    <a:lumOff val="5000"/>
                  </a:schemeClr>
                </a:solidFill>
              </a:rPr>
              <a:t>or unconsciously , constitute the style of the author , of the text and of the genre.</a:t>
            </a:r>
          </a:p>
          <a:p>
            <a:pPr marL="342900" indent="-342900" algn="l">
              <a:buFont typeface="Arial" pitchFamily="34" charset="0"/>
              <a:buChar char="•"/>
            </a:pPr>
            <a:endParaRPr lang="en-US" sz="2100" b="0" dirty="0">
              <a:solidFill>
                <a:schemeClr val="bg1">
                  <a:lumMod val="95000"/>
                  <a:lumOff val="5000"/>
                </a:schemeClr>
              </a:solidFill>
            </a:endParaRPr>
          </a:p>
          <a:p>
            <a:pPr marL="342900" indent="-342900" algn="l">
              <a:buFont typeface="Arial" pitchFamily="34" charset="0"/>
              <a:buChar char="•"/>
            </a:pPr>
            <a:r>
              <a:rPr lang="en-US" sz="2100" b="0" dirty="0" smtClean="0">
                <a:solidFill>
                  <a:schemeClr val="bg1">
                    <a:lumMod val="95000"/>
                    <a:lumOff val="5000"/>
                  </a:schemeClr>
                </a:solidFill>
              </a:rPr>
              <a:t>This means that style lies in all, the man, the text and the </a:t>
            </a:r>
            <a:r>
              <a:rPr lang="en-US" sz="2100" b="0" dirty="0" smtClean="0">
                <a:solidFill>
                  <a:schemeClr val="bg1">
                    <a:lumMod val="95000"/>
                    <a:lumOff val="5000"/>
                  </a:schemeClr>
                </a:solidFill>
              </a:rPr>
              <a:t>genre (cf. </a:t>
            </a:r>
            <a:r>
              <a:rPr lang="en-US" sz="2100" b="0" dirty="0" smtClean="0">
                <a:solidFill>
                  <a:schemeClr val="bg1">
                    <a:lumMod val="95000"/>
                    <a:lumOff val="5000"/>
                  </a:schemeClr>
                </a:solidFill>
              </a:rPr>
              <a:t>lecture no. 1)</a:t>
            </a:r>
            <a:r>
              <a:rPr lang="en-US" sz="2100" b="0" dirty="0" smtClean="0">
                <a:solidFill>
                  <a:schemeClr val="bg1">
                    <a:lumMod val="95000"/>
                    <a:lumOff val="5000"/>
                  </a:schemeClr>
                </a:solidFill>
              </a:rPr>
              <a:t>.</a:t>
            </a:r>
          </a:p>
        </p:txBody>
      </p:sp>
    </p:spTree>
    <p:extLst>
      <p:ext uri="{BB962C8B-B14F-4D97-AF65-F5344CB8AC3E}">
        <p14:creationId xmlns:p14="http://schemas.microsoft.com/office/powerpoint/2010/main" val="17069988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04800"/>
            <a:ext cx="7772400" cy="914400"/>
          </a:xfrm>
        </p:spPr>
        <p:txBody>
          <a:bodyPr>
            <a:normAutofit/>
          </a:bodyPr>
          <a:lstStyle/>
          <a:p>
            <a:pPr algn="ctr"/>
            <a:r>
              <a:rPr lang="en-US" sz="3000" b="0" dirty="0">
                <a:solidFill>
                  <a:schemeClr val="bg1">
                    <a:lumMod val="95000"/>
                    <a:lumOff val="5000"/>
                  </a:schemeClr>
                </a:solidFill>
              </a:rPr>
              <a:t>Epistemological </a:t>
            </a:r>
            <a:r>
              <a:rPr lang="en-US" sz="3000" b="0" dirty="0" smtClean="0">
                <a:solidFill>
                  <a:schemeClr val="bg1">
                    <a:lumMod val="95000"/>
                    <a:lumOff val="5000"/>
                  </a:schemeClr>
                </a:solidFill>
              </a:rPr>
              <a:t>Premises </a:t>
            </a:r>
            <a:r>
              <a:rPr lang="en-US" sz="3000" b="0" dirty="0">
                <a:solidFill>
                  <a:schemeClr val="bg1">
                    <a:lumMod val="95000"/>
                    <a:lumOff val="5000"/>
                  </a:schemeClr>
                </a:solidFill>
              </a:rPr>
              <a:t>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Intentional fallacy</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1054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endParaRPr lang="en-US" sz="2200" b="0" dirty="0" smtClean="0">
              <a:solidFill>
                <a:schemeClr val="bg1"/>
              </a:solidFill>
            </a:endParaRPr>
          </a:p>
          <a:p>
            <a:pPr marL="342900" indent="-342900" algn="l">
              <a:buFont typeface="Arial" pitchFamily="34" charset="0"/>
              <a:buChar char="•"/>
            </a:pPr>
            <a:endParaRPr lang="en-US" sz="2200" b="0" dirty="0" smtClean="0">
              <a:solidFill>
                <a:schemeClr val="bg1"/>
              </a:solidFill>
            </a:endParaRPr>
          </a:p>
          <a:p>
            <a:pPr marL="342900" indent="-342900" algn="l">
              <a:buFont typeface="Arial" pitchFamily="34" charset="0"/>
              <a:buChar char="•"/>
            </a:pPr>
            <a:endParaRPr lang="en-US" sz="2200" b="0" dirty="0">
              <a:solidFill>
                <a:schemeClr val="bg1"/>
              </a:solidFill>
            </a:endParaRPr>
          </a:p>
          <a:p>
            <a:pPr marL="342900" indent="-342900" algn="l">
              <a:buFont typeface="Arial" pitchFamily="34" charset="0"/>
              <a:buChar char="•"/>
            </a:pPr>
            <a:r>
              <a:rPr lang="en-US" sz="2200" b="0" dirty="0" smtClean="0">
                <a:solidFill>
                  <a:schemeClr val="bg1">
                    <a:lumMod val="95000"/>
                    <a:lumOff val="5000"/>
                  </a:schemeClr>
                </a:solidFill>
              </a:rPr>
              <a:t>Realizing that style comprises linguistic choices made consciously and unconsciously by the author undermines the traditional assumption that the author's intention is relevant for literary text interpretation. </a:t>
            </a:r>
          </a:p>
          <a:p>
            <a:pPr marL="342900" indent="-342900" algn="l">
              <a:buFont typeface="Arial" pitchFamily="34" charset="0"/>
              <a:buChar char="•"/>
            </a:pPr>
            <a:endParaRPr lang="en-US" sz="2200" b="0" dirty="0">
              <a:solidFill>
                <a:schemeClr val="bg1">
                  <a:lumMod val="95000"/>
                  <a:lumOff val="5000"/>
                </a:schemeClr>
              </a:solidFill>
            </a:endParaRPr>
          </a:p>
          <a:p>
            <a:pPr marL="342900" indent="-342900" algn="l">
              <a:buFont typeface="Arial" pitchFamily="34" charset="0"/>
              <a:buChar char="•"/>
            </a:pPr>
            <a:r>
              <a:rPr lang="en-US" sz="2200" b="0" dirty="0" smtClean="0">
                <a:solidFill>
                  <a:schemeClr val="bg1">
                    <a:lumMod val="95000"/>
                    <a:lumOff val="5000"/>
                  </a:schemeClr>
                </a:solidFill>
              </a:rPr>
              <a:t>Rejecting the </a:t>
            </a:r>
            <a:r>
              <a:rPr lang="en-US" sz="2200" b="0" dirty="0">
                <a:solidFill>
                  <a:schemeClr val="bg1">
                    <a:lumMod val="95000"/>
                    <a:lumOff val="5000"/>
                  </a:schemeClr>
                </a:solidFill>
              </a:rPr>
              <a:t>relevance and recoverability of authorial intent in text interpretation is </a:t>
            </a:r>
            <a:r>
              <a:rPr lang="en-US" sz="2200" b="0" dirty="0" smtClean="0">
                <a:solidFill>
                  <a:schemeClr val="bg1">
                    <a:lumMod val="95000"/>
                    <a:lumOff val="5000"/>
                  </a:schemeClr>
                </a:solidFill>
              </a:rPr>
              <a:t>referred to as ‘intentional </a:t>
            </a:r>
            <a:r>
              <a:rPr lang="en-US" sz="2200" b="0" dirty="0" smtClean="0">
                <a:solidFill>
                  <a:schemeClr val="bg1">
                    <a:lumMod val="95000"/>
                    <a:lumOff val="5000"/>
                  </a:schemeClr>
                </a:solidFill>
              </a:rPr>
              <a:t>fallacy’.  </a:t>
            </a:r>
          </a:p>
          <a:p>
            <a:pPr marL="342900" indent="-342900" algn="l">
              <a:buFont typeface="Arial" pitchFamily="34" charset="0"/>
              <a:buChar char="•"/>
            </a:pPr>
            <a:endParaRPr lang="en-US" sz="2200" b="0" dirty="0">
              <a:solidFill>
                <a:schemeClr val="bg1">
                  <a:lumMod val="95000"/>
                  <a:lumOff val="5000"/>
                </a:schemeClr>
              </a:solidFill>
            </a:endParaRPr>
          </a:p>
          <a:p>
            <a:pPr marL="342900" indent="-342900" algn="l">
              <a:buFont typeface="Arial" pitchFamily="34" charset="0"/>
              <a:buChar char="•"/>
            </a:pPr>
            <a:r>
              <a:rPr lang="en-US" sz="2200" b="0" dirty="0" smtClean="0">
                <a:solidFill>
                  <a:schemeClr val="bg1">
                    <a:lumMod val="95000"/>
                    <a:lumOff val="5000"/>
                  </a:schemeClr>
                </a:solidFill>
              </a:rPr>
              <a:t>Intentional </a:t>
            </a:r>
            <a:r>
              <a:rPr lang="en-US" sz="2200" b="0" dirty="0">
                <a:solidFill>
                  <a:schemeClr val="bg1">
                    <a:lumMod val="95000"/>
                    <a:lumOff val="5000"/>
                  </a:schemeClr>
                </a:solidFill>
              </a:rPr>
              <a:t>fallacy </a:t>
            </a:r>
            <a:r>
              <a:rPr lang="en-US" sz="2200" b="0" dirty="0" smtClean="0">
                <a:solidFill>
                  <a:schemeClr val="bg1">
                    <a:lumMod val="95000"/>
                    <a:lumOff val="5000"/>
                  </a:schemeClr>
                </a:solidFill>
              </a:rPr>
              <a:t>is an idea </a:t>
            </a:r>
            <a:r>
              <a:rPr lang="en-US" sz="2200" b="0" dirty="0" smtClean="0">
                <a:solidFill>
                  <a:schemeClr val="bg1">
                    <a:lumMod val="95000"/>
                    <a:lumOff val="5000"/>
                  </a:schemeClr>
                </a:solidFill>
              </a:rPr>
              <a:t>developed by the school of new criticism in United States in the 1940s.</a:t>
            </a:r>
          </a:p>
          <a:p>
            <a:pPr marL="342900" indent="-342900" algn="l">
              <a:buFont typeface="Arial" pitchFamily="34" charset="0"/>
              <a:buChar char="•"/>
            </a:pPr>
            <a:endParaRPr lang="en-US" sz="2200" b="0" dirty="0">
              <a:solidFill>
                <a:schemeClr val="bg1">
                  <a:lumMod val="95000"/>
                  <a:lumOff val="5000"/>
                </a:schemeClr>
              </a:solidFill>
            </a:endParaRPr>
          </a:p>
          <a:p>
            <a:pPr marL="342900" indent="-342900" algn="l">
              <a:buFont typeface="Arial" pitchFamily="34" charset="0"/>
              <a:buChar char="•"/>
            </a:pPr>
            <a:r>
              <a:rPr lang="en-US" sz="2200" b="0" dirty="0" smtClean="0">
                <a:solidFill>
                  <a:schemeClr val="bg1">
                    <a:lumMod val="95000"/>
                    <a:lumOff val="5000"/>
                  </a:schemeClr>
                </a:solidFill>
              </a:rPr>
              <a:t> The new critics rejected investing too much effort in authorial intention when assessing </a:t>
            </a:r>
            <a:r>
              <a:rPr lang="en-US" sz="2200" b="0" dirty="0">
                <a:solidFill>
                  <a:schemeClr val="bg1">
                    <a:lumMod val="95000"/>
                    <a:lumOff val="5000"/>
                  </a:schemeClr>
                </a:solidFill>
              </a:rPr>
              <a:t>of a </a:t>
            </a:r>
            <a:r>
              <a:rPr lang="en-US" sz="2200" b="0" dirty="0" smtClean="0">
                <a:solidFill>
                  <a:schemeClr val="bg1">
                    <a:lumMod val="95000"/>
                    <a:lumOff val="5000"/>
                  </a:schemeClr>
                </a:solidFill>
              </a:rPr>
              <a:t>literary </a:t>
            </a:r>
            <a:r>
              <a:rPr lang="en-US" sz="2200" b="0" dirty="0" smtClean="0">
                <a:solidFill>
                  <a:schemeClr val="bg1">
                    <a:lumMod val="95000"/>
                    <a:lumOff val="5000"/>
                  </a:schemeClr>
                </a:solidFill>
              </a:rPr>
              <a:t>work, because, they argued, this </a:t>
            </a:r>
            <a:r>
              <a:rPr lang="en-US" sz="2200" b="0" dirty="0" smtClean="0">
                <a:solidFill>
                  <a:schemeClr val="bg1">
                    <a:lumMod val="95000"/>
                    <a:lumOff val="5000"/>
                  </a:schemeClr>
                </a:solidFill>
              </a:rPr>
              <a:t>intention is neither recoverable or desirable (</a:t>
            </a:r>
            <a:r>
              <a:rPr lang="en-US" sz="2200" b="0" dirty="0">
                <a:solidFill>
                  <a:schemeClr val="bg1">
                    <a:lumMod val="95000"/>
                    <a:lumOff val="5000"/>
                  </a:schemeClr>
                </a:solidFill>
              </a:rPr>
              <a:t>Harding, 2014: </a:t>
            </a:r>
            <a:r>
              <a:rPr lang="en-US" sz="2200" b="0" dirty="0" smtClean="0">
                <a:solidFill>
                  <a:schemeClr val="bg1">
                    <a:lumMod val="95000"/>
                    <a:lumOff val="5000"/>
                  </a:schemeClr>
                </a:solidFill>
              </a:rPr>
              <a:t>68-9</a:t>
            </a:r>
            <a:r>
              <a:rPr lang="en-US" sz="2200" b="0" dirty="0" smtClean="0">
                <a:solidFill>
                  <a:schemeClr val="bg1">
                    <a:lumMod val="95000"/>
                    <a:lumOff val="5000"/>
                  </a:schemeClr>
                </a:solidFill>
              </a:rPr>
              <a:t>).</a:t>
            </a:r>
            <a:endParaRPr lang="en-US" sz="2200" b="0" dirty="0" smtClean="0">
              <a:solidFill>
                <a:schemeClr val="bg1">
                  <a:lumMod val="95000"/>
                  <a:lumOff val="5000"/>
                </a:schemeClr>
              </a:solidFill>
            </a:endParaRPr>
          </a:p>
        </p:txBody>
      </p:sp>
    </p:spTree>
    <p:extLst>
      <p:ext uri="{BB962C8B-B14F-4D97-AF65-F5344CB8AC3E}">
        <p14:creationId xmlns:p14="http://schemas.microsoft.com/office/powerpoint/2010/main" val="1299539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04800"/>
            <a:ext cx="7772400" cy="914400"/>
          </a:xfrm>
        </p:spPr>
        <p:txBody>
          <a:bodyPr>
            <a:normAutofit/>
          </a:bodyPr>
          <a:lstStyle/>
          <a:p>
            <a:pPr algn="ctr"/>
            <a:r>
              <a:rPr lang="en-US" sz="3000" b="0" dirty="0">
                <a:solidFill>
                  <a:schemeClr val="bg1">
                    <a:lumMod val="95000"/>
                    <a:lumOff val="5000"/>
                  </a:schemeClr>
                </a:solidFill>
              </a:rPr>
              <a:t>Epistemological </a:t>
            </a:r>
            <a:r>
              <a:rPr lang="en-US" sz="3000" b="0" dirty="0" smtClean="0">
                <a:solidFill>
                  <a:schemeClr val="bg1">
                    <a:lumMod val="95000"/>
                    <a:lumOff val="5000"/>
                  </a:schemeClr>
                </a:solidFill>
              </a:rPr>
              <a:t>Premises </a:t>
            </a:r>
            <a:r>
              <a:rPr lang="en-US" sz="3000" b="0" dirty="0">
                <a:solidFill>
                  <a:schemeClr val="bg1">
                    <a:lumMod val="95000"/>
                    <a:lumOff val="5000"/>
                  </a:schemeClr>
                </a:solidFill>
              </a:rPr>
              <a:t>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Affective Fallacy</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304800" y="1524000"/>
            <a:ext cx="8534400" cy="51054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endParaRPr lang="en-US" sz="1900" b="0" dirty="0" smtClean="0">
              <a:solidFill>
                <a:schemeClr val="bg1"/>
              </a:solidFill>
            </a:endParaRPr>
          </a:p>
          <a:p>
            <a:pPr marL="342900" indent="-342900" algn="l">
              <a:buFont typeface="Arial" pitchFamily="34" charset="0"/>
              <a:buChar char="•"/>
            </a:pPr>
            <a:endParaRPr lang="en-US" sz="1900" b="0" dirty="0" smtClean="0">
              <a:solidFill>
                <a:schemeClr val="bg1"/>
              </a:solidFill>
            </a:endParaRPr>
          </a:p>
          <a:p>
            <a:pPr marL="342900" indent="-342900" algn="l">
              <a:buFont typeface="Arial" pitchFamily="34" charset="0"/>
              <a:buChar char="•"/>
            </a:pPr>
            <a:endParaRPr lang="en-US" sz="1900" b="0" dirty="0">
              <a:solidFill>
                <a:schemeClr val="bg1"/>
              </a:solidFill>
            </a:endParaRPr>
          </a:p>
          <a:p>
            <a:pPr marL="342900" indent="-342900" algn="l">
              <a:buFont typeface="Arial" pitchFamily="34" charset="0"/>
              <a:buChar char="•"/>
            </a:pPr>
            <a:r>
              <a:rPr lang="en-US" sz="1900" b="0" dirty="0">
                <a:solidFill>
                  <a:schemeClr val="bg1">
                    <a:lumMod val="95000"/>
                    <a:lumOff val="5000"/>
                  </a:schemeClr>
                </a:solidFill>
              </a:rPr>
              <a:t>Another type of fallacy identified by the school of new criticism is called ‘affective fallacy’.</a:t>
            </a:r>
          </a:p>
          <a:p>
            <a:pPr marL="342900" indent="-342900" algn="l">
              <a:buFont typeface="Arial" pitchFamily="34" charset="0"/>
              <a:buChar char="•"/>
            </a:pPr>
            <a:endParaRPr lang="en-US" sz="1900" b="0" dirty="0">
              <a:solidFill>
                <a:schemeClr val="bg1">
                  <a:lumMod val="95000"/>
                  <a:lumOff val="5000"/>
                </a:schemeClr>
              </a:solidFill>
            </a:endParaRPr>
          </a:p>
          <a:p>
            <a:pPr marL="342900" indent="-342900" algn="l">
              <a:buFont typeface="Arial" pitchFamily="34" charset="0"/>
              <a:buChar char="•"/>
            </a:pPr>
            <a:r>
              <a:rPr lang="en-US" sz="1900" b="0" dirty="0">
                <a:solidFill>
                  <a:schemeClr val="bg1">
                    <a:lumMod val="95000"/>
                    <a:lumOff val="5000"/>
                  </a:schemeClr>
                </a:solidFill>
              </a:rPr>
              <a:t>According to this </a:t>
            </a:r>
            <a:r>
              <a:rPr lang="en-US" sz="1900" b="0" dirty="0" smtClean="0">
                <a:solidFill>
                  <a:schemeClr val="bg1">
                    <a:lumMod val="95000"/>
                    <a:lumOff val="5000"/>
                  </a:schemeClr>
                </a:solidFill>
              </a:rPr>
              <a:t>school of criticism, </a:t>
            </a:r>
            <a:r>
              <a:rPr lang="en-US" sz="1900" b="0" dirty="0">
                <a:solidFill>
                  <a:schemeClr val="bg1">
                    <a:lumMod val="95000"/>
                    <a:lumOff val="5000"/>
                  </a:schemeClr>
                </a:solidFill>
              </a:rPr>
              <a:t>“it would be fallacious to consider the emotional impact of a text on a reader; a reader’s affective response should be considered, in this view, inconsequential to the critical study of the text” (Harding, 2014: 68).</a:t>
            </a:r>
          </a:p>
          <a:p>
            <a:pPr marL="342900" indent="-342900" algn="l">
              <a:buFont typeface="Arial" pitchFamily="34" charset="0"/>
              <a:buChar char="•"/>
            </a:pPr>
            <a:endParaRPr lang="en-US" sz="1900" b="0" dirty="0">
              <a:solidFill>
                <a:schemeClr val="bg1">
                  <a:lumMod val="95000"/>
                  <a:lumOff val="5000"/>
                </a:schemeClr>
              </a:solidFill>
            </a:endParaRPr>
          </a:p>
          <a:p>
            <a:pPr marL="342900" indent="-342900" algn="l">
              <a:buFont typeface="Arial" pitchFamily="34" charset="0"/>
              <a:buChar char="•"/>
            </a:pPr>
            <a:r>
              <a:rPr lang="en-US" sz="1900" b="0" dirty="0">
                <a:solidFill>
                  <a:schemeClr val="bg1">
                    <a:lumMod val="95000"/>
                    <a:lumOff val="5000"/>
                  </a:schemeClr>
                </a:solidFill>
              </a:rPr>
              <a:t>The idea of ‘affective fallacy’ is in stark contrast to the Aristotelian idea of ‘catharsis</a:t>
            </a:r>
            <a:r>
              <a:rPr lang="en-US" sz="1900" b="0" dirty="0" smtClean="0">
                <a:solidFill>
                  <a:schemeClr val="bg1">
                    <a:lumMod val="95000"/>
                    <a:lumOff val="5000"/>
                  </a:schemeClr>
                </a:solidFill>
              </a:rPr>
              <a:t>’ (</a:t>
            </a:r>
            <a:r>
              <a:rPr lang="en-US" sz="1900" b="0" dirty="0" err="1">
                <a:solidFill>
                  <a:schemeClr val="bg1">
                    <a:lumMod val="95000"/>
                    <a:lumOff val="5000"/>
                  </a:schemeClr>
                </a:solidFill>
              </a:rPr>
              <a:t>Nørgaard</a:t>
            </a:r>
            <a:r>
              <a:rPr lang="en-US" sz="1900" b="0" dirty="0">
                <a:solidFill>
                  <a:schemeClr val="bg1">
                    <a:lumMod val="95000"/>
                    <a:lumOff val="5000"/>
                  </a:schemeClr>
                </a:solidFill>
              </a:rPr>
              <a:t>, et al., 2010: </a:t>
            </a:r>
            <a:r>
              <a:rPr lang="en-US" sz="1900" b="0" dirty="0" smtClean="0">
                <a:solidFill>
                  <a:schemeClr val="bg1">
                    <a:lumMod val="95000"/>
                    <a:lumOff val="5000"/>
                  </a:schemeClr>
                </a:solidFill>
              </a:rPr>
              <a:t>14; also see the lecture no. 1). </a:t>
            </a:r>
          </a:p>
          <a:p>
            <a:pPr marL="342900" indent="-342900" algn="l">
              <a:buFont typeface="Arial" pitchFamily="34" charset="0"/>
              <a:buChar char="•"/>
            </a:pPr>
            <a:endParaRPr lang="en-US" sz="1900" b="0" dirty="0">
              <a:solidFill>
                <a:schemeClr val="bg1">
                  <a:lumMod val="95000"/>
                  <a:lumOff val="5000"/>
                </a:schemeClr>
              </a:solidFill>
            </a:endParaRPr>
          </a:p>
          <a:p>
            <a:pPr marL="342900" indent="-342900" algn="l">
              <a:buFont typeface="Arial" pitchFamily="34" charset="0"/>
              <a:buChar char="•"/>
            </a:pPr>
            <a:r>
              <a:rPr lang="en-US" sz="1900" b="0" dirty="0" err="1" smtClean="0">
                <a:solidFill>
                  <a:schemeClr val="bg1">
                    <a:lumMod val="95000"/>
                    <a:lumOff val="5000"/>
                  </a:schemeClr>
                </a:solidFill>
              </a:rPr>
              <a:t>Nørgaard</a:t>
            </a:r>
            <a:r>
              <a:rPr lang="en-US" sz="1900" b="0" dirty="0" smtClean="0">
                <a:solidFill>
                  <a:schemeClr val="bg1">
                    <a:lumMod val="95000"/>
                    <a:lumOff val="5000"/>
                  </a:schemeClr>
                </a:solidFill>
              </a:rPr>
              <a:t> et al. (2010</a:t>
            </a:r>
            <a:r>
              <a:rPr lang="en-US" sz="1900" b="0" dirty="0">
                <a:solidFill>
                  <a:schemeClr val="bg1">
                    <a:lumMod val="95000"/>
                    <a:lumOff val="5000"/>
                  </a:schemeClr>
                </a:solidFill>
              </a:rPr>
              <a:t>: </a:t>
            </a:r>
            <a:r>
              <a:rPr lang="en-US" sz="1900" b="0" dirty="0" smtClean="0">
                <a:solidFill>
                  <a:schemeClr val="bg1">
                    <a:lumMod val="95000"/>
                    <a:lumOff val="5000"/>
                  </a:schemeClr>
                </a:solidFill>
              </a:rPr>
              <a:t>14) points out that the idea of affective fallacy does </a:t>
            </a:r>
            <a:r>
              <a:rPr lang="en-US" sz="1900" b="0" dirty="0">
                <a:solidFill>
                  <a:schemeClr val="bg1">
                    <a:lumMod val="95000"/>
                    <a:lumOff val="5000"/>
                  </a:schemeClr>
                </a:solidFill>
              </a:rPr>
              <a:t>not seem tenable </a:t>
            </a:r>
            <a:r>
              <a:rPr lang="en-US" sz="1900" b="0" dirty="0" smtClean="0">
                <a:solidFill>
                  <a:schemeClr val="bg1">
                    <a:lumMod val="95000"/>
                    <a:lumOff val="5000"/>
                  </a:schemeClr>
                </a:solidFill>
              </a:rPr>
              <a:t>nowadays. </a:t>
            </a:r>
          </a:p>
          <a:p>
            <a:pPr marL="342900" indent="-342900" algn="l">
              <a:buFont typeface="Arial" pitchFamily="34" charset="0"/>
              <a:buChar char="•"/>
            </a:pPr>
            <a:endParaRPr lang="en-US" sz="1900" b="0" dirty="0">
              <a:solidFill>
                <a:schemeClr val="bg1">
                  <a:lumMod val="95000"/>
                  <a:lumOff val="5000"/>
                </a:schemeClr>
              </a:solidFill>
            </a:endParaRPr>
          </a:p>
          <a:p>
            <a:pPr marL="342900" indent="-342900" algn="l">
              <a:buFont typeface="Arial" pitchFamily="34" charset="0"/>
              <a:buChar char="•"/>
            </a:pPr>
            <a:r>
              <a:rPr lang="en-US" sz="1900" b="0" dirty="0" smtClean="0">
                <a:solidFill>
                  <a:schemeClr val="bg1">
                    <a:lumMod val="95000"/>
                    <a:lumOff val="5000"/>
                  </a:schemeClr>
                </a:solidFill>
              </a:rPr>
              <a:t>This is because the new theories of stylistics and of literary criticism emphasize the role of readers’ response in creating the aesthetic value of the texts ,and the role of these texts in triggering “</a:t>
            </a:r>
            <a:r>
              <a:rPr lang="en-US" sz="1900" b="0" dirty="0">
                <a:solidFill>
                  <a:schemeClr val="bg1">
                    <a:lumMod val="95000"/>
                    <a:lumOff val="5000"/>
                  </a:schemeClr>
                </a:solidFill>
              </a:rPr>
              <a:t>schema disruption” and subsequent “schema refreshing</a:t>
            </a:r>
            <a:r>
              <a:rPr lang="en-US" sz="1900" b="0" dirty="0" smtClean="0">
                <a:solidFill>
                  <a:schemeClr val="bg1">
                    <a:lumMod val="95000"/>
                    <a:lumOff val="5000"/>
                  </a:schemeClr>
                </a:solidFill>
              </a:rPr>
              <a:t>” in their readers </a:t>
            </a:r>
            <a:r>
              <a:rPr lang="en-US" sz="1900" b="0" dirty="0">
                <a:solidFill>
                  <a:schemeClr val="bg1">
                    <a:lumMod val="95000"/>
                    <a:lumOff val="5000"/>
                  </a:schemeClr>
                </a:solidFill>
              </a:rPr>
              <a:t>(Cook, </a:t>
            </a:r>
            <a:r>
              <a:rPr lang="en-US" sz="1900" b="0" dirty="0" smtClean="0">
                <a:solidFill>
                  <a:schemeClr val="bg1">
                    <a:lumMod val="95000"/>
                    <a:lumOff val="5000"/>
                  </a:schemeClr>
                </a:solidFill>
              </a:rPr>
              <a:t>1994; also </a:t>
            </a:r>
            <a:r>
              <a:rPr lang="en-US" sz="1900" b="0" dirty="0">
                <a:solidFill>
                  <a:schemeClr val="bg1">
                    <a:lumMod val="95000"/>
                    <a:lumOff val="5000"/>
                  </a:schemeClr>
                </a:solidFill>
              </a:rPr>
              <a:t>s</a:t>
            </a:r>
            <a:r>
              <a:rPr lang="en-US" sz="1900" b="0" dirty="0" smtClean="0">
                <a:solidFill>
                  <a:schemeClr val="bg1">
                    <a:lumMod val="95000"/>
                    <a:lumOff val="5000"/>
                  </a:schemeClr>
                </a:solidFill>
              </a:rPr>
              <a:t>ee </a:t>
            </a:r>
            <a:r>
              <a:rPr lang="en-US" sz="1900" b="0" dirty="0">
                <a:solidFill>
                  <a:schemeClr val="bg1">
                    <a:lumMod val="95000"/>
                    <a:lumOff val="5000"/>
                  </a:schemeClr>
                </a:solidFill>
              </a:rPr>
              <a:t>the lecture no. </a:t>
            </a:r>
            <a:r>
              <a:rPr lang="en-US" sz="1900" b="0" dirty="0" smtClean="0">
                <a:solidFill>
                  <a:schemeClr val="bg1">
                    <a:lumMod val="95000"/>
                    <a:lumOff val="5000"/>
                  </a:schemeClr>
                </a:solidFill>
              </a:rPr>
              <a:t>3)</a:t>
            </a:r>
            <a:endParaRPr lang="en-US" sz="1900" b="0" dirty="0">
              <a:solidFill>
                <a:schemeClr val="bg1">
                  <a:lumMod val="95000"/>
                  <a:lumOff val="5000"/>
                </a:schemeClr>
              </a:solidFill>
            </a:endParaRPr>
          </a:p>
        </p:txBody>
      </p:sp>
    </p:spTree>
    <p:extLst>
      <p:ext uri="{BB962C8B-B14F-4D97-AF65-F5344CB8AC3E}">
        <p14:creationId xmlns:p14="http://schemas.microsoft.com/office/powerpoint/2010/main" val="2152439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04800"/>
            <a:ext cx="7772400" cy="914400"/>
          </a:xfrm>
        </p:spPr>
        <p:txBody>
          <a:bodyPr>
            <a:normAutofit/>
          </a:bodyPr>
          <a:lstStyle/>
          <a:p>
            <a:pPr algn="ctr"/>
            <a:r>
              <a:rPr lang="en-US" sz="3000" b="0" dirty="0">
                <a:solidFill>
                  <a:schemeClr val="bg1">
                    <a:lumMod val="95000"/>
                    <a:lumOff val="5000"/>
                  </a:schemeClr>
                </a:solidFill>
              </a:rPr>
              <a:t>Epistemological </a:t>
            </a:r>
            <a:r>
              <a:rPr lang="en-US" sz="3000" b="0" dirty="0" smtClean="0">
                <a:solidFill>
                  <a:schemeClr val="bg1">
                    <a:lumMod val="95000"/>
                    <a:lumOff val="5000"/>
                  </a:schemeClr>
                </a:solidFill>
              </a:rPr>
              <a:t>Premises </a:t>
            </a:r>
            <a:r>
              <a:rPr lang="en-US" sz="3000" b="0" dirty="0">
                <a:solidFill>
                  <a:schemeClr val="bg1">
                    <a:lumMod val="95000"/>
                    <a:lumOff val="5000"/>
                  </a:schemeClr>
                </a:solidFill>
              </a:rPr>
              <a:t>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Style and viewpoint </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1054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l"/>
            <a:endParaRPr lang="en-US" sz="2000" b="0" dirty="0" smtClean="0">
              <a:solidFill>
                <a:schemeClr val="bg1"/>
              </a:solidFill>
            </a:endParaRPr>
          </a:p>
          <a:p>
            <a:pPr marL="342900" indent="-342900" algn="l">
              <a:buFont typeface="Arial" pitchFamily="34" charset="0"/>
              <a:buChar char="•"/>
            </a:pPr>
            <a:endParaRPr lang="en-US" sz="2000" b="0" dirty="0" smtClean="0">
              <a:solidFill>
                <a:schemeClr val="bg1"/>
              </a:solidFill>
            </a:endParaRPr>
          </a:p>
          <a:p>
            <a:pPr marL="342900" indent="-342900" algn="l">
              <a:buFont typeface="Arial" pitchFamily="34" charset="0"/>
              <a:buChar char="•"/>
            </a:pPr>
            <a:endParaRPr lang="en-US" sz="2000" b="0" dirty="0">
              <a:solidFill>
                <a:schemeClr val="bg1"/>
              </a:solidFill>
            </a:endParaRPr>
          </a:p>
          <a:p>
            <a:pPr marL="342900" indent="-342900" algn="l">
              <a:buFont typeface="Arial" pitchFamily="34" charset="0"/>
              <a:buChar char="•"/>
            </a:pPr>
            <a:r>
              <a:rPr lang="en-US" sz="2000" b="0" dirty="0" smtClean="0">
                <a:solidFill>
                  <a:schemeClr val="bg1"/>
                </a:solidFill>
              </a:rPr>
              <a:t>Style, especially in narrative genres, can be communicated  through perspective or point of view (</a:t>
            </a:r>
            <a:r>
              <a:rPr lang="en-US" sz="2000" b="0" dirty="0">
                <a:solidFill>
                  <a:schemeClr val="bg1"/>
                </a:solidFill>
              </a:rPr>
              <a:t>S</a:t>
            </a:r>
            <a:r>
              <a:rPr lang="en-US" sz="2000" b="0" dirty="0" smtClean="0">
                <a:solidFill>
                  <a:schemeClr val="bg1"/>
                </a:solidFill>
              </a:rPr>
              <a:t>impson, 2004: 26).</a:t>
            </a:r>
          </a:p>
          <a:p>
            <a:pPr marL="342900" indent="-342900" algn="l">
              <a:buFont typeface="Arial" pitchFamily="34" charset="0"/>
              <a:buChar char="•"/>
            </a:pPr>
            <a:endParaRPr lang="en-US" sz="2000" b="0" dirty="0">
              <a:solidFill>
                <a:schemeClr val="bg1"/>
              </a:solidFill>
            </a:endParaRPr>
          </a:p>
          <a:p>
            <a:pPr marL="342900" indent="-342900" algn="l">
              <a:buFont typeface="Arial" pitchFamily="34" charset="0"/>
              <a:buChar char="•"/>
            </a:pPr>
            <a:r>
              <a:rPr lang="en-US" sz="2000" b="0" dirty="0" smtClean="0">
                <a:solidFill>
                  <a:schemeClr val="bg1"/>
                </a:solidFill>
              </a:rPr>
              <a:t>Point of view (sometimes called focalization) represents the angle of vision in narrative genres (</a:t>
            </a:r>
            <a:r>
              <a:rPr lang="en-US" sz="2000" b="0" dirty="0" err="1" smtClean="0">
                <a:solidFill>
                  <a:schemeClr val="bg1"/>
                </a:solidFill>
              </a:rPr>
              <a:t>Neary</a:t>
            </a:r>
            <a:r>
              <a:rPr lang="en-US" sz="2000" b="0" dirty="0" smtClean="0">
                <a:solidFill>
                  <a:schemeClr val="bg1"/>
                </a:solidFill>
              </a:rPr>
              <a:t>, 2014: 175; </a:t>
            </a:r>
            <a:r>
              <a:rPr lang="en-US" sz="2000" b="0" dirty="0" err="1" smtClean="0">
                <a:solidFill>
                  <a:schemeClr val="bg1"/>
                </a:solidFill>
              </a:rPr>
              <a:t>Nørgaard</a:t>
            </a:r>
            <a:r>
              <a:rPr lang="en-US" sz="2000" b="0" dirty="0">
                <a:solidFill>
                  <a:schemeClr val="bg1"/>
                </a:solidFill>
              </a:rPr>
              <a:t>, et al., 2010: </a:t>
            </a:r>
            <a:r>
              <a:rPr lang="en-US" sz="2000" b="0" dirty="0" smtClean="0">
                <a:solidFill>
                  <a:schemeClr val="bg1"/>
                </a:solidFill>
              </a:rPr>
              <a:t>131)</a:t>
            </a:r>
          </a:p>
          <a:p>
            <a:pPr marL="342900" indent="-342900" algn="l">
              <a:buFont typeface="Arial" pitchFamily="34" charset="0"/>
              <a:buChar char="•"/>
            </a:pPr>
            <a:endParaRPr lang="en-US" sz="2000" b="0" dirty="0">
              <a:solidFill>
                <a:schemeClr val="bg1"/>
              </a:solidFill>
            </a:endParaRPr>
          </a:p>
          <a:p>
            <a:pPr marL="342900" indent="-342900" algn="l">
              <a:buFont typeface="Arial" pitchFamily="34" charset="0"/>
              <a:buChar char="•"/>
            </a:pPr>
            <a:r>
              <a:rPr lang="en-US" sz="2000" b="0" dirty="0" smtClean="0">
                <a:solidFill>
                  <a:schemeClr val="bg1"/>
                </a:solidFill>
              </a:rPr>
              <a:t>The point of view  highlights the ideological aspects of narratives, as each angle </a:t>
            </a:r>
            <a:r>
              <a:rPr lang="en-US" sz="2000" b="0" dirty="0">
                <a:solidFill>
                  <a:schemeClr val="bg1"/>
                </a:solidFill>
              </a:rPr>
              <a:t>of vision </a:t>
            </a:r>
            <a:r>
              <a:rPr lang="en-US" sz="2000" b="0" dirty="0" smtClean="0">
                <a:solidFill>
                  <a:schemeClr val="bg1"/>
                </a:solidFill>
              </a:rPr>
              <a:t>prioritizes certain ideological aspects of the text </a:t>
            </a:r>
            <a:r>
              <a:rPr lang="en-US" sz="2000" b="0" dirty="0">
                <a:solidFill>
                  <a:schemeClr val="bg1"/>
                </a:solidFill>
              </a:rPr>
              <a:t>(</a:t>
            </a:r>
            <a:r>
              <a:rPr lang="en-US" sz="2000" b="0" dirty="0" err="1">
                <a:solidFill>
                  <a:schemeClr val="bg1"/>
                </a:solidFill>
              </a:rPr>
              <a:t>Nørgaard</a:t>
            </a:r>
            <a:r>
              <a:rPr lang="en-US" sz="2000" b="0" dirty="0">
                <a:solidFill>
                  <a:schemeClr val="bg1"/>
                </a:solidFill>
              </a:rPr>
              <a:t>, et al., 2010: </a:t>
            </a:r>
            <a:r>
              <a:rPr lang="en-US" sz="2000" b="0" dirty="0" smtClean="0">
                <a:solidFill>
                  <a:schemeClr val="bg1"/>
                </a:solidFill>
              </a:rPr>
              <a:t>133-4). </a:t>
            </a:r>
          </a:p>
          <a:p>
            <a:pPr marL="342900" indent="-342900" algn="l">
              <a:buFont typeface="Arial" pitchFamily="34" charset="0"/>
              <a:buChar char="•"/>
            </a:pPr>
            <a:endParaRPr lang="en-US" sz="2000" b="0" dirty="0">
              <a:solidFill>
                <a:schemeClr val="bg1"/>
              </a:solidFill>
            </a:endParaRPr>
          </a:p>
          <a:p>
            <a:pPr marL="342900" indent="-342900" algn="l">
              <a:buFont typeface="Arial" pitchFamily="34" charset="0"/>
              <a:buChar char="•"/>
            </a:pPr>
            <a:r>
              <a:rPr lang="en-US" sz="2000" b="0" dirty="0" smtClean="0">
                <a:solidFill>
                  <a:schemeClr val="bg1"/>
                </a:solidFill>
              </a:rPr>
              <a:t>Conceptualizing style as a viewpoint highlights how literature involves  “‘transformation</a:t>
            </a:r>
            <a:r>
              <a:rPr lang="en-US" sz="2000" b="0" dirty="0">
                <a:solidFill>
                  <a:schemeClr val="bg1"/>
                </a:solidFill>
              </a:rPr>
              <a:t>’ of </a:t>
            </a:r>
            <a:r>
              <a:rPr lang="en-US" sz="2000" b="0" dirty="0" smtClean="0">
                <a:solidFill>
                  <a:schemeClr val="bg1"/>
                </a:solidFill>
              </a:rPr>
              <a:t>textual materials </a:t>
            </a:r>
            <a:r>
              <a:rPr lang="en-US" sz="2000" b="0" dirty="0">
                <a:solidFill>
                  <a:schemeClr val="bg1"/>
                </a:solidFill>
              </a:rPr>
              <a:t>into psychological experiences for the </a:t>
            </a:r>
            <a:r>
              <a:rPr lang="en-US" sz="2000" b="0" dirty="0" smtClean="0">
                <a:solidFill>
                  <a:schemeClr val="bg1"/>
                </a:solidFill>
              </a:rPr>
              <a:t>reader” (Harding, 2014: 70). </a:t>
            </a:r>
          </a:p>
          <a:p>
            <a:pPr algn="l"/>
            <a:endParaRPr lang="en-US" sz="2000" b="0" dirty="0" smtClean="0">
              <a:solidFill>
                <a:schemeClr val="bg1"/>
              </a:solidFill>
            </a:endParaRPr>
          </a:p>
          <a:p>
            <a:pPr marL="342900" indent="-342900" algn="l">
              <a:buFont typeface="Arial" pitchFamily="34" charset="0"/>
              <a:buChar char="•"/>
            </a:pPr>
            <a:r>
              <a:rPr lang="en-US" sz="2000" b="0" dirty="0" smtClean="0">
                <a:solidFill>
                  <a:schemeClr val="bg1"/>
                </a:solidFill>
              </a:rPr>
              <a:t>Text, thus,  is seen as a virtual entity “existing </a:t>
            </a:r>
            <a:r>
              <a:rPr lang="en-US" sz="2000" b="0" dirty="0">
                <a:solidFill>
                  <a:schemeClr val="bg1"/>
                </a:solidFill>
              </a:rPr>
              <a:t>between two different poles – the artistic pole (associated with the author) and the aesthetic pole (associated with the reader)” (Harding, 2014: </a:t>
            </a:r>
            <a:r>
              <a:rPr lang="en-US" sz="2000" b="0" dirty="0" smtClean="0">
                <a:solidFill>
                  <a:schemeClr val="bg1"/>
                </a:solidFill>
              </a:rPr>
              <a:t>71).</a:t>
            </a:r>
          </a:p>
        </p:txBody>
      </p:sp>
    </p:spTree>
    <p:extLst>
      <p:ext uri="{BB962C8B-B14F-4D97-AF65-F5344CB8AC3E}">
        <p14:creationId xmlns:p14="http://schemas.microsoft.com/office/powerpoint/2010/main" val="3431968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28600"/>
            <a:ext cx="7772400" cy="990600"/>
          </a:xfrm>
        </p:spPr>
        <p:txBody>
          <a:bodyPr>
            <a:normAutofit/>
          </a:bodyPr>
          <a:lstStyle/>
          <a:p>
            <a:pPr algn="ctr"/>
            <a:r>
              <a:rPr lang="en-US" sz="3000" b="0" dirty="0" smtClean="0">
                <a:solidFill>
                  <a:schemeClr val="bg1">
                    <a:lumMod val="95000"/>
                    <a:lumOff val="5000"/>
                  </a:schemeClr>
                </a:solidFill>
              </a:rPr>
              <a:t>Methodological Conditions 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Eclecticism </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609600" y="1524000"/>
            <a:ext cx="8001000" cy="52578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571500" indent="-571500" algn="l">
              <a:buFont typeface="Arial" pitchFamily="34" charset="0"/>
              <a:buChar char="•"/>
            </a:pPr>
            <a:r>
              <a:rPr lang="en-US" sz="2600" b="0" dirty="0" smtClean="0">
                <a:solidFill>
                  <a:schemeClr val="bg1">
                    <a:lumMod val="95000"/>
                    <a:lumOff val="5000"/>
                  </a:schemeClr>
                </a:solidFill>
              </a:rPr>
              <a:t>Stylistic analysis is characteristically eclectic, as it draws on a wide range of linguistic theories and methods.</a:t>
            </a:r>
          </a:p>
          <a:p>
            <a:pPr marL="571500" indent="-571500" algn="l">
              <a:buFont typeface="Arial" pitchFamily="34" charset="0"/>
              <a:buChar char="•"/>
            </a:pPr>
            <a:endParaRPr lang="en-US" sz="2600" b="0" dirty="0" smtClean="0">
              <a:solidFill>
                <a:schemeClr val="bg1">
                  <a:lumMod val="95000"/>
                  <a:lumOff val="5000"/>
                </a:schemeClr>
              </a:solidFill>
            </a:endParaRPr>
          </a:p>
          <a:p>
            <a:pPr marL="571500" indent="-571500" algn="l">
              <a:buFont typeface="Arial" pitchFamily="34" charset="0"/>
              <a:buChar char="•"/>
            </a:pPr>
            <a:r>
              <a:rPr lang="en-US" sz="2600" b="0" dirty="0" smtClean="0">
                <a:solidFill>
                  <a:schemeClr val="bg1">
                    <a:lumMod val="95000"/>
                    <a:lumOff val="5000"/>
                  </a:schemeClr>
                </a:solidFill>
              </a:rPr>
              <a:t>This “eclecticism is not a weakness, but a theoretically legitimate strength” (Lesley and McIntyre, 2010: 170), because it can use different linguistic frameworks whenever and wherever deemed analytically relevant.</a:t>
            </a:r>
          </a:p>
          <a:p>
            <a:pPr marL="571500" indent="-571500" algn="l">
              <a:buFont typeface="Arial" pitchFamily="34" charset="0"/>
              <a:buChar char="•"/>
            </a:pPr>
            <a:endParaRPr lang="en-US" sz="2600" b="0" dirty="0" smtClean="0">
              <a:solidFill>
                <a:schemeClr val="bg1">
                  <a:lumMod val="95000"/>
                  <a:lumOff val="5000"/>
                </a:schemeClr>
              </a:solidFill>
            </a:endParaRPr>
          </a:p>
          <a:p>
            <a:pPr marL="571500" indent="-571500" algn="l">
              <a:buFont typeface="Arial" pitchFamily="34" charset="0"/>
              <a:buChar char="•"/>
            </a:pPr>
            <a:r>
              <a:rPr lang="en-US" sz="2600" b="0" dirty="0">
                <a:solidFill>
                  <a:schemeClr val="bg1">
                    <a:lumMod val="95000"/>
                    <a:lumOff val="5000"/>
                  </a:schemeClr>
                </a:solidFill>
              </a:rPr>
              <a:t>D</a:t>
            </a:r>
            <a:r>
              <a:rPr lang="en-US" sz="2600" b="0" dirty="0" smtClean="0">
                <a:solidFill>
                  <a:schemeClr val="bg1">
                    <a:lumMod val="95000"/>
                    <a:lumOff val="5000"/>
                  </a:schemeClr>
                </a:solidFill>
              </a:rPr>
              <a:t>rawing </a:t>
            </a:r>
            <a:r>
              <a:rPr lang="en-US" sz="2600" b="0" dirty="0" smtClean="0">
                <a:solidFill>
                  <a:schemeClr val="bg1">
                    <a:lumMod val="95000"/>
                    <a:lumOff val="5000"/>
                  </a:schemeClr>
                </a:solidFill>
              </a:rPr>
              <a:t>on different linguistic theories and frameworks in stylistic analysis can also contribute to </a:t>
            </a:r>
            <a:r>
              <a:rPr lang="en-US" sz="2600" b="0" dirty="0">
                <a:solidFill>
                  <a:schemeClr val="bg1">
                    <a:lumMod val="95000"/>
                    <a:lumOff val="5000"/>
                  </a:schemeClr>
                </a:solidFill>
              </a:rPr>
              <a:t>theories and frameworks </a:t>
            </a:r>
            <a:r>
              <a:rPr lang="en-US" sz="2600" b="0" dirty="0" smtClean="0">
                <a:solidFill>
                  <a:schemeClr val="bg1">
                    <a:lumMod val="95000"/>
                    <a:lumOff val="5000"/>
                  </a:schemeClr>
                </a:solidFill>
              </a:rPr>
              <a:t>by testing them in new sets of data</a:t>
            </a:r>
            <a:r>
              <a:rPr lang="en-US" sz="2600" b="0" dirty="0" smtClean="0">
                <a:solidFill>
                  <a:schemeClr val="bg1">
                    <a:lumMod val="95000"/>
                    <a:lumOff val="5000"/>
                  </a:schemeClr>
                </a:solidFill>
              </a:rPr>
              <a:t>.</a:t>
            </a:r>
          </a:p>
        </p:txBody>
      </p:sp>
    </p:spTree>
    <p:extLst>
      <p:ext uri="{BB962C8B-B14F-4D97-AF65-F5344CB8AC3E}">
        <p14:creationId xmlns:p14="http://schemas.microsoft.com/office/powerpoint/2010/main" val="2798868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381000"/>
            <a:ext cx="7772400" cy="838200"/>
          </a:xfrm>
        </p:spPr>
        <p:txBody>
          <a:bodyPr>
            <a:noAutofit/>
          </a:bodyPr>
          <a:lstStyle/>
          <a:p>
            <a:pPr algn="ctr"/>
            <a:r>
              <a:rPr lang="en-US" sz="3000" b="0" dirty="0" smtClean="0">
                <a:solidFill>
                  <a:schemeClr val="bg1">
                    <a:lumMod val="95000"/>
                    <a:lumOff val="5000"/>
                  </a:schemeClr>
                </a:solidFill>
              </a:rPr>
              <a:t>Methodological Conditions of </a:t>
            </a:r>
            <a:r>
              <a:rPr lang="en-US" sz="3000" b="0" dirty="0" smtClean="0">
                <a:solidFill>
                  <a:schemeClr val="bg1">
                    <a:lumMod val="95000"/>
                    <a:lumOff val="5000"/>
                  </a:schemeClr>
                </a:solidFill>
              </a:rPr>
              <a:t>SA:</a:t>
            </a:r>
            <a:br>
              <a:rPr lang="en-US" sz="3000" b="0" dirty="0" smtClean="0">
                <a:solidFill>
                  <a:schemeClr val="bg1">
                    <a:lumMod val="95000"/>
                    <a:lumOff val="5000"/>
                  </a:schemeClr>
                </a:solidFill>
              </a:rPr>
            </a:br>
            <a:r>
              <a:rPr lang="en-US" sz="3000" b="0" dirty="0" smtClean="0">
                <a:solidFill>
                  <a:schemeClr val="bg1">
                    <a:lumMod val="95000"/>
                    <a:lumOff val="5000"/>
                  </a:schemeClr>
                </a:solidFill>
              </a:rPr>
              <a:t>Objectivity</a:t>
            </a:r>
            <a:endParaRPr lang="en-US" sz="3000" dirty="0">
              <a:solidFill>
                <a:schemeClr val="bg1">
                  <a:lumMod val="95000"/>
                  <a:lumOff val="5000"/>
                </a:schemeClr>
              </a:solidFill>
            </a:endParaRPr>
          </a:p>
        </p:txBody>
      </p:sp>
      <p:sp>
        <p:nvSpPr>
          <p:cNvPr id="6" name="Title 1"/>
          <p:cNvSpPr txBox="1">
            <a:spLocks/>
          </p:cNvSpPr>
          <p:nvPr/>
        </p:nvSpPr>
        <p:spPr>
          <a:xfrm>
            <a:off x="381000" y="1770992"/>
            <a:ext cx="8458200" cy="4782209"/>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857250" indent="-857250">
              <a:spcBef>
                <a:spcPct val="0"/>
              </a:spcBef>
              <a:defRPr/>
            </a:pPr>
            <a:endParaRPr lang="en-US" sz="2400" b="1" dirty="0" smtClean="0">
              <a:solidFill>
                <a:schemeClr val="bg1">
                  <a:lumMod val="95000"/>
                  <a:lumOff val="5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p:txBody>
      </p:sp>
      <p:sp>
        <p:nvSpPr>
          <p:cNvPr id="8" name="Title 1"/>
          <p:cNvSpPr txBox="1">
            <a:spLocks/>
          </p:cNvSpPr>
          <p:nvPr/>
        </p:nvSpPr>
        <p:spPr>
          <a:xfrm>
            <a:off x="381000" y="1447800"/>
            <a:ext cx="8458200" cy="51816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marL="571500" indent="-571500" algn="l">
              <a:buFont typeface="Arial" pitchFamily="34" charset="0"/>
              <a:buChar char="•"/>
            </a:pPr>
            <a:r>
              <a:rPr lang="en-US" sz="1900" b="0" dirty="0" smtClean="0">
                <a:solidFill>
                  <a:schemeClr val="bg1">
                    <a:lumMod val="95000"/>
                    <a:lumOff val="5000"/>
                  </a:schemeClr>
                </a:solidFill>
              </a:rPr>
              <a:t>Unlike, literary analysis, stylistic </a:t>
            </a:r>
            <a:r>
              <a:rPr lang="en-US" sz="1900" b="0" dirty="0">
                <a:solidFill>
                  <a:schemeClr val="bg1">
                    <a:lumMod val="95000"/>
                    <a:lumOff val="5000"/>
                  </a:schemeClr>
                </a:solidFill>
              </a:rPr>
              <a:t>analysis </a:t>
            </a:r>
            <a:r>
              <a:rPr lang="en-US" sz="1900" b="0" dirty="0" smtClean="0">
                <a:solidFill>
                  <a:schemeClr val="bg1">
                    <a:lumMod val="95000"/>
                    <a:lumOff val="5000"/>
                  </a:schemeClr>
                </a:solidFill>
              </a:rPr>
              <a:t>should be objective/retrievable </a:t>
            </a:r>
            <a:r>
              <a:rPr lang="en-US" sz="1900" b="0" dirty="0">
                <a:solidFill>
                  <a:schemeClr val="bg1">
                    <a:lumMod val="95000"/>
                    <a:lumOff val="5000"/>
                  </a:schemeClr>
                </a:solidFill>
              </a:rPr>
              <a:t>and rigorous </a:t>
            </a:r>
            <a:r>
              <a:rPr lang="en-US" sz="1900" b="0" dirty="0" smtClean="0">
                <a:solidFill>
                  <a:schemeClr val="bg1">
                    <a:lumMod val="95000"/>
                    <a:lumOff val="5000"/>
                  </a:schemeClr>
                </a:solidFill>
              </a:rPr>
              <a:t>(Simpson</a:t>
            </a:r>
            <a:r>
              <a:rPr lang="en-US" sz="1900" b="0" dirty="0">
                <a:solidFill>
                  <a:schemeClr val="bg1">
                    <a:lumMod val="95000"/>
                    <a:lumOff val="5000"/>
                  </a:schemeClr>
                </a:solidFill>
              </a:rPr>
              <a:t>, 2004: 4). </a:t>
            </a:r>
            <a:endParaRPr lang="en-US" sz="1900" b="0" dirty="0" smtClean="0">
              <a:solidFill>
                <a:schemeClr val="bg1">
                  <a:lumMod val="95000"/>
                  <a:lumOff val="5000"/>
                </a:schemeClr>
              </a:solidFill>
            </a:endParaRPr>
          </a:p>
          <a:p>
            <a:pPr marL="571500" indent="-571500" algn="l">
              <a:buFont typeface="Arial" pitchFamily="34" charset="0"/>
              <a:buChar char="•"/>
            </a:pPr>
            <a:endParaRPr lang="en-US" sz="1900" b="0" dirty="0">
              <a:solidFill>
                <a:schemeClr val="bg1">
                  <a:lumMod val="95000"/>
                  <a:lumOff val="5000"/>
                </a:schemeClr>
              </a:solidFill>
            </a:endParaRPr>
          </a:p>
          <a:p>
            <a:pPr marL="571500" indent="-571500" algn="l">
              <a:buFont typeface="Arial" pitchFamily="34" charset="0"/>
              <a:buChar char="•"/>
            </a:pPr>
            <a:r>
              <a:rPr lang="en-US" sz="1900" b="0" dirty="0" smtClean="0">
                <a:solidFill>
                  <a:schemeClr val="bg1">
                    <a:lumMod val="95000"/>
                    <a:lumOff val="5000"/>
                  </a:schemeClr>
                </a:solidFill>
              </a:rPr>
              <a:t>Objectivity and analytical rigor mean to explicitly point out the basis </a:t>
            </a:r>
            <a:r>
              <a:rPr lang="en-US" sz="1900" b="0" dirty="0">
                <a:solidFill>
                  <a:schemeClr val="bg1">
                    <a:lumMod val="95000"/>
                    <a:lumOff val="5000"/>
                  </a:schemeClr>
                </a:solidFill>
              </a:rPr>
              <a:t>on which the analysis and interpretation is made (Lesley and McIntyre, 2010: </a:t>
            </a:r>
            <a:r>
              <a:rPr lang="en-US" sz="1900" b="0" dirty="0" smtClean="0">
                <a:solidFill>
                  <a:schemeClr val="bg1">
                    <a:lumMod val="95000"/>
                    <a:lumOff val="5000"/>
                  </a:schemeClr>
                </a:solidFill>
              </a:rPr>
              <a:t>170). </a:t>
            </a:r>
          </a:p>
          <a:p>
            <a:pPr algn="l"/>
            <a:endParaRPr lang="en-US" sz="1900" b="0" dirty="0">
              <a:solidFill>
                <a:schemeClr val="bg1">
                  <a:lumMod val="95000"/>
                  <a:lumOff val="5000"/>
                </a:schemeClr>
              </a:solidFill>
            </a:endParaRPr>
          </a:p>
          <a:p>
            <a:pPr marL="571500" indent="-571500" algn="l">
              <a:buFont typeface="Arial" pitchFamily="34" charset="0"/>
              <a:buChar char="•"/>
            </a:pPr>
            <a:r>
              <a:rPr lang="en-US" sz="1900" b="0" dirty="0">
                <a:solidFill>
                  <a:schemeClr val="bg1">
                    <a:lumMod val="95000"/>
                    <a:lumOff val="5000"/>
                  </a:schemeClr>
                </a:solidFill>
              </a:rPr>
              <a:t>For </a:t>
            </a:r>
            <a:r>
              <a:rPr lang="en-US" sz="1900" b="0" dirty="0" err="1">
                <a:solidFill>
                  <a:schemeClr val="bg1">
                    <a:lumMod val="95000"/>
                    <a:lumOff val="5000"/>
                  </a:schemeClr>
                </a:solidFill>
              </a:rPr>
              <a:t>stylisticians</a:t>
            </a:r>
            <a:r>
              <a:rPr lang="en-US" sz="1900" b="0" dirty="0">
                <a:solidFill>
                  <a:schemeClr val="bg1">
                    <a:lumMod val="95000"/>
                    <a:lumOff val="5000"/>
                  </a:schemeClr>
                </a:solidFill>
              </a:rPr>
              <a:t>, “being objective means to be detailed, systematic and explicit in analysis”  (Short et al., </a:t>
            </a:r>
            <a:r>
              <a:rPr lang="en-US" sz="1900" b="0" dirty="0" smtClean="0">
                <a:solidFill>
                  <a:schemeClr val="bg1">
                    <a:lumMod val="95000"/>
                    <a:lumOff val="5000"/>
                  </a:schemeClr>
                </a:solidFill>
              </a:rPr>
              <a:t>1998: 46).</a:t>
            </a:r>
          </a:p>
          <a:p>
            <a:pPr marL="571500" indent="-571500" algn="l">
              <a:buFont typeface="Arial" pitchFamily="34" charset="0"/>
              <a:buChar char="•"/>
            </a:pPr>
            <a:endParaRPr lang="en-US" sz="1900" b="0" dirty="0">
              <a:solidFill>
                <a:schemeClr val="bg1">
                  <a:lumMod val="95000"/>
                  <a:lumOff val="5000"/>
                </a:schemeClr>
              </a:solidFill>
            </a:endParaRPr>
          </a:p>
          <a:p>
            <a:pPr marL="571500" indent="-571500" algn="l">
              <a:buFont typeface="Arial" pitchFamily="34" charset="0"/>
              <a:buChar char="•"/>
            </a:pPr>
            <a:r>
              <a:rPr lang="en-US" sz="1900" b="0" dirty="0">
                <a:solidFill>
                  <a:schemeClr val="bg1">
                    <a:lumMod val="95000"/>
                    <a:lumOff val="5000"/>
                  </a:schemeClr>
                </a:solidFill>
              </a:rPr>
              <a:t>Yet, </a:t>
            </a:r>
            <a:r>
              <a:rPr lang="en-US" sz="1900" b="0" dirty="0" smtClean="0">
                <a:solidFill>
                  <a:schemeClr val="bg1">
                    <a:lumMod val="95000"/>
                    <a:lumOff val="5000"/>
                  </a:schemeClr>
                </a:solidFill>
              </a:rPr>
              <a:t>objectivity </a:t>
            </a:r>
            <a:r>
              <a:rPr lang="en-US" sz="1900" b="0" dirty="0">
                <a:solidFill>
                  <a:schemeClr val="bg1">
                    <a:lumMod val="95000"/>
                    <a:lumOff val="5000"/>
                  </a:schemeClr>
                </a:solidFill>
              </a:rPr>
              <a:t>is hard to maintain, because stylistic analysis is always influenced by the </a:t>
            </a:r>
            <a:r>
              <a:rPr lang="en-US" sz="1900" b="0" dirty="0" err="1">
                <a:solidFill>
                  <a:schemeClr val="bg1">
                    <a:lumMod val="95000"/>
                    <a:lumOff val="5000"/>
                  </a:schemeClr>
                </a:solidFill>
              </a:rPr>
              <a:t>sylistician’s</a:t>
            </a:r>
            <a:r>
              <a:rPr lang="en-US" sz="1900" b="0" dirty="0">
                <a:solidFill>
                  <a:schemeClr val="bg1">
                    <a:lumMod val="95000"/>
                    <a:lumOff val="5000"/>
                  </a:schemeClr>
                </a:solidFill>
              </a:rPr>
              <a:t> analytical focus and the linguistic theory s/he employs (</a:t>
            </a:r>
            <a:r>
              <a:rPr lang="en-US" sz="1900" b="0" dirty="0" err="1">
                <a:solidFill>
                  <a:schemeClr val="bg1">
                    <a:lumMod val="95000"/>
                    <a:lumOff val="5000"/>
                  </a:schemeClr>
                </a:solidFill>
              </a:rPr>
              <a:t>Nørgaard</a:t>
            </a:r>
            <a:r>
              <a:rPr lang="en-US" sz="1900" b="0" dirty="0">
                <a:solidFill>
                  <a:schemeClr val="bg1">
                    <a:lumMod val="95000"/>
                    <a:lumOff val="5000"/>
                  </a:schemeClr>
                </a:solidFill>
              </a:rPr>
              <a:t>, et al., 2010: 2). </a:t>
            </a:r>
          </a:p>
          <a:p>
            <a:pPr algn="l"/>
            <a:endParaRPr lang="en-US" sz="1900" b="0" dirty="0">
              <a:solidFill>
                <a:schemeClr val="bg1">
                  <a:lumMod val="95000"/>
                  <a:lumOff val="5000"/>
                </a:schemeClr>
              </a:solidFill>
            </a:endParaRPr>
          </a:p>
          <a:p>
            <a:pPr marL="571500" indent="-571500" algn="l">
              <a:buFont typeface="Arial" pitchFamily="34" charset="0"/>
              <a:buChar char="•"/>
            </a:pPr>
            <a:r>
              <a:rPr lang="en-US" sz="1900" b="0" dirty="0" smtClean="0">
                <a:solidFill>
                  <a:schemeClr val="bg1">
                    <a:lumMod val="95000"/>
                    <a:lumOff val="5000"/>
                  </a:schemeClr>
                </a:solidFill>
              </a:rPr>
              <a:t>Therefore, this </a:t>
            </a:r>
            <a:r>
              <a:rPr lang="en-US" sz="1900" b="0" dirty="0">
                <a:solidFill>
                  <a:schemeClr val="bg1">
                    <a:lumMod val="95000"/>
                    <a:lumOff val="5000"/>
                  </a:schemeClr>
                </a:solidFill>
              </a:rPr>
              <a:t>detailed, </a:t>
            </a:r>
            <a:r>
              <a:rPr lang="en-US" sz="1900" b="0" dirty="0" smtClean="0">
                <a:solidFill>
                  <a:schemeClr val="bg1">
                    <a:lumMod val="95000"/>
                    <a:lumOff val="5000"/>
                  </a:schemeClr>
                </a:solidFill>
              </a:rPr>
              <a:t>systematic, retrievable and explicit analysis must be textually grounded and contextually enriched.</a:t>
            </a:r>
          </a:p>
          <a:p>
            <a:pPr algn="l"/>
            <a:endParaRPr lang="en-US" sz="1900" b="0" dirty="0" smtClean="0">
              <a:solidFill>
                <a:schemeClr val="bg1">
                  <a:lumMod val="95000"/>
                  <a:lumOff val="5000"/>
                </a:schemeClr>
              </a:solidFill>
            </a:endParaRPr>
          </a:p>
          <a:p>
            <a:pPr marL="571500" indent="-571500" algn="l">
              <a:buFont typeface="Arial" pitchFamily="34" charset="0"/>
              <a:buChar char="•"/>
            </a:pPr>
            <a:r>
              <a:rPr lang="en-US" sz="1900" b="0" dirty="0" smtClean="0">
                <a:solidFill>
                  <a:schemeClr val="bg1">
                    <a:lumMod val="95000"/>
                    <a:lumOff val="5000"/>
                  </a:schemeClr>
                </a:solidFill>
              </a:rPr>
              <a:t>This involves both internal (i.e. textual) and external (i.e. contextual) consistency. </a:t>
            </a:r>
            <a:endParaRPr lang="en-US" sz="1900" b="0" dirty="0">
              <a:solidFill>
                <a:schemeClr val="bg1">
                  <a:lumMod val="95000"/>
                  <a:lumOff val="5000"/>
                </a:schemeClr>
              </a:solidFill>
            </a:endParaRPr>
          </a:p>
        </p:txBody>
      </p:sp>
    </p:spTree>
    <p:extLst>
      <p:ext uri="{BB962C8B-B14F-4D97-AF65-F5344CB8AC3E}">
        <p14:creationId xmlns:p14="http://schemas.microsoft.com/office/powerpoint/2010/main" val="33547236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1875</TotalTime>
  <Words>1321</Words>
  <Application>Microsoft Office PowerPoint</Application>
  <PresentationFormat>On-screen Show (4:3)</PresentationFormat>
  <Paragraphs>128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Epistemological Premises and Methodological Conditions of Stylistic Analysis  </vt:lpstr>
      <vt:lpstr>Overview</vt:lpstr>
      <vt:lpstr>Epistemological Premises of SA: Style as choice</vt:lpstr>
      <vt:lpstr>Epistemological Premises of SA: Conscious and unconscious stylistic choices</vt:lpstr>
      <vt:lpstr>Epistemological Premises of SA: Intentional fallacy</vt:lpstr>
      <vt:lpstr>Epistemological Premises of SA: Affective Fallacy</vt:lpstr>
      <vt:lpstr>Epistemological Premises of SA: Style and viewpoint </vt:lpstr>
      <vt:lpstr>Methodological Conditions of SA Eclecticism </vt:lpstr>
      <vt:lpstr>Methodological Conditions of SA: Objectivity</vt:lpstr>
      <vt:lpstr>Methodological Conditions of SA: Objectivity </vt:lpstr>
      <vt:lpstr>Methodological Conditions of SA: Reliability &amp; Transferability </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publish your research in word-class scholarly journals   by  Thulfiqar Altahmazi  Ph.D. in English Language and Linguistics  </dc:title>
  <dc:creator>Thulfiqar</dc:creator>
  <cp:lastModifiedBy>Thulfiqar </cp:lastModifiedBy>
  <cp:revision>291</cp:revision>
  <dcterms:created xsi:type="dcterms:W3CDTF">2006-08-16T00:00:00Z</dcterms:created>
  <dcterms:modified xsi:type="dcterms:W3CDTF">2020-03-20T17:41:40Z</dcterms:modified>
</cp:coreProperties>
</file>