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75" r:id="rId3"/>
    <p:sldId id="257" r:id="rId4"/>
    <p:sldId id="259" r:id="rId5"/>
    <p:sldId id="258"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76947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8364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22242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96871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59454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85607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99680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7471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0312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52323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40410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09566181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48400"/>
          </a:xfrm>
        </p:spPr>
        <p:txBody>
          <a:bodyPr anchor="t">
            <a:noAutofit/>
          </a:bodyPr>
          <a:lstStyle/>
          <a:p>
            <a:pPr algn="ctr" rtl="1"/>
            <a:r>
              <a:rPr lang="en-US" sz="5400" b="1" dirty="0" smtClean="0"/>
              <a:t/>
            </a:r>
            <a:br>
              <a:rPr lang="en-US" sz="5400" b="1" dirty="0" smtClean="0"/>
            </a:br>
            <a:r>
              <a:rPr lang="en-US" sz="5400" b="1" dirty="0"/>
              <a:t/>
            </a:r>
            <a:br>
              <a:rPr lang="en-US" sz="5400" b="1" dirty="0"/>
            </a:br>
            <a:r>
              <a:rPr lang="en-US" sz="5400" b="1" dirty="0" smtClean="0"/>
              <a:t>Translating Generic and Specific References</a:t>
            </a:r>
            <a:endParaRPr lang="ar-IQ" sz="5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98197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48400"/>
          </a:xfrm>
        </p:spPr>
        <p:txBody>
          <a:bodyPr anchor="t">
            <a:noAutofit/>
          </a:bodyPr>
          <a:lstStyle/>
          <a:p>
            <a:pPr algn="ctr" rtl="0"/>
            <a:r>
              <a:rPr lang="en-US" sz="11500" b="1" dirty="0" smtClean="0">
                <a:solidFill>
                  <a:schemeClr val="tx1"/>
                </a:solidFill>
              </a:rPr>
              <a:t>The </a:t>
            </a:r>
            <a:r>
              <a:rPr lang="en-US" sz="11500" b="1" dirty="0">
                <a:solidFill>
                  <a:schemeClr val="tx1"/>
                </a:solidFill>
              </a:rPr>
              <a:t>D</a:t>
            </a:r>
            <a:r>
              <a:rPr lang="en-US" sz="11500" b="1" dirty="0" smtClean="0">
                <a:solidFill>
                  <a:schemeClr val="tx1"/>
                </a:solidFill>
              </a:rPr>
              <a:t>efinite Article</a:t>
            </a:r>
            <a:endParaRPr lang="ar-IQ" sz="19900" b="1" u="sng" dirty="0">
              <a:solidFill>
                <a:schemeClr val="tx1"/>
              </a:solidFill>
            </a:endParaRPr>
          </a:p>
        </p:txBody>
      </p:sp>
    </p:spTree>
    <p:extLst>
      <p:ext uri="{BB962C8B-B14F-4D97-AF65-F5344CB8AC3E}">
        <p14:creationId xmlns:p14="http://schemas.microsoft.com/office/powerpoint/2010/main" val="42055743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48400"/>
          </a:xfrm>
        </p:spPr>
        <p:txBody>
          <a:bodyPr anchor="t">
            <a:noAutofit/>
          </a:bodyPr>
          <a:lstStyle/>
          <a:p>
            <a:pPr algn="r" rtl="1"/>
            <a:r>
              <a:rPr lang="ar-IQ" sz="4400" b="1" dirty="0" smtClean="0">
                <a:solidFill>
                  <a:schemeClr val="tx1"/>
                </a:solidFill>
              </a:rPr>
              <a:t>هي اداة واحدة فقط </a:t>
            </a:r>
            <a:r>
              <a:rPr lang="en-US" sz="4400" b="1" dirty="0" smtClean="0">
                <a:solidFill>
                  <a:schemeClr val="tx1"/>
                </a:solidFill>
              </a:rPr>
              <a:t>the</a:t>
            </a:r>
            <a:r>
              <a:rPr lang="ar-IQ" sz="4400" b="1" dirty="0" smtClean="0">
                <a:solidFill>
                  <a:schemeClr val="tx1"/>
                </a:solidFill>
              </a:rPr>
              <a:t> بمعنى ال لاتتغير بالجمع او الافراد ولابالتذكير او التانيث</a:t>
            </a:r>
            <a:br>
              <a:rPr lang="ar-IQ" sz="4400" b="1" dirty="0" smtClean="0">
                <a:solidFill>
                  <a:schemeClr val="tx1"/>
                </a:solidFill>
              </a:rPr>
            </a:br>
            <a:r>
              <a:rPr lang="ar-IQ" sz="4400" b="1" dirty="0">
                <a:solidFill>
                  <a:schemeClr val="tx1"/>
                </a:solidFill>
              </a:rPr>
              <a:t/>
            </a:r>
            <a:br>
              <a:rPr lang="ar-IQ" sz="4400" b="1" dirty="0">
                <a:solidFill>
                  <a:schemeClr val="tx1"/>
                </a:solidFill>
              </a:rPr>
            </a:br>
            <a:r>
              <a:rPr lang="ar-IQ" sz="4400" b="1" dirty="0" smtClean="0">
                <a:solidFill>
                  <a:schemeClr val="tx1"/>
                </a:solidFill>
              </a:rPr>
              <a:t>استعمال اداة التعريف:</a:t>
            </a:r>
            <a:br>
              <a:rPr lang="ar-IQ" sz="4400" b="1" dirty="0" smtClean="0">
                <a:solidFill>
                  <a:schemeClr val="tx1"/>
                </a:solidFill>
              </a:rPr>
            </a:br>
            <a:r>
              <a:rPr lang="ar-IQ" sz="4400" b="1" dirty="0" smtClean="0">
                <a:solidFill>
                  <a:schemeClr val="tx1"/>
                </a:solidFill>
              </a:rPr>
              <a:t>1- للاشياء الوحيدة او الفريدة من نوعها</a:t>
            </a:r>
            <a:br>
              <a:rPr lang="ar-IQ" sz="4400" b="1" dirty="0" smtClean="0">
                <a:solidFill>
                  <a:schemeClr val="tx1"/>
                </a:solidFill>
              </a:rPr>
            </a:br>
            <a:r>
              <a:rPr lang="en-US" sz="4400" b="1" dirty="0" smtClean="0">
                <a:solidFill>
                  <a:schemeClr val="tx1"/>
                </a:solidFill>
              </a:rPr>
              <a:t>the sun, the universe, the Quran,</a:t>
            </a:r>
            <a:br>
              <a:rPr lang="en-US" sz="4400" b="1" dirty="0" smtClean="0">
                <a:solidFill>
                  <a:schemeClr val="tx1"/>
                </a:solidFill>
              </a:rPr>
            </a:br>
            <a:r>
              <a:rPr lang="en-US" sz="4400" b="1" dirty="0" smtClean="0">
                <a:solidFill>
                  <a:schemeClr val="tx1"/>
                </a:solidFill>
              </a:rPr>
              <a:t>the Lord</a:t>
            </a:r>
            <a:r>
              <a:rPr lang="ar-IQ" sz="4400" b="1" dirty="0" smtClean="0">
                <a:solidFill>
                  <a:schemeClr val="tx1"/>
                </a:solidFill>
              </a:rPr>
              <a:t/>
            </a:r>
            <a:br>
              <a:rPr lang="ar-IQ" sz="4400" b="1" dirty="0" smtClean="0">
                <a:solidFill>
                  <a:schemeClr val="tx1"/>
                </a:solidFill>
              </a:rPr>
            </a:br>
            <a:r>
              <a:rPr lang="ar-IQ" sz="4400" b="1" dirty="0" smtClean="0">
                <a:solidFill>
                  <a:schemeClr val="tx1"/>
                </a:solidFill>
              </a:rPr>
              <a:t>2- عندما يكون الحديث عن شيئ معروف</a:t>
            </a:r>
            <a:br>
              <a:rPr lang="ar-IQ" sz="4400" b="1" dirty="0" smtClean="0">
                <a:solidFill>
                  <a:schemeClr val="tx1"/>
                </a:solidFill>
              </a:rPr>
            </a:br>
            <a:r>
              <a:rPr lang="en-US" sz="4400" b="1" dirty="0" smtClean="0">
                <a:solidFill>
                  <a:schemeClr val="tx1"/>
                </a:solidFill>
              </a:rPr>
              <a:t>the girl will succeed</a:t>
            </a:r>
            <a:endParaRPr lang="ar-IQ" sz="4400" b="1" dirty="0">
              <a:solidFill>
                <a:schemeClr val="tx1"/>
              </a:solidFill>
            </a:endParaRPr>
          </a:p>
        </p:txBody>
      </p:sp>
    </p:spTree>
    <p:extLst>
      <p:ext uri="{BB962C8B-B14F-4D97-AF65-F5344CB8AC3E}">
        <p14:creationId xmlns:p14="http://schemas.microsoft.com/office/powerpoint/2010/main" val="30530069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48400"/>
          </a:xfrm>
        </p:spPr>
        <p:txBody>
          <a:bodyPr anchor="t">
            <a:noAutofit/>
          </a:bodyPr>
          <a:lstStyle/>
          <a:p>
            <a:pPr algn="r"/>
            <a:r>
              <a:rPr lang="en-US" sz="4400" b="1" dirty="0" smtClean="0">
                <a:solidFill>
                  <a:schemeClr val="tx1"/>
                </a:solidFill>
              </a:rPr>
              <a:t>adjective</a:t>
            </a:r>
            <a:r>
              <a:rPr lang="ar-IQ" sz="4400" b="1" dirty="0" smtClean="0">
                <a:solidFill>
                  <a:schemeClr val="tx1"/>
                </a:solidFill>
              </a:rPr>
              <a:t>3- قبل اسم تم تحديده او عرف بصفة </a:t>
            </a:r>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adjectival phrase</a:t>
            </a:r>
            <a:r>
              <a:rPr lang="ar-IQ" sz="4400" b="1" dirty="0" smtClean="0">
                <a:solidFill>
                  <a:schemeClr val="tx1"/>
                </a:solidFill>
              </a:rPr>
              <a:t>او بعبارة وصفية </a:t>
            </a:r>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of</a:t>
            </a:r>
            <a:r>
              <a:rPr lang="ar-IQ" sz="4400" b="1" dirty="0" smtClean="0">
                <a:solidFill>
                  <a:schemeClr val="tx1"/>
                </a:solidFill>
              </a:rPr>
              <a:t>او بشبه جملة وصفية (وخاصة تلك التي تحوي </a:t>
            </a:r>
            <a:r>
              <a:rPr lang="en-US" sz="4400" b="1" dirty="0" smtClean="0">
                <a:solidFill>
                  <a:schemeClr val="tx1"/>
                </a:solidFill>
              </a:rPr>
              <a:t/>
            </a:r>
            <a:br>
              <a:rPr lang="en-US" sz="4400" b="1" dirty="0" smtClean="0">
                <a:solidFill>
                  <a:schemeClr val="tx1"/>
                </a:solidFill>
              </a:rPr>
            </a:br>
            <a:r>
              <a:rPr lang="en-US" sz="4400" b="1" dirty="0">
                <a:solidFill>
                  <a:schemeClr val="tx1"/>
                </a:solidFill>
              </a:rPr>
              <a:t/>
            </a:r>
            <a:br>
              <a:rPr lang="en-US" sz="4400" b="1" dirty="0">
                <a:solidFill>
                  <a:schemeClr val="tx1"/>
                </a:solidFill>
              </a:rPr>
            </a:br>
            <a:endParaRPr lang="ar-IQ" sz="4400" b="1" dirty="0">
              <a:solidFill>
                <a:schemeClr val="tx1"/>
              </a:solidFill>
            </a:endParaRPr>
          </a:p>
        </p:txBody>
      </p:sp>
    </p:spTree>
    <p:extLst>
      <p:ext uri="{BB962C8B-B14F-4D97-AF65-F5344CB8AC3E}">
        <p14:creationId xmlns:p14="http://schemas.microsoft.com/office/powerpoint/2010/main" val="23649803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534400" cy="6248400"/>
          </a:xfrm>
        </p:spPr>
        <p:txBody>
          <a:bodyPr anchor="t">
            <a:noAutofit/>
          </a:bodyPr>
          <a:lstStyle/>
          <a:p>
            <a:pPr rtl="0"/>
            <a:r>
              <a:rPr lang="en-US" sz="4400" b="1" dirty="0" smtClean="0">
                <a:solidFill>
                  <a:schemeClr val="tx1"/>
                </a:solidFill>
              </a:rPr>
              <a:t>Ali lives in the tall building at the end of the street.</a:t>
            </a:r>
            <a:br>
              <a:rPr lang="en-US" sz="4400" b="1" dirty="0" smtClean="0">
                <a:solidFill>
                  <a:schemeClr val="tx1"/>
                </a:solidFill>
              </a:rPr>
            </a:br>
            <a:r>
              <a:rPr lang="en-US" sz="4400" b="1" dirty="0">
                <a:solidFill>
                  <a:schemeClr val="tx1"/>
                </a:solidFill>
              </a:rPr>
              <a:t/>
            </a:r>
            <a:br>
              <a:rPr lang="en-US" sz="4400" b="1" dirty="0">
                <a:solidFill>
                  <a:schemeClr val="tx1"/>
                </a:solidFill>
              </a:rPr>
            </a:br>
            <a:r>
              <a:rPr lang="en-US" sz="4400" b="1" dirty="0" smtClean="0">
                <a:solidFill>
                  <a:schemeClr val="tx1"/>
                </a:solidFill>
              </a:rPr>
              <a:t>That is the man who won the prize</a:t>
            </a:r>
            <a:br>
              <a:rPr lang="en-US" sz="4400" b="1" dirty="0" smtClean="0">
                <a:solidFill>
                  <a:schemeClr val="tx1"/>
                </a:solidFill>
              </a:rPr>
            </a:br>
            <a:r>
              <a:rPr lang="en-US" sz="4400" b="1" dirty="0">
                <a:solidFill>
                  <a:schemeClr val="tx1"/>
                </a:solidFill>
              </a:rPr>
              <a:t/>
            </a:r>
            <a:br>
              <a:rPr lang="en-US" sz="4400" b="1" dirty="0">
                <a:solidFill>
                  <a:schemeClr val="tx1"/>
                </a:solidFill>
              </a:rPr>
            </a:br>
            <a:r>
              <a:rPr lang="en-US" sz="4400" b="1" dirty="0" smtClean="0">
                <a:solidFill>
                  <a:schemeClr val="tx1"/>
                </a:solidFill>
              </a:rPr>
              <a:t>watch the man in the green sweater</a:t>
            </a:r>
            <a:br>
              <a:rPr lang="en-US" sz="4400" b="1" dirty="0" smtClean="0">
                <a:solidFill>
                  <a:schemeClr val="tx1"/>
                </a:solidFill>
              </a:rPr>
            </a:br>
            <a:r>
              <a:rPr lang="en-US" sz="4400" b="1" dirty="0">
                <a:solidFill>
                  <a:schemeClr val="tx1"/>
                </a:solidFill>
              </a:rPr>
              <a:t/>
            </a:r>
            <a:br>
              <a:rPr lang="en-US" sz="4400" b="1" dirty="0">
                <a:solidFill>
                  <a:schemeClr val="tx1"/>
                </a:solidFill>
              </a:rPr>
            </a:br>
            <a:r>
              <a:rPr lang="en-US" sz="4400" b="1" dirty="0">
                <a:solidFill>
                  <a:schemeClr val="tx1"/>
                </a:solidFill>
              </a:rPr>
              <a:t>T</a:t>
            </a:r>
            <a:r>
              <a:rPr lang="en-US" sz="4400" b="1" dirty="0" smtClean="0">
                <a:solidFill>
                  <a:schemeClr val="tx1"/>
                </a:solidFill>
              </a:rPr>
              <a:t>he </a:t>
            </a:r>
            <a:r>
              <a:rPr lang="en-US" sz="4400" b="1" dirty="0">
                <a:solidFill>
                  <a:schemeClr val="tx1"/>
                </a:solidFill>
              </a:rPr>
              <a:t>K</a:t>
            </a:r>
            <a:r>
              <a:rPr lang="en-US" sz="4400" b="1" dirty="0" smtClean="0">
                <a:solidFill>
                  <a:schemeClr val="tx1"/>
                </a:solidFill>
              </a:rPr>
              <a:t>ing of Sweden, the Prince of Wales</a:t>
            </a:r>
            <a:endParaRPr lang="ar-IQ" sz="4400" b="1" dirty="0">
              <a:solidFill>
                <a:schemeClr val="tx1"/>
              </a:solidFill>
            </a:endParaRPr>
          </a:p>
        </p:txBody>
      </p:sp>
    </p:spTree>
    <p:extLst>
      <p:ext uri="{BB962C8B-B14F-4D97-AF65-F5344CB8AC3E}">
        <p14:creationId xmlns:p14="http://schemas.microsoft.com/office/powerpoint/2010/main" val="37816708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534400" cy="6248400"/>
          </a:xfrm>
        </p:spPr>
        <p:txBody>
          <a:bodyPr anchor="t">
            <a:noAutofit/>
          </a:bodyPr>
          <a:lstStyle/>
          <a:p>
            <a:pPr algn="r" rtl="0"/>
            <a:r>
              <a:rPr lang="ar-IQ" sz="4400" b="1" dirty="0" smtClean="0"/>
              <a:t>4-</a:t>
            </a:r>
            <a:r>
              <a:rPr lang="ar-IQ" sz="4400" b="1" dirty="0" smtClean="0">
                <a:solidFill>
                  <a:srgbClr val="FF0000"/>
                </a:solidFill>
              </a:rPr>
              <a:t> </a:t>
            </a:r>
            <a:r>
              <a:rPr lang="ar-IQ" sz="4400" b="1" dirty="0" smtClean="0"/>
              <a:t>قبل الاسماء الآتية:</a:t>
            </a:r>
            <a:br>
              <a:rPr lang="ar-IQ" sz="4400" b="1" dirty="0" smtClean="0"/>
            </a:br>
            <a:r>
              <a:rPr lang="en-US" sz="4400" b="1" dirty="0" smtClean="0"/>
              <a:t>the Nile</a:t>
            </a:r>
            <a:r>
              <a:rPr lang="ar-IQ" sz="4400" b="1" dirty="0" smtClean="0"/>
              <a:t>الانهار  </a:t>
            </a:r>
            <a:r>
              <a:rPr lang="en-US" sz="4400" b="1" dirty="0" smtClean="0"/>
              <a:t/>
            </a:r>
            <a:br>
              <a:rPr lang="en-US" sz="4400" b="1" dirty="0" smtClean="0"/>
            </a:br>
            <a:r>
              <a:rPr lang="en-US" sz="4400" b="1" dirty="0" smtClean="0"/>
              <a:t>the Alps</a:t>
            </a:r>
            <a:r>
              <a:rPr lang="ar-IQ" sz="4400" b="1" dirty="0" smtClean="0"/>
              <a:t>سلاسل الجبال (ليس الجبل المفرد)  </a:t>
            </a:r>
            <a:r>
              <a:rPr lang="en-US" sz="4400" b="1" dirty="0" smtClean="0"/>
              <a:t/>
            </a:r>
            <a:br>
              <a:rPr lang="en-US" sz="4400" b="1" dirty="0" smtClean="0"/>
            </a:br>
            <a:r>
              <a:rPr lang="en-US" sz="4400" b="1" dirty="0" smtClean="0"/>
              <a:t>the Mediterranean</a:t>
            </a:r>
            <a:r>
              <a:rPr lang="ar-IQ" sz="4400" b="1" dirty="0" smtClean="0"/>
              <a:t>البحار والمحيطات    </a:t>
            </a:r>
            <a:r>
              <a:rPr lang="en-US" sz="4400" b="1" dirty="0" smtClean="0"/>
              <a:t/>
            </a:r>
            <a:br>
              <a:rPr lang="en-US" sz="4400" b="1" dirty="0" smtClean="0"/>
            </a:br>
            <a:r>
              <a:rPr lang="en-US" sz="4400" b="1" dirty="0" smtClean="0"/>
              <a:t>the Hilton, the Ritz</a:t>
            </a:r>
            <a:r>
              <a:rPr lang="ar-IQ" sz="4400" b="1" dirty="0" smtClean="0"/>
              <a:t>الفنادق       </a:t>
            </a:r>
            <a:r>
              <a:rPr lang="en-US" sz="4400" b="1" dirty="0" smtClean="0"/>
              <a:t/>
            </a:r>
            <a:br>
              <a:rPr lang="en-US" sz="4400" b="1" dirty="0" smtClean="0"/>
            </a:br>
            <a:r>
              <a:rPr lang="en-US" sz="4400" b="1" dirty="0" smtClean="0"/>
              <a:t>the Egyptian museum </a:t>
            </a:r>
            <a:r>
              <a:rPr lang="ar-IQ" sz="4400" b="1" dirty="0" smtClean="0"/>
              <a:t>المتاحف     </a:t>
            </a:r>
            <a:r>
              <a:rPr lang="en-US" sz="4400" b="1" dirty="0" smtClean="0"/>
              <a:t/>
            </a:r>
            <a:br>
              <a:rPr lang="en-US" sz="4400" b="1" dirty="0" smtClean="0"/>
            </a:br>
            <a:r>
              <a:rPr lang="en-US" sz="4400" b="1" dirty="0" smtClean="0"/>
              <a:t>the Opera house</a:t>
            </a:r>
            <a:r>
              <a:rPr lang="ar-IQ" sz="4400" b="1" dirty="0" smtClean="0"/>
              <a:t>المسارح       </a:t>
            </a:r>
            <a:r>
              <a:rPr lang="en-US" sz="4400" b="1" dirty="0" smtClean="0"/>
              <a:t/>
            </a:r>
            <a:br>
              <a:rPr lang="en-US" sz="4400" b="1" dirty="0" smtClean="0"/>
            </a:br>
            <a:endParaRPr lang="ar-IQ" sz="4400" b="1" dirty="0"/>
          </a:p>
        </p:txBody>
      </p:sp>
    </p:spTree>
    <p:extLst>
      <p:ext uri="{BB962C8B-B14F-4D97-AF65-F5344CB8AC3E}">
        <p14:creationId xmlns:p14="http://schemas.microsoft.com/office/powerpoint/2010/main" val="37787120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534400" cy="6248400"/>
          </a:xfrm>
        </p:spPr>
        <p:txBody>
          <a:bodyPr anchor="t">
            <a:noAutofit/>
          </a:bodyPr>
          <a:lstStyle/>
          <a:p>
            <a:pPr algn="r" rtl="0"/>
            <a:r>
              <a:rPr lang="ar-IQ" sz="4000" b="1" dirty="0" smtClean="0"/>
              <a:t>للصفات</a:t>
            </a:r>
            <a:r>
              <a:rPr lang="en-US" sz="4000" b="1" dirty="0" smtClean="0"/>
              <a:t> superlative</a:t>
            </a:r>
            <a:r>
              <a:rPr lang="ar-IQ" sz="4000" b="1" dirty="0" smtClean="0"/>
              <a:t>5- قبل صيغة التفضيل المطلق </a:t>
            </a:r>
            <a:r>
              <a:rPr lang="en-US" sz="4000" b="1" dirty="0" smtClean="0"/>
              <a:t/>
            </a:r>
            <a:br>
              <a:rPr lang="en-US" sz="4000" b="1" dirty="0" smtClean="0"/>
            </a:br>
            <a:r>
              <a:rPr lang="en-US" sz="4000" b="1" dirty="0" smtClean="0"/>
              <a:t>the greatest scientist of the twentieth century was Einstein.</a:t>
            </a:r>
            <a:br>
              <a:rPr lang="en-US" sz="4000" b="1" dirty="0" smtClean="0"/>
            </a:br>
            <a:r>
              <a:rPr lang="ar-IQ" sz="4000" b="1" dirty="0" smtClean="0"/>
              <a:t>6- قبل صيغ المقارنة في بعض الاحوال </a:t>
            </a:r>
            <a:r>
              <a:rPr lang="en-US" sz="4000" b="1" dirty="0" smtClean="0"/>
              <a:t/>
            </a:r>
            <a:br>
              <a:rPr lang="en-US" sz="4000" b="1" dirty="0" smtClean="0"/>
            </a:br>
            <a:r>
              <a:rPr lang="en-US" sz="4000" b="1" dirty="0" smtClean="0"/>
              <a:t>the sooner, the better</a:t>
            </a:r>
            <a:br>
              <a:rPr lang="en-US" sz="4000" b="1" dirty="0" smtClean="0"/>
            </a:br>
            <a:r>
              <a:rPr lang="en-US" sz="4000" b="1" dirty="0"/>
              <a:t/>
            </a:r>
            <a:br>
              <a:rPr lang="en-US" sz="4000" b="1" dirty="0"/>
            </a:br>
            <a:r>
              <a:rPr lang="en-US" sz="4000" b="1" dirty="0" smtClean="0"/>
              <a:t>generalization</a:t>
            </a:r>
            <a:r>
              <a:rPr lang="ar-IQ" sz="4000" b="1" dirty="0" smtClean="0"/>
              <a:t>7- قبل الاسماء المفردة بغرض التعميم </a:t>
            </a:r>
            <a:r>
              <a:rPr lang="en-US" sz="4000" b="1" dirty="0"/>
              <a:t/>
            </a:r>
            <a:br>
              <a:rPr lang="en-US" sz="4000" b="1" dirty="0"/>
            </a:br>
            <a:r>
              <a:rPr lang="en-US" sz="4000" b="1" dirty="0" smtClean="0"/>
              <a:t>this is the age of the computer</a:t>
            </a:r>
            <a:endParaRPr lang="ar-IQ" sz="4000" b="1" dirty="0"/>
          </a:p>
        </p:txBody>
      </p:sp>
    </p:spTree>
    <p:extLst>
      <p:ext uri="{BB962C8B-B14F-4D97-AF65-F5344CB8AC3E}">
        <p14:creationId xmlns:p14="http://schemas.microsoft.com/office/powerpoint/2010/main" val="40923641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534400" cy="6248400"/>
          </a:xfrm>
        </p:spPr>
        <p:txBody>
          <a:bodyPr anchor="t">
            <a:noAutofit/>
          </a:bodyPr>
          <a:lstStyle/>
          <a:p>
            <a:pPr algn="r" rtl="0"/>
            <a:r>
              <a:rPr lang="ar-IQ" sz="4000" b="1" dirty="0" smtClean="0"/>
              <a:t>لاتستعمل اداة التعريف في الاحوال الاتية:</a:t>
            </a:r>
            <a:br>
              <a:rPr lang="ar-IQ" sz="4000" b="1" dirty="0" smtClean="0"/>
            </a:br>
            <a:r>
              <a:rPr lang="en-US" sz="4000" b="1" dirty="0" smtClean="0"/>
              <a:t>Ali, George</a:t>
            </a:r>
            <a:r>
              <a:rPr lang="ar-IQ" sz="4000" b="1" dirty="0" smtClean="0"/>
              <a:t>1- اسماء الاشخاص       </a:t>
            </a:r>
            <a:r>
              <a:rPr lang="en-US" sz="4000" b="1" dirty="0" smtClean="0"/>
              <a:t/>
            </a:r>
            <a:br>
              <a:rPr lang="en-US" sz="4000" b="1" dirty="0" smtClean="0"/>
            </a:br>
            <a:r>
              <a:rPr lang="en-US" sz="4000" b="1" dirty="0" smtClean="0"/>
              <a:t>  </a:t>
            </a:r>
            <a:r>
              <a:rPr lang="ar-IQ" sz="4000" b="1" dirty="0" smtClean="0"/>
              <a:t> بمعنى عائلة بلاك</a:t>
            </a:r>
            <a:r>
              <a:rPr lang="en-US" sz="4000" b="1" dirty="0" smtClean="0"/>
              <a:t>the Black</a:t>
            </a:r>
            <a:r>
              <a:rPr lang="ar-IQ" sz="4000" b="1" dirty="0" smtClean="0"/>
              <a:t>ولكن لاحظ « </a:t>
            </a:r>
            <a:r>
              <a:rPr lang="en-US" sz="4000" b="1" dirty="0" smtClean="0"/>
              <a:t/>
            </a:r>
            <a:br>
              <a:rPr lang="en-US" sz="4000" b="1" dirty="0" smtClean="0"/>
            </a:br>
            <a:r>
              <a:rPr lang="en-US" sz="4000" b="1" dirty="0" smtClean="0"/>
              <a:t>Iraq, Paris</a:t>
            </a:r>
            <a:r>
              <a:rPr lang="ar-IQ" sz="4000" b="1" dirty="0" smtClean="0"/>
              <a:t>2- اسماء الدول والمدن والقرى  </a:t>
            </a:r>
            <a:r>
              <a:rPr lang="en-US" sz="4000" b="1" dirty="0" smtClean="0"/>
              <a:t/>
            </a:r>
            <a:br>
              <a:rPr lang="en-US" sz="4000" b="1" dirty="0" smtClean="0"/>
            </a:br>
            <a:r>
              <a:rPr lang="ar-IQ" sz="4000" b="1" dirty="0" smtClean="0"/>
              <a:t>مع اسماء البلاد الجمع</a:t>
            </a:r>
            <a:r>
              <a:rPr lang="en-US" sz="4000" b="1" dirty="0" smtClean="0"/>
              <a:t>the </a:t>
            </a:r>
            <a:r>
              <a:rPr lang="ar-IQ" sz="4000" b="1" dirty="0" smtClean="0"/>
              <a:t>لاحظ استعمال </a:t>
            </a:r>
            <a:r>
              <a:rPr lang="en-US" sz="4000" b="1" dirty="0" smtClean="0"/>
              <a:t/>
            </a:r>
            <a:br>
              <a:rPr lang="en-US" sz="4000" b="1" dirty="0" smtClean="0"/>
            </a:br>
            <a:r>
              <a:rPr lang="en-US" sz="4000" b="1" dirty="0" smtClean="0"/>
              <a:t>the </a:t>
            </a:r>
            <a:r>
              <a:rPr lang="en-US" sz="4000" b="1" dirty="0"/>
              <a:t>N</a:t>
            </a:r>
            <a:r>
              <a:rPr lang="en-US" sz="4000" b="1" dirty="0" smtClean="0"/>
              <a:t>etherlands, the </a:t>
            </a:r>
            <a:r>
              <a:rPr lang="en-US" sz="4000" b="1" dirty="0"/>
              <a:t>P</a:t>
            </a:r>
            <a:r>
              <a:rPr lang="en-US" sz="4000" b="1" dirty="0" smtClean="0"/>
              <a:t>hilippines</a:t>
            </a:r>
            <a:r>
              <a:rPr lang="en-US" sz="4000" b="1" dirty="0"/>
              <a:t/>
            </a:r>
            <a:br>
              <a:rPr lang="en-US" sz="4000" b="1" dirty="0"/>
            </a:br>
            <a:r>
              <a:rPr lang="en-US" sz="4000" b="1" dirty="0" smtClean="0"/>
              <a:t>the United Kingdom  </a:t>
            </a:r>
            <a:r>
              <a:rPr lang="ar-IQ" sz="4000" b="1" dirty="0" smtClean="0"/>
              <a:t>ومع اسماء البلاد المركبة</a:t>
            </a:r>
            <a:endParaRPr lang="ar-IQ" sz="4000" b="1" dirty="0"/>
          </a:p>
        </p:txBody>
      </p:sp>
    </p:spTree>
    <p:extLst>
      <p:ext uri="{BB962C8B-B14F-4D97-AF65-F5344CB8AC3E}">
        <p14:creationId xmlns:p14="http://schemas.microsoft.com/office/powerpoint/2010/main" val="25191704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6248400"/>
          </a:xfrm>
        </p:spPr>
        <p:txBody>
          <a:bodyPr anchor="t">
            <a:noAutofit/>
          </a:bodyPr>
          <a:lstStyle/>
          <a:p>
            <a:pPr algn="r" rtl="0"/>
            <a:r>
              <a:rPr lang="ar-IQ" sz="4400" b="1" dirty="0" smtClean="0"/>
              <a:t>في</a:t>
            </a:r>
            <a:r>
              <a:rPr lang="en-US" sz="4400" b="1" dirty="0" smtClean="0"/>
              <a:t> The </a:t>
            </a:r>
            <a:r>
              <a:rPr lang="ar-IQ" sz="4400" b="1" dirty="0" smtClean="0"/>
              <a:t>لاحظ استعمال </a:t>
            </a:r>
            <a:r>
              <a:rPr lang="en-US" sz="4400" b="1" dirty="0" smtClean="0"/>
              <a:t/>
            </a:r>
            <a:br>
              <a:rPr lang="en-US" sz="4400" b="1" dirty="0" smtClean="0"/>
            </a:br>
            <a:r>
              <a:rPr lang="en-US" sz="4400" b="1" dirty="0" smtClean="0"/>
              <a:t>the Baghdad of today,</a:t>
            </a:r>
            <a:br>
              <a:rPr lang="en-US" sz="4400" b="1" dirty="0" smtClean="0"/>
            </a:br>
            <a:r>
              <a:rPr lang="en-US" sz="4400" b="1" dirty="0" smtClean="0"/>
              <a:t/>
            </a:r>
            <a:br>
              <a:rPr lang="en-US" sz="4400" b="1" dirty="0" smtClean="0"/>
            </a:br>
            <a:r>
              <a:rPr lang="ar-IQ" sz="4400" b="1" dirty="0" smtClean="0"/>
              <a:t>3- اسماء البحيرات والجبال المفردة</a:t>
            </a:r>
            <a:br>
              <a:rPr lang="ar-IQ" sz="4400" b="1" dirty="0" smtClean="0"/>
            </a:br>
            <a:r>
              <a:rPr lang="en-US" sz="4400" b="1" dirty="0" smtClean="0"/>
              <a:t>Lake Victoria, Everest,  Mont Blanc</a:t>
            </a:r>
            <a:br>
              <a:rPr lang="en-US" sz="4400" b="1" dirty="0" smtClean="0"/>
            </a:br>
            <a:r>
              <a:rPr lang="ar-IQ" sz="4400" b="1" dirty="0" smtClean="0"/>
              <a:t>4- اسماء الشوارع والحدائق والجسور</a:t>
            </a:r>
            <a:br>
              <a:rPr lang="ar-IQ" sz="4400" b="1" dirty="0" smtClean="0"/>
            </a:br>
            <a:r>
              <a:rPr lang="en-US" sz="4400" b="1" dirty="0" smtClean="0"/>
              <a:t>Rasheed Street, </a:t>
            </a:r>
            <a:r>
              <a:rPr lang="en-US" sz="4400" b="1" dirty="0" err="1" smtClean="0"/>
              <a:t>Zawra’a</a:t>
            </a:r>
            <a:r>
              <a:rPr lang="en-US" sz="4400" b="1" dirty="0" smtClean="0"/>
              <a:t> Park</a:t>
            </a:r>
            <a:br>
              <a:rPr lang="en-US" sz="4400" b="1" dirty="0" smtClean="0"/>
            </a:br>
            <a:r>
              <a:rPr lang="ar-IQ" sz="4400" b="1" dirty="0" smtClean="0"/>
              <a:t>5- المباني المشهورة غير الفنادق والمسارح</a:t>
            </a:r>
            <a:r>
              <a:rPr lang="en-US" sz="4400" b="1" dirty="0" smtClean="0"/>
              <a:t/>
            </a:r>
            <a:br>
              <a:rPr lang="en-US" sz="4400" b="1" dirty="0" smtClean="0"/>
            </a:br>
            <a:r>
              <a:rPr lang="en-US" sz="4400" b="1" dirty="0" smtClean="0"/>
              <a:t>Buckingham Palace, Baghdad Airport</a:t>
            </a:r>
            <a:r>
              <a:rPr lang="en-US" sz="4400" b="1" dirty="0"/>
              <a:t/>
            </a:r>
            <a:br>
              <a:rPr lang="en-US" sz="4400" b="1" dirty="0"/>
            </a:br>
            <a:endParaRPr lang="ar-IQ" sz="4400" b="1" dirty="0"/>
          </a:p>
        </p:txBody>
      </p:sp>
    </p:spTree>
    <p:extLst>
      <p:ext uri="{BB962C8B-B14F-4D97-AF65-F5344CB8AC3E}">
        <p14:creationId xmlns:p14="http://schemas.microsoft.com/office/powerpoint/2010/main" val="29899626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6248400"/>
          </a:xfrm>
        </p:spPr>
        <p:txBody>
          <a:bodyPr anchor="t">
            <a:noAutofit/>
          </a:bodyPr>
          <a:lstStyle/>
          <a:p>
            <a:pPr algn="r" rtl="0"/>
            <a:r>
              <a:rPr lang="ar-IQ" sz="4400" b="1" dirty="0" smtClean="0"/>
              <a:t>6- قبل الالقاب التي يتبعها اسم صاحب اللقب</a:t>
            </a:r>
            <a:r>
              <a:rPr lang="en-US" sz="4400" b="1" dirty="0" smtClean="0"/>
              <a:t/>
            </a:r>
            <a:br>
              <a:rPr lang="en-US" sz="4400" b="1" dirty="0" smtClean="0"/>
            </a:br>
            <a:r>
              <a:rPr lang="en-US" sz="4400" b="1" dirty="0" smtClean="0"/>
              <a:t>President Barack Obama, Lord George</a:t>
            </a:r>
            <a:br>
              <a:rPr lang="en-US" sz="4400" b="1" dirty="0" smtClean="0"/>
            </a:br>
            <a:r>
              <a:rPr lang="ar-IQ" sz="4400" b="1" dirty="0" smtClean="0"/>
              <a:t>7- قبل الاسماء المجردة واسماء الجمع واسماء المواد </a:t>
            </a:r>
            <a:r>
              <a:rPr lang="en-US" sz="4400" b="1" dirty="0" smtClean="0"/>
              <a:t> </a:t>
            </a:r>
            <a:r>
              <a:rPr lang="ar-IQ" sz="4400" b="1" dirty="0" smtClean="0"/>
              <a:t/>
            </a:r>
            <a:br>
              <a:rPr lang="ar-IQ" sz="4400" b="1" dirty="0" smtClean="0"/>
            </a:br>
            <a:r>
              <a:rPr lang="en-US" sz="4400" b="1" dirty="0" smtClean="0"/>
              <a:t>the</a:t>
            </a:r>
            <a:r>
              <a:rPr lang="ar-IQ" sz="4400" b="1" dirty="0" smtClean="0"/>
              <a:t>اذا كان الكلام عنها بصورة عامة ونستعمل </a:t>
            </a:r>
            <a:r>
              <a:rPr lang="en-US" sz="4400" b="1" dirty="0" smtClean="0"/>
              <a:t/>
            </a:r>
            <a:br>
              <a:rPr lang="en-US" sz="4400" b="1" dirty="0" smtClean="0"/>
            </a:br>
            <a:r>
              <a:rPr lang="ar-IQ" sz="4400" b="1" dirty="0" smtClean="0"/>
              <a:t>اذا كان الكلام عنها بصفة محددة:</a:t>
            </a:r>
            <a:br>
              <a:rPr lang="ar-IQ" sz="4400" b="1" dirty="0" smtClean="0"/>
            </a:br>
            <a:r>
              <a:rPr lang="en-US" sz="4400" b="1" dirty="0" smtClean="0"/>
              <a:t>Eggs are rich in protein </a:t>
            </a:r>
            <a:br>
              <a:rPr lang="en-US" sz="4400" b="1" dirty="0" smtClean="0"/>
            </a:br>
            <a:r>
              <a:rPr lang="en-US" sz="4400" b="1" dirty="0" smtClean="0"/>
              <a:t>the eggs I ate today were delicious</a:t>
            </a:r>
            <a:endParaRPr lang="ar-IQ" sz="4400" b="1" dirty="0"/>
          </a:p>
        </p:txBody>
      </p:sp>
    </p:spTree>
    <p:extLst>
      <p:ext uri="{BB962C8B-B14F-4D97-AF65-F5344CB8AC3E}">
        <p14:creationId xmlns:p14="http://schemas.microsoft.com/office/powerpoint/2010/main" val="11858556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6248400"/>
          </a:xfrm>
        </p:spPr>
        <p:txBody>
          <a:bodyPr anchor="t">
            <a:noAutofit/>
          </a:bodyPr>
          <a:lstStyle/>
          <a:p>
            <a:r>
              <a:rPr lang="en-US" sz="4000" b="1" dirty="0" smtClean="0"/>
              <a:t>the</a:t>
            </a:r>
            <a:r>
              <a:rPr lang="ar-IQ" sz="4000" b="1" dirty="0" smtClean="0"/>
              <a:t>8- هناك بعض الاماكن لايذكر قبلها اداة التعريف </a:t>
            </a:r>
            <a:r>
              <a:rPr lang="en-US" sz="4000" b="1" dirty="0" smtClean="0"/>
              <a:t/>
            </a:r>
            <a:br>
              <a:rPr lang="en-US" sz="4000" b="1" dirty="0" smtClean="0"/>
            </a:br>
            <a:r>
              <a:rPr lang="ar-IQ" sz="4000" b="1" dirty="0" smtClean="0"/>
              <a:t>اذا كان الغرض من زيارتها او ذكرها يحقق الهدف الذي انشأت من اجله. وتذكر اداة التعريف اذا كان الغرض من الذهاب لهذه الاماكن لأغراض اخرى:</a:t>
            </a:r>
            <a:br>
              <a:rPr lang="ar-IQ" sz="4000" b="1" dirty="0" smtClean="0"/>
            </a:br>
            <a:r>
              <a:rPr lang="en-US" sz="4000" b="1" dirty="0" smtClean="0"/>
              <a:t>prison, school, college, bed, church, university, court, town, etc.</a:t>
            </a:r>
            <a:br>
              <a:rPr lang="en-US" sz="4000" b="1" dirty="0" smtClean="0"/>
            </a:br>
            <a:r>
              <a:rPr lang="en-US" sz="4000" b="1" dirty="0" smtClean="0"/>
              <a:t>I went to bed</a:t>
            </a:r>
            <a:br>
              <a:rPr lang="en-US" sz="4000" b="1" dirty="0" smtClean="0"/>
            </a:br>
            <a:r>
              <a:rPr lang="en-US" sz="4000" b="1" dirty="0" smtClean="0"/>
              <a:t>I went to the bed and searched under the pillow</a:t>
            </a:r>
            <a:endParaRPr lang="ar-IQ" sz="4000" b="1" dirty="0"/>
          </a:p>
        </p:txBody>
      </p:sp>
    </p:spTree>
    <p:extLst>
      <p:ext uri="{BB962C8B-B14F-4D97-AF65-F5344CB8AC3E}">
        <p14:creationId xmlns:p14="http://schemas.microsoft.com/office/powerpoint/2010/main" val="4223061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48400"/>
          </a:xfrm>
        </p:spPr>
        <p:txBody>
          <a:bodyPr anchor="t">
            <a:noAutofit/>
          </a:bodyPr>
          <a:lstStyle/>
          <a:p>
            <a:pPr algn="r" rtl="1"/>
            <a:r>
              <a:rPr lang="en-US" sz="5400" b="1" dirty="0" smtClean="0"/>
              <a:t>Some people love </a:t>
            </a:r>
            <a:r>
              <a:rPr lang="en-US" sz="5400" b="1" u="sng" dirty="0" smtClean="0"/>
              <a:t>music</a:t>
            </a:r>
            <a:r>
              <a:rPr lang="ar-IQ" sz="5400" b="1" dirty="0" smtClean="0"/>
              <a:t/>
            </a:r>
            <a:br>
              <a:rPr lang="ar-IQ" sz="5400" b="1" dirty="0" smtClean="0"/>
            </a:br>
            <a:r>
              <a:rPr lang="en-US" sz="5400" b="1" dirty="0" smtClean="0"/>
              <a:t/>
            </a:r>
            <a:br>
              <a:rPr lang="en-US" sz="5400" b="1" dirty="0" smtClean="0"/>
            </a:br>
            <a:r>
              <a:rPr lang="ar-IQ" sz="5400" b="1" dirty="0" smtClean="0"/>
              <a:t>يحب بعض الناس </a:t>
            </a:r>
            <a:r>
              <a:rPr lang="ar-IQ" sz="5400" b="1" u="sng" dirty="0" smtClean="0"/>
              <a:t>الموسيقى</a:t>
            </a:r>
            <a:r>
              <a:rPr lang="ar-IQ" sz="5400" b="1" dirty="0" smtClean="0"/>
              <a:t/>
            </a:r>
            <a:br>
              <a:rPr lang="ar-IQ" sz="5400" b="1" dirty="0" smtClean="0"/>
            </a:br>
            <a:r>
              <a:rPr lang="ar-IQ" sz="5400" b="1" dirty="0"/>
              <a:t/>
            </a:r>
            <a:br>
              <a:rPr lang="ar-IQ" sz="5400" b="1" dirty="0"/>
            </a:br>
            <a:r>
              <a:rPr lang="ar-IQ" sz="5400" b="1" dirty="0" smtClean="0"/>
              <a:t>لاحظ اضافة «ال» قبل «موسيقى» رغم عدم وجود «</a:t>
            </a:r>
            <a:r>
              <a:rPr lang="en-US" sz="5400" b="1" dirty="0" smtClean="0"/>
              <a:t>the</a:t>
            </a:r>
            <a:r>
              <a:rPr lang="ar-IQ" sz="5400" b="1" dirty="0" smtClean="0"/>
              <a:t>» قبل «</a:t>
            </a:r>
            <a:r>
              <a:rPr lang="en-US" sz="5400" b="1" dirty="0" smtClean="0"/>
              <a:t>music</a:t>
            </a:r>
            <a:r>
              <a:rPr lang="ar-IQ" sz="5400" b="1" dirty="0" smtClean="0"/>
              <a:t>».</a:t>
            </a:r>
            <a:endParaRPr lang="ar-IQ" sz="5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67610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48400"/>
          </a:xfrm>
        </p:spPr>
        <p:txBody>
          <a:bodyPr anchor="t">
            <a:normAutofit/>
          </a:bodyPr>
          <a:lstStyle/>
          <a:p>
            <a:pPr algn="r"/>
            <a:r>
              <a:rPr lang="en-US" sz="5400" b="1" u="sng" dirty="0" smtClean="0">
                <a:solidFill>
                  <a:schemeClr val="tx1"/>
                </a:solidFill>
              </a:rPr>
              <a:t>The Prince </a:t>
            </a:r>
            <a:r>
              <a:rPr lang="en-US" sz="5400" b="1" dirty="0" smtClean="0">
                <a:solidFill>
                  <a:schemeClr val="tx1"/>
                </a:solidFill>
              </a:rPr>
              <a:t>of Wales visited Qatar</a:t>
            </a:r>
            <a:br>
              <a:rPr lang="en-US" sz="5400" b="1" dirty="0" smtClean="0">
                <a:solidFill>
                  <a:schemeClr val="tx1"/>
                </a:solidFill>
              </a:rPr>
            </a:br>
            <a:r>
              <a:rPr lang="en-US" sz="5400" b="1" dirty="0">
                <a:solidFill>
                  <a:schemeClr val="tx1"/>
                </a:solidFill>
              </a:rPr>
              <a:t/>
            </a:r>
            <a:br>
              <a:rPr lang="en-US" sz="5400" b="1" dirty="0">
                <a:solidFill>
                  <a:schemeClr val="tx1"/>
                </a:solidFill>
              </a:rPr>
            </a:br>
            <a:r>
              <a:rPr lang="ar-IQ" sz="5400" b="1" dirty="0" smtClean="0">
                <a:solidFill>
                  <a:schemeClr val="tx1"/>
                </a:solidFill>
              </a:rPr>
              <a:t>لاحظ عدم وجود «ال» قبل «امير» رغم </a:t>
            </a:r>
            <a:r>
              <a:rPr lang="en-US" sz="5400" b="1" dirty="0" smtClean="0">
                <a:solidFill>
                  <a:schemeClr val="tx1"/>
                </a:solidFill>
              </a:rPr>
              <a:t>   </a:t>
            </a:r>
            <a:r>
              <a:rPr lang="ar-IQ" sz="5400" b="1" dirty="0" smtClean="0">
                <a:solidFill>
                  <a:schemeClr val="tx1"/>
                </a:solidFill>
              </a:rPr>
              <a:t> </a:t>
            </a:r>
            <a:r>
              <a:rPr lang="en-US" sz="5400" b="1" dirty="0" smtClean="0">
                <a:solidFill>
                  <a:schemeClr val="tx1"/>
                </a:solidFill>
              </a:rPr>
              <a:t>prince</a:t>
            </a:r>
            <a:r>
              <a:rPr lang="ar-IQ" sz="5400" b="1" dirty="0" smtClean="0">
                <a:solidFill>
                  <a:schemeClr val="tx1"/>
                </a:solidFill>
              </a:rPr>
              <a:t> قبل  </a:t>
            </a:r>
            <a:r>
              <a:rPr lang="en-US" sz="5400" b="1" dirty="0" smtClean="0">
                <a:solidFill>
                  <a:schemeClr val="tx1"/>
                </a:solidFill>
              </a:rPr>
              <a:t>the </a:t>
            </a:r>
            <a:r>
              <a:rPr lang="ar-IQ" sz="5400" b="1" dirty="0" smtClean="0">
                <a:solidFill>
                  <a:schemeClr val="tx1"/>
                </a:solidFill>
              </a:rPr>
              <a:t>وجود </a:t>
            </a:r>
            <a:r>
              <a:rPr lang="en-US" sz="5400" b="1" dirty="0" smtClean="0">
                <a:solidFill>
                  <a:schemeClr val="tx1"/>
                </a:solidFill>
              </a:rPr>
              <a:t>  </a:t>
            </a:r>
            <a:endParaRPr lang="ar-IQ" sz="5400" b="1" dirty="0">
              <a:solidFill>
                <a:schemeClr val="tx1"/>
              </a:solidFill>
            </a:endParaRPr>
          </a:p>
        </p:txBody>
      </p:sp>
    </p:spTree>
    <p:extLst>
      <p:ext uri="{BB962C8B-B14F-4D97-AF65-F5344CB8AC3E}">
        <p14:creationId xmlns:p14="http://schemas.microsoft.com/office/powerpoint/2010/main" val="5800562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48400"/>
          </a:xfrm>
        </p:spPr>
        <p:txBody>
          <a:bodyPr anchor="t">
            <a:normAutofit/>
          </a:bodyPr>
          <a:lstStyle/>
          <a:p>
            <a:pPr algn="r"/>
            <a:r>
              <a:rPr lang="en-US" sz="4800" b="1" dirty="0" smtClean="0">
                <a:solidFill>
                  <a:schemeClr val="tx1"/>
                </a:solidFill>
              </a:rPr>
              <a:t> an </a:t>
            </a:r>
            <a:r>
              <a:rPr lang="ar-IQ" sz="4800" b="1" dirty="0" smtClean="0">
                <a:solidFill>
                  <a:schemeClr val="tx1"/>
                </a:solidFill>
              </a:rPr>
              <a:t>و </a:t>
            </a:r>
            <a:r>
              <a:rPr lang="en-US" sz="4800" b="1" dirty="0" smtClean="0">
                <a:solidFill>
                  <a:schemeClr val="tx1"/>
                </a:solidFill>
              </a:rPr>
              <a:t> a </a:t>
            </a:r>
            <a:r>
              <a:rPr lang="ar-IQ" sz="4800" b="1" dirty="0" smtClean="0">
                <a:solidFill>
                  <a:schemeClr val="tx1"/>
                </a:solidFill>
              </a:rPr>
              <a:t>استعمالات ادوات النكرة</a:t>
            </a:r>
            <a:r>
              <a:rPr lang="en-US" sz="4800" b="1" dirty="0" smtClean="0">
                <a:solidFill>
                  <a:schemeClr val="tx1"/>
                </a:solidFill>
              </a:rPr>
              <a:t/>
            </a:r>
            <a:br>
              <a:rPr lang="en-US" sz="4800" b="1" dirty="0" smtClean="0">
                <a:solidFill>
                  <a:schemeClr val="tx1"/>
                </a:solidFill>
              </a:rPr>
            </a:br>
            <a:r>
              <a:rPr lang="en-US" sz="4800" b="1" dirty="0" smtClean="0">
                <a:solidFill>
                  <a:schemeClr val="tx1"/>
                </a:solidFill>
              </a:rPr>
              <a:t>one</a:t>
            </a:r>
            <a:r>
              <a:rPr lang="ar-IQ" sz="4800" b="1" dirty="0" smtClean="0">
                <a:solidFill>
                  <a:schemeClr val="tx1"/>
                </a:solidFill>
              </a:rPr>
              <a:t>1- بمعنى واحد </a:t>
            </a:r>
            <a:r>
              <a:rPr lang="en-US" sz="4800" b="1" dirty="0" smtClean="0">
                <a:solidFill>
                  <a:schemeClr val="tx1"/>
                </a:solidFill>
              </a:rPr>
              <a:t/>
            </a:r>
            <a:br>
              <a:rPr lang="en-US" sz="4800" b="1" dirty="0" smtClean="0">
                <a:solidFill>
                  <a:schemeClr val="tx1"/>
                </a:solidFill>
              </a:rPr>
            </a:br>
            <a:r>
              <a:rPr lang="en-US" sz="4800" b="1" dirty="0" smtClean="0">
                <a:solidFill>
                  <a:schemeClr val="tx1"/>
                </a:solidFill>
              </a:rPr>
              <a:t>he sold a car and two bicycles</a:t>
            </a:r>
            <a:br>
              <a:rPr lang="en-US" sz="4800" b="1" dirty="0" smtClean="0">
                <a:solidFill>
                  <a:schemeClr val="tx1"/>
                </a:solidFill>
              </a:rPr>
            </a:br>
            <a:r>
              <a:rPr lang="en-US" sz="4800" b="1" dirty="0" smtClean="0">
                <a:solidFill>
                  <a:schemeClr val="tx1"/>
                </a:solidFill>
              </a:rPr>
              <a:t/>
            </a:r>
            <a:br>
              <a:rPr lang="en-US" sz="4800" b="1" dirty="0" smtClean="0">
                <a:solidFill>
                  <a:schemeClr val="tx1"/>
                </a:solidFill>
              </a:rPr>
            </a:br>
            <a:r>
              <a:rPr lang="ar-IQ" sz="4800" b="1" dirty="0" smtClean="0">
                <a:solidFill>
                  <a:schemeClr val="tx1"/>
                </a:solidFill>
              </a:rPr>
              <a:t>عند الكلام عن الاشخاص بطريقة عامة</a:t>
            </a:r>
            <a:r>
              <a:rPr lang="en-US" sz="4800" b="1" dirty="0" smtClean="0">
                <a:solidFill>
                  <a:schemeClr val="tx1"/>
                </a:solidFill>
              </a:rPr>
              <a:t> any</a:t>
            </a:r>
            <a:r>
              <a:rPr lang="ar-IQ" sz="4800" b="1" dirty="0" smtClean="0">
                <a:solidFill>
                  <a:schemeClr val="tx1"/>
                </a:solidFill>
              </a:rPr>
              <a:t>2- بمعنى  أي </a:t>
            </a:r>
            <a:r>
              <a:rPr lang="en-US" sz="4800" b="1" dirty="0" smtClean="0">
                <a:solidFill>
                  <a:schemeClr val="tx1"/>
                </a:solidFill>
              </a:rPr>
              <a:t/>
            </a:r>
            <a:br>
              <a:rPr lang="en-US" sz="4800" b="1" dirty="0" smtClean="0">
                <a:solidFill>
                  <a:schemeClr val="tx1"/>
                </a:solidFill>
              </a:rPr>
            </a:br>
            <a:r>
              <a:rPr lang="en-US" sz="4800" b="1" dirty="0" smtClean="0">
                <a:solidFill>
                  <a:schemeClr val="tx1"/>
                </a:solidFill>
              </a:rPr>
              <a:t>An awl is a good hunter of mice</a:t>
            </a:r>
            <a:endParaRPr lang="ar-IQ" sz="4800" b="1" dirty="0">
              <a:solidFill>
                <a:schemeClr val="tx1"/>
              </a:solidFill>
            </a:endParaRPr>
          </a:p>
        </p:txBody>
      </p:sp>
    </p:spTree>
    <p:extLst>
      <p:ext uri="{BB962C8B-B14F-4D97-AF65-F5344CB8AC3E}">
        <p14:creationId xmlns:p14="http://schemas.microsoft.com/office/powerpoint/2010/main" val="1045209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534400" cy="6248400"/>
          </a:xfrm>
        </p:spPr>
        <p:txBody>
          <a:bodyPr anchor="t">
            <a:noAutofit/>
          </a:bodyPr>
          <a:lstStyle/>
          <a:p>
            <a:pPr algn="r"/>
            <a:r>
              <a:rPr lang="en-US" sz="4800" b="1" dirty="0" smtClean="0">
                <a:solidFill>
                  <a:schemeClr val="tx1"/>
                </a:solidFill>
              </a:rPr>
              <a:t>per</a:t>
            </a:r>
            <a:r>
              <a:rPr lang="ar-IQ" sz="4800" b="1" dirty="0" smtClean="0">
                <a:solidFill>
                  <a:schemeClr val="tx1"/>
                </a:solidFill>
              </a:rPr>
              <a:t>3- بمعنى كل او لكل </a:t>
            </a:r>
            <a:r>
              <a:rPr lang="en-US" sz="4800" b="1" dirty="0" smtClean="0">
                <a:solidFill>
                  <a:schemeClr val="tx1"/>
                </a:solidFill>
              </a:rPr>
              <a:t/>
            </a:r>
            <a:br>
              <a:rPr lang="en-US" sz="4800" b="1" dirty="0" smtClean="0">
                <a:solidFill>
                  <a:schemeClr val="tx1"/>
                </a:solidFill>
              </a:rPr>
            </a:br>
            <a:r>
              <a:rPr lang="en-US" sz="4800" b="1" dirty="0" smtClean="0">
                <a:solidFill>
                  <a:schemeClr val="tx1"/>
                </a:solidFill>
              </a:rPr>
              <a:t>He saves ten pounds a month</a:t>
            </a:r>
            <a:br>
              <a:rPr lang="en-US" sz="4800" b="1" dirty="0" smtClean="0">
                <a:solidFill>
                  <a:schemeClr val="tx1"/>
                </a:solidFill>
              </a:rPr>
            </a:br>
            <a:r>
              <a:rPr lang="en-US" sz="4800" b="1" dirty="0">
                <a:solidFill>
                  <a:schemeClr val="tx1"/>
                </a:solidFill>
              </a:rPr>
              <a:t/>
            </a:r>
            <a:br>
              <a:rPr lang="en-US" sz="4800" b="1" dirty="0">
                <a:solidFill>
                  <a:schemeClr val="tx1"/>
                </a:solidFill>
              </a:rPr>
            </a:br>
            <a:r>
              <a:rPr lang="ar-IQ" sz="4800" b="1" dirty="0" smtClean="0">
                <a:solidFill>
                  <a:schemeClr val="tx1"/>
                </a:solidFill>
              </a:rPr>
              <a:t>4- قبل اسماء المهن والحرف والدين والجنسية:</a:t>
            </a:r>
            <a:r>
              <a:rPr lang="en-US" sz="4800" b="1" dirty="0" smtClean="0">
                <a:solidFill>
                  <a:schemeClr val="tx1"/>
                </a:solidFill>
              </a:rPr>
              <a:t/>
            </a:r>
            <a:br>
              <a:rPr lang="en-US" sz="4800" b="1" dirty="0" smtClean="0">
                <a:solidFill>
                  <a:schemeClr val="tx1"/>
                </a:solidFill>
              </a:rPr>
            </a:br>
            <a:r>
              <a:rPr lang="en-US" sz="4800" b="1" dirty="0" smtClean="0">
                <a:solidFill>
                  <a:schemeClr val="tx1"/>
                </a:solidFill>
              </a:rPr>
              <a:t>He is a taxi-driver</a:t>
            </a:r>
            <a:br>
              <a:rPr lang="en-US" sz="4800" b="1" dirty="0" smtClean="0">
                <a:solidFill>
                  <a:schemeClr val="tx1"/>
                </a:solidFill>
              </a:rPr>
            </a:br>
            <a:r>
              <a:rPr lang="ar-IQ" sz="4800" b="1" dirty="0" smtClean="0">
                <a:solidFill>
                  <a:schemeClr val="tx1"/>
                </a:solidFill>
              </a:rPr>
              <a:t>5- قبل بعض الارقام او الصفات الكمية بمعنى (واحد)</a:t>
            </a:r>
            <a:r>
              <a:rPr lang="en-US" sz="4800" b="1" dirty="0" smtClean="0">
                <a:solidFill>
                  <a:schemeClr val="tx1"/>
                </a:solidFill>
              </a:rPr>
              <a:t/>
            </a:r>
            <a:br>
              <a:rPr lang="en-US" sz="4800" b="1" dirty="0" smtClean="0">
                <a:solidFill>
                  <a:schemeClr val="tx1"/>
                </a:solidFill>
              </a:rPr>
            </a:br>
            <a:r>
              <a:rPr lang="en-US" sz="4800" b="1" dirty="0" smtClean="0">
                <a:solidFill>
                  <a:schemeClr val="tx1"/>
                </a:solidFill>
              </a:rPr>
              <a:t>a pair, a couple, a hundred</a:t>
            </a:r>
            <a:endParaRPr lang="ar-IQ" sz="3200" b="1" dirty="0">
              <a:solidFill>
                <a:schemeClr val="tx1"/>
              </a:solidFill>
            </a:endParaRPr>
          </a:p>
        </p:txBody>
      </p:sp>
    </p:spTree>
    <p:extLst>
      <p:ext uri="{BB962C8B-B14F-4D97-AF65-F5344CB8AC3E}">
        <p14:creationId xmlns:p14="http://schemas.microsoft.com/office/powerpoint/2010/main" val="36693023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458200" cy="6248400"/>
          </a:xfrm>
        </p:spPr>
        <p:txBody>
          <a:bodyPr anchor="t">
            <a:noAutofit/>
          </a:bodyPr>
          <a:lstStyle/>
          <a:p>
            <a:pPr algn="r" rtl="0"/>
            <a:r>
              <a:rPr lang="en-US" sz="4400" b="1" dirty="0" smtClean="0">
                <a:solidFill>
                  <a:schemeClr val="tx1"/>
                </a:solidFill>
              </a:rPr>
              <a:t>What</a:t>
            </a:r>
            <a:r>
              <a:rPr lang="ar-IQ" sz="4400" b="1" dirty="0" smtClean="0">
                <a:solidFill>
                  <a:schemeClr val="tx1"/>
                </a:solidFill>
              </a:rPr>
              <a:t>6- في بعض جمل التعجب التي تبدأ ب  </a:t>
            </a:r>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What a lovely day</a:t>
            </a:r>
            <a:br>
              <a:rPr lang="en-US" sz="4400" b="1" dirty="0" smtClean="0">
                <a:solidFill>
                  <a:schemeClr val="tx1"/>
                </a:solidFill>
              </a:rPr>
            </a:br>
            <a:r>
              <a:rPr lang="en-US" sz="4400" b="1" dirty="0">
                <a:solidFill>
                  <a:schemeClr val="tx1"/>
                </a:solidFill>
              </a:rPr>
              <a:t/>
            </a:r>
            <a:br>
              <a:rPr lang="en-US" sz="4400" b="1" dirty="0">
                <a:solidFill>
                  <a:schemeClr val="tx1"/>
                </a:solidFill>
              </a:rPr>
            </a:br>
            <a:r>
              <a:rPr lang="en-US" sz="4400" b="1" dirty="0" smtClean="0">
                <a:solidFill>
                  <a:schemeClr val="tx1"/>
                </a:solidFill>
              </a:rPr>
              <a:t>idioms</a:t>
            </a:r>
            <a:r>
              <a:rPr lang="ar-IQ" sz="4400" b="1" dirty="0" smtClean="0">
                <a:solidFill>
                  <a:schemeClr val="tx1"/>
                </a:solidFill>
              </a:rPr>
              <a:t>7- في بعض الاصطلاحات </a:t>
            </a:r>
            <a:r>
              <a:rPr lang="en-US" sz="4400" b="1" dirty="0" smtClean="0">
                <a:solidFill>
                  <a:schemeClr val="tx1"/>
                </a:solidFill>
              </a:rPr>
              <a:t/>
            </a:r>
            <a:br>
              <a:rPr lang="en-US" sz="4400" b="1" dirty="0" smtClean="0">
                <a:solidFill>
                  <a:schemeClr val="tx1"/>
                </a:solidFill>
              </a:rPr>
            </a:br>
            <a:r>
              <a:rPr lang="en-US" sz="4400" b="1" dirty="0" smtClean="0">
                <a:solidFill>
                  <a:schemeClr val="tx1"/>
                </a:solidFill>
              </a:rPr>
              <a:t>once upon a time, all of a sudden</a:t>
            </a:r>
            <a:br>
              <a:rPr lang="en-US" sz="4400" b="1" dirty="0" smtClean="0">
                <a:solidFill>
                  <a:schemeClr val="tx1"/>
                </a:solidFill>
              </a:rPr>
            </a:br>
            <a:r>
              <a:rPr lang="en-US" sz="4400" b="1" dirty="0">
                <a:solidFill>
                  <a:schemeClr val="tx1"/>
                </a:solidFill>
              </a:rPr>
              <a:t/>
            </a:r>
            <a:br>
              <a:rPr lang="en-US" sz="4400" b="1" dirty="0">
                <a:solidFill>
                  <a:schemeClr val="tx1"/>
                </a:solidFill>
              </a:rPr>
            </a:br>
            <a:r>
              <a:rPr lang="en-US" sz="4400" b="1" dirty="0" smtClean="0">
                <a:solidFill>
                  <a:schemeClr val="tx1"/>
                </a:solidFill>
              </a:rPr>
              <a:t>for</a:t>
            </a:r>
            <a:r>
              <a:rPr lang="ar-IQ" sz="4400" b="1" dirty="0" smtClean="0">
                <a:solidFill>
                  <a:schemeClr val="tx1"/>
                </a:solidFill>
              </a:rPr>
              <a:t>و </a:t>
            </a:r>
            <a:r>
              <a:rPr lang="en-US" sz="4400" b="1" dirty="0" smtClean="0">
                <a:solidFill>
                  <a:schemeClr val="tx1"/>
                </a:solidFill>
              </a:rPr>
              <a:t> as</a:t>
            </a:r>
            <a:r>
              <a:rPr lang="ar-IQ" sz="4400" b="1" dirty="0" smtClean="0">
                <a:solidFill>
                  <a:schemeClr val="tx1"/>
                </a:solidFill>
              </a:rPr>
              <a:t>8- بعد </a:t>
            </a:r>
            <a:r>
              <a:rPr lang="en-US" sz="4400" b="1" dirty="0" smtClean="0">
                <a:solidFill>
                  <a:schemeClr val="tx1"/>
                </a:solidFill>
              </a:rPr>
              <a:t/>
            </a:r>
            <a:br>
              <a:rPr lang="en-US" sz="4400" b="1" dirty="0" smtClean="0">
                <a:solidFill>
                  <a:schemeClr val="tx1"/>
                </a:solidFill>
              </a:rPr>
            </a:br>
            <a:r>
              <a:rPr lang="en-US" sz="4400" b="1" dirty="0">
                <a:solidFill>
                  <a:schemeClr val="tx1"/>
                </a:solidFill>
              </a:rPr>
              <a:t/>
            </a:r>
            <a:br>
              <a:rPr lang="en-US" sz="4400" b="1" dirty="0">
                <a:solidFill>
                  <a:schemeClr val="tx1"/>
                </a:solidFill>
              </a:rPr>
            </a:br>
            <a:r>
              <a:rPr lang="en-US" sz="4400" b="1" dirty="0" smtClean="0">
                <a:solidFill>
                  <a:schemeClr val="tx1"/>
                </a:solidFill>
              </a:rPr>
              <a:t>he took family for a picnic</a:t>
            </a:r>
            <a:endParaRPr lang="ar-IQ" sz="4400" b="1" dirty="0">
              <a:solidFill>
                <a:schemeClr val="tx1"/>
              </a:solidFill>
            </a:endParaRPr>
          </a:p>
        </p:txBody>
      </p:sp>
    </p:spTree>
    <p:extLst>
      <p:ext uri="{BB962C8B-B14F-4D97-AF65-F5344CB8AC3E}">
        <p14:creationId xmlns:p14="http://schemas.microsoft.com/office/powerpoint/2010/main" val="38771469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48400"/>
          </a:xfrm>
        </p:spPr>
        <p:txBody>
          <a:bodyPr anchor="t">
            <a:noAutofit/>
          </a:bodyPr>
          <a:lstStyle/>
          <a:p>
            <a:pPr algn="r" rtl="0"/>
            <a:r>
              <a:rPr lang="ar-IQ" sz="6000" b="1" dirty="0" smtClean="0"/>
              <a:t>غالباً</a:t>
            </a:r>
            <a:r>
              <a:rPr lang="en-US" sz="6000" b="1" dirty="0" smtClean="0"/>
              <a:t> Without</a:t>
            </a:r>
            <a:r>
              <a:rPr lang="ar-IQ" sz="6000" b="1" dirty="0" smtClean="0"/>
              <a:t>و </a:t>
            </a:r>
            <a:r>
              <a:rPr lang="en-US" sz="6000" b="1" dirty="0" smtClean="0"/>
              <a:t> With</a:t>
            </a:r>
            <a:r>
              <a:rPr lang="ar-IQ" sz="6000" b="1" dirty="0" smtClean="0"/>
              <a:t>9- بعد </a:t>
            </a:r>
            <a:r>
              <a:rPr lang="en-US" sz="6000" b="1" dirty="0" smtClean="0"/>
              <a:t/>
            </a:r>
            <a:br>
              <a:rPr lang="en-US" sz="6000" b="1" dirty="0" smtClean="0"/>
            </a:br>
            <a:r>
              <a:rPr lang="en-US" sz="6000" b="1" dirty="0" smtClean="0"/>
              <a:t>he arrived without a tie</a:t>
            </a:r>
            <a:br>
              <a:rPr lang="en-US" sz="6000" b="1" dirty="0" smtClean="0"/>
            </a:br>
            <a:r>
              <a:rPr lang="en-US" sz="6000" b="1" dirty="0"/>
              <a:t/>
            </a:r>
            <a:br>
              <a:rPr lang="en-US" sz="6000" b="1" dirty="0"/>
            </a:br>
            <a:endParaRPr lang="ar-IQ" sz="6000" b="1" dirty="0"/>
          </a:p>
        </p:txBody>
      </p:sp>
    </p:spTree>
    <p:extLst>
      <p:ext uri="{BB962C8B-B14F-4D97-AF65-F5344CB8AC3E}">
        <p14:creationId xmlns:p14="http://schemas.microsoft.com/office/powerpoint/2010/main" val="38456428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48400"/>
          </a:xfrm>
        </p:spPr>
        <p:txBody>
          <a:bodyPr anchor="t">
            <a:normAutofit fontScale="90000"/>
          </a:bodyPr>
          <a:lstStyle/>
          <a:p>
            <a:pPr algn="r" rtl="0"/>
            <a:r>
              <a:rPr lang="ar-IQ" sz="5400" b="1" dirty="0" smtClean="0">
                <a:solidFill>
                  <a:schemeClr val="tx1"/>
                </a:solidFill>
              </a:rPr>
              <a:t>لاتستعمل ادوات النكرة في الاحوال الآتية:</a:t>
            </a:r>
            <a:br>
              <a:rPr lang="ar-IQ" sz="5400" b="1" dirty="0" smtClean="0">
                <a:solidFill>
                  <a:schemeClr val="tx1"/>
                </a:solidFill>
              </a:rPr>
            </a:br>
            <a:r>
              <a:rPr lang="ar-IQ" sz="5400" b="1" dirty="0" smtClean="0">
                <a:solidFill>
                  <a:schemeClr val="tx1"/>
                </a:solidFill>
              </a:rPr>
              <a:t>1- مع اسماء الجمع</a:t>
            </a:r>
            <a:br>
              <a:rPr lang="ar-IQ" sz="5400" b="1" dirty="0" smtClean="0">
                <a:solidFill>
                  <a:schemeClr val="tx1"/>
                </a:solidFill>
              </a:rPr>
            </a:br>
            <a:r>
              <a:rPr lang="en-US" sz="5400" b="1" dirty="0" smtClean="0">
                <a:solidFill>
                  <a:schemeClr val="tx1"/>
                </a:solidFill>
              </a:rPr>
              <a:t> materials</a:t>
            </a:r>
            <a:r>
              <a:rPr lang="ar-IQ" sz="5400" b="1" dirty="0" smtClean="0">
                <a:solidFill>
                  <a:schemeClr val="tx1"/>
                </a:solidFill>
              </a:rPr>
              <a:t>2- مع اسماء المواد </a:t>
            </a:r>
            <a:r>
              <a:rPr lang="en-US" sz="5400" b="1" dirty="0" smtClean="0">
                <a:solidFill>
                  <a:schemeClr val="tx1"/>
                </a:solidFill>
              </a:rPr>
              <a:t/>
            </a:r>
            <a:br>
              <a:rPr lang="en-US" sz="5400" b="1" dirty="0" smtClean="0">
                <a:solidFill>
                  <a:schemeClr val="tx1"/>
                </a:solidFill>
              </a:rPr>
            </a:br>
            <a:r>
              <a:rPr lang="en-US" sz="5400" b="1" dirty="0" smtClean="0">
                <a:solidFill>
                  <a:schemeClr val="tx1"/>
                </a:solidFill>
              </a:rPr>
              <a:t>uncountable</a:t>
            </a:r>
            <a:r>
              <a:rPr lang="ar-IQ" sz="5400" b="1" dirty="0" smtClean="0">
                <a:solidFill>
                  <a:schemeClr val="tx1"/>
                </a:solidFill>
              </a:rPr>
              <a:t>والاسماء التي لاتعد </a:t>
            </a:r>
            <a:r>
              <a:rPr lang="en-US" sz="5400" b="1" dirty="0" smtClean="0">
                <a:solidFill>
                  <a:schemeClr val="tx1"/>
                </a:solidFill>
              </a:rPr>
              <a:t/>
            </a:r>
            <a:br>
              <a:rPr lang="en-US" sz="5400" b="1" dirty="0" smtClean="0">
                <a:solidFill>
                  <a:schemeClr val="tx1"/>
                </a:solidFill>
              </a:rPr>
            </a:br>
            <a:r>
              <a:rPr lang="en-US" sz="5400" b="1" dirty="0" smtClean="0">
                <a:solidFill>
                  <a:schemeClr val="tx1"/>
                </a:solidFill>
              </a:rPr>
              <a:t>proper nouns</a:t>
            </a:r>
            <a:r>
              <a:rPr lang="ar-IQ" sz="5400" b="1" dirty="0" smtClean="0">
                <a:solidFill>
                  <a:schemeClr val="tx1"/>
                </a:solidFill>
              </a:rPr>
              <a:t>واسماء العلم </a:t>
            </a:r>
            <a:r>
              <a:rPr lang="en-US" sz="5400" b="1" dirty="0" smtClean="0">
                <a:solidFill>
                  <a:schemeClr val="tx1"/>
                </a:solidFill>
              </a:rPr>
              <a:t/>
            </a:r>
            <a:br>
              <a:rPr lang="en-US" sz="5400" b="1" dirty="0" smtClean="0">
                <a:solidFill>
                  <a:schemeClr val="tx1"/>
                </a:solidFill>
              </a:rPr>
            </a:br>
            <a:r>
              <a:rPr lang="en-US" sz="5400" b="1" dirty="0" smtClean="0">
                <a:solidFill>
                  <a:schemeClr val="tx1"/>
                </a:solidFill>
              </a:rPr>
              <a:t>abstract nouns</a:t>
            </a:r>
            <a:r>
              <a:rPr lang="ar-IQ" sz="5400" b="1" dirty="0" smtClean="0">
                <a:solidFill>
                  <a:schemeClr val="tx1"/>
                </a:solidFill>
              </a:rPr>
              <a:t>والاسماء المجردة </a:t>
            </a:r>
            <a:endParaRPr lang="ar-IQ" sz="5400" b="1" dirty="0">
              <a:solidFill>
                <a:schemeClr val="tx1"/>
              </a:solidFill>
            </a:endParaRPr>
          </a:p>
        </p:txBody>
      </p:sp>
    </p:spTree>
    <p:extLst>
      <p:ext uri="{BB962C8B-B14F-4D97-AF65-F5344CB8AC3E}">
        <p14:creationId xmlns:p14="http://schemas.microsoft.com/office/powerpoint/2010/main" val="38326982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48400"/>
          </a:xfrm>
        </p:spPr>
        <p:txBody>
          <a:bodyPr anchor="t">
            <a:noAutofit/>
          </a:bodyPr>
          <a:lstStyle/>
          <a:p>
            <a:pPr rtl="0"/>
            <a:r>
              <a:rPr lang="en-US" sz="5400" b="1" dirty="0" smtClean="0">
                <a:solidFill>
                  <a:schemeClr val="tx1"/>
                </a:solidFill>
              </a:rPr>
              <a:t>It was made of copper.</a:t>
            </a:r>
            <a:br>
              <a:rPr lang="en-US" sz="5400" b="1" dirty="0" smtClean="0">
                <a:solidFill>
                  <a:schemeClr val="tx1"/>
                </a:solidFill>
              </a:rPr>
            </a:br>
            <a:r>
              <a:rPr lang="en-US" sz="5400" b="1" dirty="0" smtClean="0">
                <a:solidFill>
                  <a:schemeClr val="tx1"/>
                </a:solidFill>
              </a:rPr>
              <a:t/>
            </a:r>
            <a:br>
              <a:rPr lang="en-US" sz="5400" b="1" dirty="0" smtClean="0">
                <a:solidFill>
                  <a:schemeClr val="tx1"/>
                </a:solidFill>
              </a:rPr>
            </a:br>
            <a:r>
              <a:rPr lang="en-US" sz="5400" b="1" dirty="0" smtClean="0">
                <a:solidFill>
                  <a:schemeClr val="tx1"/>
                </a:solidFill>
              </a:rPr>
              <a:t>I met Mohammed in France.</a:t>
            </a:r>
            <a:br>
              <a:rPr lang="en-US" sz="5400" b="1" dirty="0" smtClean="0">
                <a:solidFill>
                  <a:schemeClr val="tx1"/>
                </a:solidFill>
              </a:rPr>
            </a:br>
            <a:r>
              <a:rPr lang="en-US" sz="5400" b="1" dirty="0" smtClean="0">
                <a:solidFill>
                  <a:schemeClr val="tx1"/>
                </a:solidFill>
              </a:rPr>
              <a:t/>
            </a:r>
            <a:br>
              <a:rPr lang="en-US" sz="5400" b="1" dirty="0" smtClean="0">
                <a:solidFill>
                  <a:schemeClr val="tx1"/>
                </a:solidFill>
              </a:rPr>
            </a:br>
            <a:r>
              <a:rPr lang="en-US" sz="5400" b="1" dirty="0" smtClean="0">
                <a:solidFill>
                  <a:schemeClr val="tx1"/>
                </a:solidFill>
              </a:rPr>
              <a:t>Beauty is in the eye of the beholder.</a:t>
            </a:r>
            <a:endParaRPr lang="ar-IQ" sz="5400" b="1" u="sng" dirty="0">
              <a:solidFill>
                <a:schemeClr val="tx1"/>
              </a:solidFill>
            </a:endParaRPr>
          </a:p>
        </p:txBody>
      </p:sp>
    </p:spTree>
    <p:extLst>
      <p:ext uri="{BB962C8B-B14F-4D97-AF65-F5344CB8AC3E}">
        <p14:creationId xmlns:p14="http://schemas.microsoft.com/office/powerpoint/2010/main" val="19061351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559</TotalTime>
  <Words>130</Words>
  <Application>Microsoft Office PowerPoint</Application>
  <PresentationFormat>On-screen Show (4:3)</PresentationFormat>
  <Paragraphs>19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Translating Generic and Specific References</vt:lpstr>
      <vt:lpstr>Some people love music  يحب بعض الناس الموسيقى  لاحظ اضافة «ال» قبل «موسيقى» رغم عدم وجود «the» قبل «music».</vt:lpstr>
      <vt:lpstr>The Prince of Wales visited Qatar  لاحظ عدم وجود «ال» قبل «امير» رغم     prince قبل  the وجود   </vt:lpstr>
      <vt:lpstr> an و  a استعمالات ادوات النكرة one1- بمعنى واحد  he sold a car and two bicycles  عند الكلام عن الاشخاص بطريقة عامة any2- بمعنى  أي  An awl is a good hunter of mice</vt:lpstr>
      <vt:lpstr>per3- بمعنى كل او لكل  He saves ten pounds a month  4- قبل اسماء المهن والحرف والدين والجنسية: He is a taxi-driver 5- قبل بعض الارقام او الصفات الكمية بمعنى (واحد) a pair, a couple, a hundred</vt:lpstr>
      <vt:lpstr>What6- في بعض جمل التعجب التي تبدأ ب   What a lovely day  idioms7- في بعض الاصطلاحات  once upon a time, all of a sudden  forو  as8- بعد   he took family for a picnic</vt:lpstr>
      <vt:lpstr>غالباً Withoutو  With9- بعد  he arrived without a tie  </vt:lpstr>
      <vt:lpstr>لاتستعمل ادوات النكرة في الاحوال الآتية: 1- مع اسماء الجمع  materials2- مع اسماء المواد  uncountableوالاسماء التي لاتعد  proper nounsواسماء العلم  abstract nounsوالاسماء المجردة </vt:lpstr>
      <vt:lpstr>It was made of copper.  I met Mohammed in France.  Beauty is in the eye of the beholder.</vt:lpstr>
      <vt:lpstr>The Definite Article</vt:lpstr>
      <vt:lpstr>هي اداة واحدة فقط the بمعنى ال لاتتغير بالجمع او الافراد ولابالتذكير او التانيث  استعمال اداة التعريف: 1- للاشياء الوحيدة او الفريدة من نوعها the sun, the universe, the Quran, the Lord 2- عندما يكون الحديث عن شيئ معروف the girl will succeed</vt:lpstr>
      <vt:lpstr>adjective3- قبل اسم تم تحديده او عرف بصفة  adjectival phraseاو بعبارة وصفية  ofاو بشبه جملة وصفية (وخاصة تلك التي تحوي   </vt:lpstr>
      <vt:lpstr>Ali lives in the tall building at the end of the street.  That is the man who won the prize  watch the man in the green sweater  The King of Sweden, the Prince of Wales</vt:lpstr>
      <vt:lpstr>4- قبل الاسماء الآتية: the Nileالانهار   the Alpsسلاسل الجبال (ليس الجبل المفرد)   the Mediterraneanالبحار والمحيطات     the Hilton, the Ritzالفنادق        the Egyptian museum المتاحف      the Opera houseالمسارح        </vt:lpstr>
      <vt:lpstr>للصفات superlative5- قبل صيغة التفضيل المطلق  the greatest scientist of the twentieth century was Einstein. 6- قبل صيغ المقارنة في بعض الاحوال  the sooner, the better  generalization7- قبل الاسماء المفردة بغرض التعميم  this is the age of the computer</vt:lpstr>
      <vt:lpstr>لاتستعمل اداة التعريف في الاحوال الاتية: Ali, George1- اسماء الاشخاص           بمعنى عائلة بلاكthe Blackولكن لاحظ «  Iraq, Paris2- اسماء الدول والمدن والقرى   مع اسماء البلاد الجمعthe لاحظ استعمال  the Netherlands, the Philippines the United Kingdom  ومع اسماء البلاد المركبة</vt:lpstr>
      <vt:lpstr>في The لاحظ استعمال  the Baghdad of today,  3- اسماء البحيرات والجبال المفردة Lake Victoria, Everest,  Mont Blanc 4- اسماء الشوارع والحدائق والجسور Rasheed Street, Zawra’a Park 5- المباني المشهورة غير الفنادق والمسارح Buckingham Palace, Baghdad Airport </vt:lpstr>
      <vt:lpstr>6- قبل الالقاب التي يتبعها اسم صاحب اللقب President Barack Obama, Lord George 7- قبل الاسماء المجردة واسماء الجمع واسماء المواد   theاذا كان الكلام عنها بصورة عامة ونستعمل  اذا كان الكلام عنها بصفة محددة: Eggs are rich in protein  the eggs I ate today were delicious</vt:lpstr>
      <vt:lpstr>the8- هناك بعض الاماكن لايذكر قبلها اداة التعريف  اذا كان الغرض من زيارتها او ذكرها يحقق الهدف الذي انشأت من اجله. وتذكر اداة التعريف اذا كان الغرض من الذهاب لهذه الاماكن لأغراض اخرى: prison, school, college, bed, church, university, court, town, etc. I went to bed I went to the bed and searched under the pillow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Translation Definition  Translation is replacing a text in one by another text in another language.</dc:title>
  <dc:creator>LENOVO</dc:creator>
  <cp:lastModifiedBy>Thulfiqar </cp:lastModifiedBy>
  <cp:revision>95</cp:revision>
  <dcterms:created xsi:type="dcterms:W3CDTF">2006-08-16T00:00:00Z</dcterms:created>
  <dcterms:modified xsi:type="dcterms:W3CDTF">2020-03-12T07:30:06Z</dcterms:modified>
</cp:coreProperties>
</file>