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ar-SA" smtClean="0"/>
              <a:t>انقر لتحرير نمط العنوان الرئيسي</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64030B4D-ED62-442D-A1F5-043A33C3DF01}" type="datetimeFigureOut">
              <a:rPr lang="ar-SA" smtClean="0"/>
              <a:t>06/06/41</a:t>
            </a:fld>
            <a:endParaRPr lang="ar-SA"/>
          </a:p>
        </p:txBody>
      </p:sp>
      <p:sp>
        <p:nvSpPr>
          <p:cNvPr id="5" name="Footer Placeholder 4"/>
          <p:cNvSpPr>
            <a:spLocks noGrp="1"/>
          </p:cNvSpPr>
          <p:nvPr>
            <p:ph type="ftr" sz="quarter" idx="11"/>
          </p:nvPr>
        </p:nvSpPr>
        <p:spPr>
          <a:xfrm>
            <a:off x="1174044" y="5357592"/>
            <a:ext cx="5034845" cy="365125"/>
          </a:xfrm>
        </p:spPr>
        <p:txBody>
          <a:bodyPr/>
          <a:lstStyle/>
          <a:p>
            <a:endParaRPr lang="ar-SA"/>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134A4B23-B975-4AB7-B372-8E096591015D}"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4030B4D-ED62-442D-A1F5-043A33C3DF01}" type="datetimeFigureOut">
              <a:rPr lang="ar-SA" smtClean="0"/>
              <a:t>06/06/41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34A4B23-B975-4AB7-B372-8E096591015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4030B4D-ED62-442D-A1F5-043A33C3DF01}" type="datetimeFigureOut">
              <a:rPr lang="ar-SA" smtClean="0"/>
              <a:t>06/06/41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34A4B23-B975-4AB7-B372-8E096591015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64030B4D-ED62-442D-A1F5-043A33C3DF01}" type="datetimeFigureOut">
              <a:rPr lang="ar-SA" smtClean="0"/>
              <a:t>06/06/41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34A4B23-B975-4AB7-B372-8E096591015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64030B4D-ED62-442D-A1F5-043A33C3DF01}" type="datetimeFigureOut">
              <a:rPr lang="ar-SA" smtClean="0"/>
              <a:t>06/06/41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34A4B23-B975-4AB7-B372-8E096591015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64030B4D-ED62-442D-A1F5-043A33C3DF01}" type="datetimeFigureOut">
              <a:rPr lang="ar-SA" smtClean="0"/>
              <a:t>06/06/41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34A4B23-B975-4AB7-B372-8E096591015D}" type="slidenum">
              <a:rPr lang="ar-SA" smtClean="0"/>
              <a:t>‹#›</a:t>
            </a:fld>
            <a:endParaRPr lang="ar-SA"/>
          </a:p>
        </p:txBody>
      </p:sp>
      <p:sp>
        <p:nvSpPr>
          <p:cNvPr id="9" name="Content Placeholder 8"/>
          <p:cNvSpPr>
            <a:spLocks noGrp="1"/>
          </p:cNvSpPr>
          <p:nvPr>
            <p:ph sz="quarter" idx="13"/>
          </p:nvPr>
        </p:nvSpPr>
        <p:spPr>
          <a:xfrm>
            <a:off x="1298448" y="2121407"/>
            <a:ext cx="3200400" cy="360273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7" name="Date Placeholder 6"/>
          <p:cNvSpPr>
            <a:spLocks noGrp="1"/>
          </p:cNvSpPr>
          <p:nvPr>
            <p:ph type="dt" sz="half" idx="10"/>
          </p:nvPr>
        </p:nvSpPr>
        <p:spPr/>
        <p:txBody>
          <a:bodyPr/>
          <a:lstStyle/>
          <a:p>
            <a:fld id="{64030B4D-ED62-442D-A1F5-043A33C3DF01}" type="datetimeFigureOut">
              <a:rPr lang="ar-SA" smtClean="0"/>
              <a:t>06/06/41</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34A4B23-B975-4AB7-B372-8E096591015D}" type="slidenum">
              <a:rPr lang="ar-SA" smtClean="0"/>
              <a:t>‹#›</a:t>
            </a:fld>
            <a:endParaRPr lang="ar-SA"/>
          </a:p>
        </p:txBody>
      </p:sp>
      <p:sp>
        <p:nvSpPr>
          <p:cNvPr id="11" name="Content Placeholder 10"/>
          <p:cNvSpPr>
            <a:spLocks noGrp="1"/>
          </p:cNvSpPr>
          <p:nvPr>
            <p:ph sz="quarter" idx="13"/>
          </p:nvPr>
        </p:nvSpPr>
        <p:spPr>
          <a:xfrm>
            <a:off x="1298448" y="2944368"/>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64030B4D-ED62-442D-A1F5-043A33C3DF01}" type="datetimeFigureOut">
              <a:rPr lang="ar-SA" smtClean="0"/>
              <a:t>06/06/41</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34A4B23-B975-4AB7-B372-8E096591015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030B4D-ED62-442D-A1F5-043A33C3DF01}" type="datetimeFigureOut">
              <a:rPr lang="ar-SA" smtClean="0"/>
              <a:t>06/06/41</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34A4B23-B975-4AB7-B372-8E096591015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ar-SA" smtClean="0"/>
              <a:t>انقر لتحرير نمط العنوان الرئيسي</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1698" y="5885672"/>
            <a:ext cx="1213821" cy="365125"/>
          </a:xfrm>
        </p:spPr>
        <p:txBody>
          <a:bodyPr/>
          <a:lstStyle/>
          <a:p>
            <a:fld id="{64030B4D-ED62-442D-A1F5-043A33C3DF01}" type="datetimeFigureOut">
              <a:rPr lang="ar-SA" smtClean="0"/>
              <a:t>06/06/41</a:t>
            </a:fld>
            <a:endParaRPr lang="ar-SA"/>
          </a:p>
        </p:txBody>
      </p:sp>
      <p:sp>
        <p:nvSpPr>
          <p:cNvPr id="6" name="Footer Placeholder 5"/>
          <p:cNvSpPr>
            <a:spLocks noGrp="1"/>
          </p:cNvSpPr>
          <p:nvPr>
            <p:ph type="ftr" sz="quarter" idx="11"/>
          </p:nvPr>
        </p:nvSpPr>
        <p:spPr>
          <a:xfrm rot="-60000">
            <a:off x="914554" y="5829261"/>
            <a:ext cx="3522607" cy="365125"/>
          </a:xfrm>
        </p:spPr>
        <p:txBody>
          <a:bodyPr/>
          <a:lstStyle/>
          <a:p>
            <a:endParaRPr lang="ar-SA"/>
          </a:p>
        </p:txBody>
      </p:sp>
      <p:sp>
        <p:nvSpPr>
          <p:cNvPr id="7" name="Slide Number Placeholder 6"/>
          <p:cNvSpPr>
            <a:spLocks noGrp="1"/>
          </p:cNvSpPr>
          <p:nvPr>
            <p:ph type="sldNum" sz="quarter" idx="12"/>
          </p:nvPr>
        </p:nvSpPr>
        <p:spPr>
          <a:xfrm rot="60000">
            <a:off x="7557313" y="5896961"/>
            <a:ext cx="554023" cy="365125"/>
          </a:xfrm>
        </p:spPr>
        <p:txBody>
          <a:bodyPr/>
          <a:lstStyle/>
          <a:p>
            <a:fld id="{134A4B23-B975-4AB7-B372-8E096591015D}"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60000">
            <a:off x="6345936" y="5888737"/>
            <a:ext cx="1213821" cy="365125"/>
          </a:xfrm>
        </p:spPr>
        <p:txBody>
          <a:bodyPr/>
          <a:lstStyle/>
          <a:p>
            <a:fld id="{64030B4D-ED62-442D-A1F5-043A33C3DF01}" type="datetimeFigureOut">
              <a:rPr lang="ar-SA" smtClean="0"/>
              <a:t>06/06/41</a:t>
            </a:fld>
            <a:endParaRPr lang="ar-SA"/>
          </a:p>
        </p:txBody>
      </p:sp>
      <p:sp>
        <p:nvSpPr>
          <p:cNvPr id="6" name="Footer Placeholder 5"/>
          <p:cNvSpPr>
            <a:spLocks noGrp="1"/>
          </p:cNvSpPr>
          <p:nvPr>
            <p:ph type="ftr" sz="quarter" idx="11"/>
          </p:nvPr>
        </p:nvSpPr>
        <p:spPr>
          <a:xfrm rot="-60000">
            <a:off x="914569" y="5831037"/>
            <a:ext cx="3319043" cy="365125"/>
          </a:xfrm>
        </p:spPr>
        <p:txBody>
          <a:bodyPr/>
          <a:lstStyle/>
          <a:p>
            <a:endParaRPr lang="ar-SA"/>
          </a:p>
        </p:txBody>
      </p:sp>
      <p:sp>
        <p:nvSpPr>
          <p:cNvPr id="7" name="Slide Number Placeholder 6"/>
          <p:cNvSpPr>
            <a:spLocks noGrp="1"/>
          </p:cNvSpPr>
          <p:nvPr>
            <p:ph type="sldNum" sz="quarter" idx="12"/>
          </p:nvPr>
        </p:nvSpPr>
        <p:spPr>
          <a:xfrm rot="60000">
            <a:off x="7562089" y="5900026"/>
            <a:ext cx="554023" cy="365125"/>
          </a:xfrm>
        </p:spPr>
        <p:txBody>
          <a:bodyPr/>
          <a:lstStyle/>
          <a:p>
            <a:fld id="{134A4B23-B975-4AB7-B372-8E096591015D}"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64030B4D-ED62-442D-A1F5-043A33C3DF01}" type="datetimeFigureOut">
              <a:rPr lang="ar-SA" smtClean="0"/>
              <a:t>06/06/41</a:t>
            </a:fld>
            <a:endParaRPr lang="ar-SA"/>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ar-SA"/>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134A4B23-B975-4AB7-B372-8E096591015D}"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SA" b="1" u="sng" dirty="0"/>
              <a:t>انتشار الاسلام في افريقيا وجنوب شرق اسيا</a:t>
            </a:r>
            <a:r>
              <a:rPr lang="en-US" dirty="0"/>
              <a:t/>
            </a:r>
            <a:br>
              <a:rPr lang="en-US" dirty="0"/>
            </a:br>
            <a:endParaRPr lang="ar-SA" dirty="0"/>
          </a:p>
        </p:txBody>
      </p:sp>
      <p:sp>
        <p:nvSpPr>
          <p:cNvPr id="3" name="عنوان فرعي 2"/>
          <p:cNvSpPr>
            <a:spLocks noGrp="1"/>
          </p:cNvSpPr>
          <p:nvPr>
            <p:ph type="subTitle" idx="1"/>
          </p:nvPr>
        </p:nvSpPr>
        <p:spPr/>
        <p:txBody>
          <a:bodyPr/>
          <a:lstStyle/>
          <a:p>
            <a:r>
              <a:rPr lang="ar-SA" dirty="0"/>
              <a:t>الكورس الاول: انتشار الاسلام في افريقيا</a:t>
            </a:r>
            <a:endParaRPr lang="en-US" dirty="0"/>
          </a:p>
        </p:txBody>
      </p:sp>
    </p:spTree>
    <p:extLst>
      <p:ext uri="{BB962C8B-B14F-4D97-AF65-F5344CB8AC3E}">
        <p14:creationId xmlns:p14="http://schemas.microsoft.com/office/powerpoint/2010/main" val="982643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dirty="0"/>
              <a:t>اولا": الاحوال الجغرافية </a:t>
            </a:r>
            <a:r>
              <a:rPr lang="ar-SA" dirty="0" err="1"/>
              <a:t>لاقاليم</a:t>
            </a:r>
            <a:r>
              <a:rPr lang="ar-SA" dirty="0"/>
              <a:t> افريقيا</a:t>
            </a:r>
            <a:r>
              <a:rPr lang="en-US" dirty="0"/>
              <a:t/>
            </a:r>
            <a:br>
              <a:rPr lang="en-US" dirty="0"/>
            </a:br>
            <a:endParaRPr lang="ar-SA" dirty="0"/>
          </a:p>
        </p:txBody>
      </p:sp>
      <p:sp>
        <p:nvSpPr>
          <p:cNvPr id="3" name="عنصر نائب للمحتوى 2"/>
          <p:cNvSpPr>
            <a:spLocks noGrp="1"/>
          </p:cNvSpPr>
          <p:nvPr>
            <p:ph idx="1"/>
          </p:nvPr>
        </p:nvSpPr>
        <p:spPr/>
        <p:txBody>
          <a:bodyPr>
            <a:normAutofit fontScale="92500"/>
          </a:bodyPr>
          <a:lstStyle/>
          <a:p>
            <a:r>
              <a:rPr lang="ar-SA" dirty="0"/>
              <a:t>تعني هذه الدراسة بتاريخ منطقة واسعة من قارة افريقيا، تمتد من سواحل المحيط الاطلسي غربا الى السواحل الجنوبية للبحر الاحمر واعالي النيل شرقا"، وتنحصر بين الصحراء الافريقية الكبرى شمالا" وبين الغابات الاستوائية المطيرة جنوبا".</a:t>
            </a:r>
            <a:endParaRPr lang="en-US" dirty="0"/>
          </a:p>
          <a:p>
            <a:r>
              <a:rPr lang="ar-SA" dirty="0"/>
              <a:t>  لقد عرف الرحالة والجغرافيون العرب هذا الاقاليم في زمن مبكر واليهم يعود الفضل في كشف كثير من معالمه، وقد اطلق الكتاب العرب </a:t>
            </a:r>
            <a:r>
              <a:rPr lang="ar-SA" dirty="0" err="1"/>
              <a:t>الوسيطيون</a:t>
            </a:r>
            <a:r>
              <a:rPr lang="ar-SA" dirty="0"/>
              <a:t> على هذه البلاد اسم (بلاد السودان)، واحتوت كتبهم على معلومات قيمة عن الحياة السياسية والاقتصادية والاجتماعية والعمرانية فيها، كما اسهبوا في وصف مدنها وممالكها والطرق التي تربطها بالعالم الخارجي.</a:t>
            </a:r>
            <a:endParaRPr lang="en-US" dirty="0"/>
          </a:p>
          <a:p>
            <a:endParaRPr lang="ar-SA" dirty="0"/>
          </a:p>
        </p:txBody>
      </p:sp>
    </p:spTree>
    <p:extLst>
      <p:ext uri="{BB962C8B-B14F-4D97-AF65-F5344CB8AC3E}">
        <p14:creationId xmlns:p14="http://schemas.microsoft.com/office/powerpoint/2010/main" val="2150132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a:t>وتقسم بلاد السودان ثلاثة اقسام هي:</a:t>
            </a:r>
            <a:endParaRPr lang="ar-SA" dirty="0"/>
          </a:p>
        </p:txBody>
      </p:sp>
      <p:sp>
        <p:nvSpPr>
          <p:cNvPr id="3" name="عنصر نائب للمحتوى 2"/>
          <p:cNvSpPr>
            <a:spLocks noGrp="1"/>
          </p:cNvSpPr>
          <p:nvPr>
            <p:ph idx="1"/>
          </p:nvPr>
        </p:nvSpPr>
        <p:spPr/>
        <p:txBody>
          <a:bodyPr/>
          <a:lstStyle/>
          <a:p>
            <a:pPr lvl="0"/>
            <a:r>
              <a:rPr lang="ar-SA" dirty="0"/>
              <a:t>السودان الشرقي: ويشمل حوض نهر النيل وهو يشمل جمهورية السودان حتى الحدود الجنوبية </a:t>
            </a:r>
            <a:r>
              <a:rPr lang="ar-SA" dirty="0" err="1"/>
              <a:t>لموزبيق</a:t>
            </a:r>
            <a:r>
              <a:rPr lang="ar-SA" dirty="0"/>
              <a:t>.</a:t>
            </a:r>
            <a:endParaRPr lang="en-US" dirty="0"/>
          </a:p>
          <a:p>
            <a:pPr lvl="0"/>
            <a:r>
              <a:rPr lang="ar-SA" dirty="0"/>
              <a:t>السودان الاوسط: ويشمل المناطق المحيطة ببحيرة تشاد، وتعرف اليوم بجمهورية شاد.</a:t>
            </a:r>
            <a:endParaRPr lang="en-US" dirty="0"/>
          </a:p>
          <a:p>
            <a:r>
              <a:rPr lang="ar-SA" dirty="0"/>
              <a:t>السودان الغربي: ويشمل المنطقة المحصورة بين المحيط الاطلسي ويشمل الان السنغال وغامبيا وفولتا العليا والنيجر الاوسط.</a:t>
            </a:r>
            <a:endParaRPr lang="ar-SA" dirty="0"/>
          </a:p>
        </p:txBody>
      </p:sp>
    </p:spTree>
    <p:extLst>
      <p:ext uri="{BB962C8B-B14F-4D97-AF65-F5344CB8AC3E}">
        <p14:creationId xmlns:p14="http://schemas.microsoft.com/office/powerpoint/2010/main" val="2447399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87624" y="908720"/>
            <a:ext cx="6768752" cy="5040560"/>
          </a:xfrm>
        </p:spPr>
        <p:txBody>
          <a:bodyPr>
            <a:normAutofit lnSpcReduction="10000"/>
          </a:bodyPr>
          <a:lstStyle/>
          <a:p>
            <a:r>
              <a:rPr lang="ar-SA" dirty="0"/>
              <a:t>تتميز بلاد السودان الى حد ما بملامح جغرافية ونباتية وبشرية متشابهة، فهي ارض منبسطة تكسوها حشائش وتتوافر فيها الانهار ومصادر المياه الاخرى.</a:t>
            </a:r>
            <a:endParaRPr lang="en-US" dirty="0"/>
          </a:p>
          <a:p>
            <a:r>
              <a:rPr lang="ar-SA" dirty="0"/>
              <a:t>اما فيما يخص المناخ، فالملاحظ انه كلما تقدمنا شمالا" تقل الامطار تدريجيا" ويقل معها الغطاء النباتي لقربها من الصحراء، كما ان الامطار تتناقص تدريجيا" </a:t>
            </a:r>
            <a:r>
              <a:rPr lang="ar-SA" dirty="0" err="1"/>
              <a:t>بأتجاه</a:t>
            </a:r>
            <a:r>
              <a:rPr lang="ar-SA" dirty="0"/>
              <a:t> انحدار الارض من الغرب الى الشرق ايضا".</a:t>
            </a:r>
            <a:endParaRPr lang="en-US" dirty="0"/>
          </a:p>
          <a:p>
            <a:r>
              <a:rPr lang="ar-SA" dirty="0"/>
              <a:t>ثانيا": الصلات القديمة بين العرب وافريقيا:</a:t>
            </a:r>
            <a:endParaRPr lang="en-US" dirty="0"/>
          </a:p>
          <a:p>
            <a:r>
              <a:rPr lang="ar-SA" dirty="0"/>
              <a:t>   كان </a:t>
            </a:r>
            <a:r>
              <a:rPr lang="ar-SA" dirty="0" err="1"/>
              <a:t>لافريقيا</a:t>
            </a:r>
            <a:r>
              <a:rPr lang="ar-SA" dirty="0"/>
              <a:t> جنوب الصحراء صلات تاريخية قوية مع العرب، وكان سكان السواحل – وبخاصة اليمنيون </a:t>
            </a:r>
            <a:r>
              <a:rPr lang="ar-SA" dirty="0" err="1"/>
              <a:t>والحضارمة</a:t>
            </a:r>
            <a:r>
              <a:rPr lang="ar-SA" dirty="0"/>
              <a:t> وعرب الخليج اول رواد </a:t>
            </a:r>
            <a:r>
              <a:rPr lang="ar-SA" dirty="0" err="1"/>
              <a:t>لافريقيا</a:t>
            </a:r>
            <a:r>
              <a:rPr lang="ar-SA" dirty="0"/>
              <a:t>، وبالتحديد الى الساحل الافريقية الشرقي، فقد كانت مصالحهم في هذا الساحل امتدادا" لتجارتهم العظيمة في الخليج العربي والبحر الاحمر والمحيط الهندي بصورة عامة.</a:t>
            </a:r>
            <a:endParaRPr lang="ar-SA" dirty="0"/>
          </a:p>
        </p:txBody>
      </p:sp>
    </p:spTree>
    <p:extLst>
      <p:ext uri="{BB962C8B-B14F-4D97-AF65-F5344CB8AC3E}">
        <p14:creationId xmlns:p14="http://schemas.microsoft.com/office/powerpoint/2010/main" val="2884449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99592" y="764704"/>
            <a:ext cx="7200800" cy="5400600"/>
          </a:xfrm>
        </p:spPr>
        <p:txBody>
          <a:bodyPr/>
          <a:lstStyle/>
          <a:p>
            <a:r>
              <a:rPr lang="ar-SA" dirty="0"/>
              <a:t> ومن الجدير </a:t>
            </a:r>
            <a:r>
              <a:rPr lang="ar-SA" dirty="0" err="1"/>
              <a:t>بالاشارة</a:t>
            </a:r>
            <a:r>
              <a:rPr lang="ar-SA" dirty="0"/>
              <a:t> انه قامت في العراق اقدم الحضارات في العالم، والذي يهمنا ان هؤلاء عرفوا صناعة السفن، وقاموا برحلات بحرية اوصلتهم الى ساحل افريقيا الشرقي، وتتحدث النقوش السومرية </a:t>
            </a:r>
            <a:r>
              <a:rPr lang="ar-SA" dirty="0" err="1"/>
              <a:t>والاكدية</a:t>
            </a:r>
            <a:r>
              <a:rPr lang="ar-SA" dirty="0"/>
              <a:t> التي تعود الى الالف الثالث قبل الميلاد عن الصلات البحرية بين الجزيرة العربية والبحرين وعمان(ماجن) والحبشة(ملخا)، وقد عثر على نقش سومري يرجع الى حوالي 2050 ق.م يتحدث عن بناء السفن في عمان والعلاقة الاخيرة بين هذه والحبشة كما ان الفنيقين عرفوا الساحل الافريقي الشرقي ومارسوا التجارة هناك في حدود سنة 1000ق.م.</a:t>
            </a:r>
            <a:endParaRPr lang="en-US" dirty="0"/>
          </a:p>
          <a:p>
            <a:r>
              <a:rPr lang="ar-SA" dirty="0"/>
              <a:t>   وفي القرن السادس قبل الميلاد هاجر </a:t>
            </a:r>
            <a:r>
              <a:rPr lang="ar-SA" dirty="0" err="1"/>
              <a:t>السبئيون</a:t>
            </a:r>
            <a:r>
              <a:rPr lang="ar-SA" dirty="0"/>
              <a:t> واستقروا في ارتيريا والحبشة التي سميت </a:t>
            </a:r>
            <a:r>
              <a:rPr lang="ar-SA" dirty="0" err="1"/>
              <a:t>بأسم</a:t>
            </a:r>
            <a:r>
              <a:rPr lang="ar-SA" dirty="0"/>
              <a:t> تعزية، وجدير بالذكر ان هجرة سبئية اخرى قامت في القرن الخامس قبل الميلاد متجهة اول الامر الى ساحل البحر الاحمر ثم توجهت نحو الساحل الافريقي</a:t>
            </a:r>
            <a:endParaRPr lang="ar-SA" dirty="0"/>
          </a:p>
        </p:txBody>
      </p:sp>
    </p:spTree>
    <p:extLst>
      <p:ext uri="{BB962C8B-B14F-4D97-AF65-F5344CB8AC3E}">
        <p14:creationId xmlns:p14="http://schemas.microsoft.com/office/powerpoint/2010/main" val="1727603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836712"/>
            <a:ext cx="6984776" cy="5112568"/>
          </a:xfrm>
        </p:spPr>
        <p:txBody>
          <a:bodyPr>
            <a:normAutofit fontScale="92500" lnSpcReduction="20000"/>
          </a:bodyPr>
          <a:lstStyle/>
          <a:p>
            <a:r>
              <a:rPr lang="ar-SA" dirty="0"/>
              <a:t> ومن الملاحظ ان </a:t>
            </a:r>
            <a:r>
              <a:rPr lang="ar-SA" dirty="0" err="1"/>
              <a:t>السبئيين</a:t>
            </a:r>
            <a:r>
              <a:rPr lang="ar-SA" dirty="0"/>
              <a:t> الذين عرف عنهم انهم بحارة مهرة عرفوا الفلك واتقنوا اتجاهات الرياح الموسمية ونظموا رحلات بحرية وسيطروا على التجارة في بلاد العرب والشرق حتى القرن الاول قبل الميلاد حيث انتهت سيطرتهم التجارية بفعل تدهور دولة سبأ، كما ان هؤلاء كانوا متقدمين حضاريا" على سكان افريقيا الشرقية، ولهذا نجدهم قد نقلوا الى تلك المنطقة حضارتهم المزدهرة في الجنوب العربي، وتعد المؤثرات الثقافية ارقى اثر من كل ما ادخله </a:t>
            </a:r>
            <a:r>
              <a:rPr lang="ar-SA" dirty="0" err="1"/>
              <a:t>السبئيون</a:t>
            </a:r>
            <a:r>
              <a:rPr lang="ar-SA" dirty="0"/>
              <a:t> من اسباب الحضارة المادية الى افريقيا، فقد ادخلوا لغتهم بحروفها السبئية والحمرية والتي سميت بلغة (</a:t>
            </a:r>
            <a:r>
              <a:rPr lang="ar-SA" dirty="0" err="1"/>
              <a:t>الجعيز</a:t>
            </a:r>
            <a:r>
              <a:rPr lang="ar-SA" dirty="0"/>
              <a:t>) نسبة الى قبيلة </a:t>
            </a:r>
            <a:r>
              <a:rPr lang="ar-SA" dirty="0" err="1"/>
              <a:t>الاجاعز</a:t>
            </a:r>
            <a:r>
              <a:rPr lang="ar-SA" dirty="0"/>
              <a:t> العربية، وقد اصبحت هذه اللغة فيما بعد اللغة الرسمية لمملكة أكسوم في الحبشة وشاع استخدامها في المعاملات الرسمية والتجارية.</a:t>
            </a:r>
            <a:endParaRPr lang="en-US" dirty="0"/>
          </a:p>
          <a:p>
            <a:r>
              <a:rPr lang="ar-SA" dirty="0"/>
              <a:t>  كما ادخل </a:t>
            </a:r>
            <a:r>
              <a:rPr lang="ar-SA" dirty="0" err="1"/>
              <a:t>السبئيون</a:t>
            </a:r>
            <a:r>
              <a:rPr lang="ar-SA" dirty="0"/>
              <a:t> مهاراتهم الزراعية والصناعية وفنون نحتهم بل عاداتهم حتى اصبح </a:t>
            </a:r>
            <a:r>
              <a:rPr lang="ar-SA" dirty="0" err="1"/>
              <a:t>الحاميون</a:t>
            </a:r>
            <a:r>
              <a:rPr lang="ar-SA" dirty="0"/>
              <a:t> يعبدون الالهة السبئية، وحين انهارت دولة سبأ بسبب الحروب المستمرة بينهم وانهيار سد مأرب عام 120 تقريبا" مما سبب قلة الاراضي الصالحة للزراعة وتدهور الاقتصاد اخذ كثير من اهلها يهاجرون الى الساحل الافريقي الشرقي وينشئون مراكز تجارية لتصدير الذهب والعاج</a:t>
            </a:r>
            <a:endParaRPr lang="ar-SA" dirty="0"/>
          </a:p>
        </p:txBody>
      </p:sp>
    </p:spTree>
    <p:extLst>
      <p:ext uri="{BB962C8B-B14F-4D97-AF65-F5344CB8AC3E}">
        <p14:creationId xmlns:p14="http://schemas.microsoft.com/office/powerpoint/2010/main" val="1416959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908720"/>
            <a:ext cx="7200800" cy="4814349"/>
          </a:xfrm>
        </p:spPr>
        <p:txBody>
          <a:bodyPr>
            <a:normAutofit fontScale="92500" lnSpcReduction="20000"/>
          </a:bodyPr>
          <a:lstStyle/>
          <a:p>
            <a:r>
              <a:rPr lang="ar-SA" dirty="0"/>
              <a:t>فالعلاقة بين العرب وشرق افريقيا اذن قوية منذ قرون قبل الاسلام وان تأثيرهم واضح في هذه المنطقة، حيث كان التجار من جنوب الجزيرة وسواحل الخليج العربي اقدم من وطي هذه المنطقة وكان قدومهم للتجار حينا" والاستقرار حينا"، وعلى الرغم من انهم كانوا قلة من الناس يأتون في مدد  محدودة الا انه يمضي الزمن بدا اختلاطهم يشتد بالسكان، فقد ظل الاتصال التجاري بين الجزيرة العربية وافريقيا الشرقية ينمو ويتسع قبل الاسلام، وقد ساعدهم هدوء البحر الاحمر ويسر الملاحة فيه على القيام برحلتين منتظمتين في السنة باقل جهد.</a:t>
            </a:r>
            <a:endParaRPr lang="en-US" dirty="0"/>
          </a:p>
          <a:p>
            <a:r>
              <a:rPr lang="ar-SA" dirty="0"/>
              <a:t>   واخيرا لابد من القول ان العرب بوجه عام، لم يتوغلوا في داخل الشرق الافريقي قبل الاسلام، انما اكتفوا بعلاقات تجارية مع الساحل حيث ان البضائع الافريقية كانت تصل الى المراكز التجارية التي اقامها العرب على الساحل وتنقلها السفن العربية من هناك الى الجزيرة والخليج العربية، الا ان الوضع تغير بعد ظهور الاسلام حيث شهدت شرق افريقيا هجرات عربية واسعة واستقرار دائما" واقامة كيانات سياسية عربية اسلامية ، بل قامت مدن وامارات عربية اسلامية، وهذا ما سنحاول تفصيله في المحاضرات الاتية بأذنه تعالى.</a:t>
            </a:r>
            <a:endParaRPr lang="en-US"/>
          </a:p>
          <a:p>
            <a:endParaRPr lang="ar-SA" dirty="0"/>
          </a:p>
        </p:txBody>
      </p:sp>
    </p:spTree>
    <p:extLst>
      <p:ext uri="{BB962C8B-B14F-4D97-AF65-F5344CB8AC3E}">
        <p14:creationId xmlns:p14="http://schemas.microsoft.com/office/powerpoint/2010/main" val="19759456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دبوس تثبيت">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دبوس تثبيت">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دبوس تثبيت">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11</TotalTime>
  <Words>777</Words>
  <Application>Microsoft Office PowerPoint</Application>
  <PresentationFormat>عرض على الشاشة (3:4)‏</PresentationFormat>
  <Paragraphs>19</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دبوس تثبيت</vt:lpstr>
      <vt:lpstr>انتشار الاسلام في افريقيا وجنوب شرق اسيا </vt:lpstr>
      <vt:lpstr>اولا": الاحوال الجغرافية لاقاليم افريقيا </vt:lpstr>
      <vt:lpstr>وتقسم بلاد السودان ثلاثة اقسام هي:</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انتشار الاسلام في افريقيا وجنوب شرق اسيا</dc:title>
  <dc:creator>jnaj</dc:creator>
  <cp:lastModifiedBy>jnaj</cp:lastModifiedBy>
  <cp:revision>2</cp:revision>
  <dcterms:created xsi:type="dcterms:W3CDTF">2020-02-01T07:06:34Z</dcterms:created>
  <dcterms:modified xsi:type="dcterms:W3CDTF">2020-02-01T07:18:11Z</dcterms:modified>
</cp:coreProperties>
</file>