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y="6858000" cx="9144000"/>
  <p:notesSz cx="6858000" cy="9144000"/>
  <p:defaultTextStyle>
    <a:defPPr lvl="0">
      <a:defRPr lang="ar-IQ"/>
    </a:defPPr>
    <a:lvl1pPr defTabSz="914400" eaLnBrk="1" hangingPunct="1" latinLnBrk="0" lvl="0" marL="0" rtl="1" algn="r">
      <a:defRPr kern="1200" sz="1800">
        <a:solidFill>
          <a:schemeClr val="tx1"/>
        </a:solidFill>
        <a:latin typeface="+mn-lt"/>
        <a:ea typeface="+mn-ea"/>
        <a:cs typeface="+mn-cs"/>
      </a:defRPr>
    </a:lvl1pPr>
    <a:lvl2pPr defTabSz="914400" eaLnBrk="1" hangingPunct="1" latinLnBrk="0" lvl="1" marL="457200" rtl="1" algn="r">
      <a:defRPr kern="1200" sz="1800">
        <a:solidFill>
          <a:schemeClr val="tx1"/>
        </a:solidFill>
        <a:latin typeface="+mn-lt"/>
        <a:ea typeface="+mn-ea"/>
        <a:cs typeface="+mn-cs"/>
      </a:defRPr>
    </a:lvl2pPr>
    <a:lvl3pPr defTabSz="914400" eaLnBrk="1" hangingPunct="1" latinLnBrk="0" lvl="2" marL="914400" rtl="1" algn="r">
      <a:defRPr kern="1200" sz="1800">
        <a:solidFill>
          <a:schemeClr val="tx1"/>
        </a:solidFill>
        <a:latin typeface="+mn-lt"/>
        <a:ea typeface="+mn-ea"/>
        <a:cs typeface="+mn-cs"/>
      </a:defRPr>
    </a:lvl3pPr>
    <a:lvl4pPr defTabSz="914400" eaLnBrk="1" hangingPunct="1" latinLnBrk="0" lvl="3" marL="1371600" rtl="1" algn="r">
      <a:defRPr kern="1200" sz="1800">
        <a:solidFill>
          <a:schemeClr val="tx1"/>
        </a:solidFill>
        <a:latin typeface="+mn-lt"/>
        <a:ea typeface="+mn-ea"/>
        <a:cs typeface="+mn-cs"/>
      </a:defRPr>
    </a:lvl4pPr>
    <a:lvl5pPr defTabSz="914400" eaLnBrk="1" hangingPunct="1" latinLnBrk="0" lvl="4" marL="1828800" rtl="1" algn="r">
      <a:defRPr kern="1200" sz="1800">
        <a:solidFill>
          <a:schemeClr val="tx1"/>
        </a:solidFill>
        <a:latin typeface="+mn-lt"/>
        <a:ea typeface="+mn-ea"/>
        <a:cs typeface="+mn-cs"/>
      </a:defRPr>
    </a:lvl5pPr>
    <a:lvl6pPr defTabSz="914400" eaLnBrk="1" hangingPunct="1" latinLnBrk="0" lvl="5" marL="2286000" rtl="1" algn="r">
      <a:defRPr kern="1200" sz="1800">
        <a:solidFill>
          <a:schemeClr val="tx1"/>
        </a:solidFill>
        <a:latin typeface="+mn-lt"/>
        <a:ea typeface="+mn-ea"/>
        <a:cs typeface="+mn-cs"/>
      </a:defRPr>
    </a:lvl6pPr>
    <a:lvl7pPr defTabSz="914400" eaLnBrk="1" hangingPunct="1" latinLnBrk="0" lvl="6" marL="2743200" rtl="1" algn="r">
      <a:defRPr kern="1200" sz="1800">
        <a:solidFill>
          <a:schemeClr val="tx1"/>
        </a:solidFill>
        <a:latin typeface="+mn-lt"/>
        <a:ea typeface="+mn-ea"/>
        <a:cs typeface="+mn-cs"/>
      </a:defRPr>
    </a:lvl7pPr>
    <a:lvl8pPr defTabSz="914400" eaLnBrk="1" hangingPunct="1" latinLnBrk="0" lvl="7" marL="3200400" rtl="1" algn="r">
      <a:defRPr kern="1200" sz="1800">
        <a:solidFill>
          <a:schemeClr val="tx1"/>
        </a:solidFill>
        <a:latin typeface="+mn-lt"/>
        <a:ea typeface="+mn-ea"/>
        <a:cs typeface="+mn-cs"/>
      </a:defRPr>
    </a:lvl8pPr>
    <a:lvl9pPr defTabSz="914400" eaLnBrk="1" hangingPunct="1" latinLnBrk="0" lvl="8" marL="3657600" rtl="1" algn="r">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52F6E6-C801-410C-BB26-B00EB431D863}"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2F6E6-C801-410C-BB26-B00EB431D863}"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52F6E6-C801-410C-BB26-B00EB431D863}"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52F6E6-C801-410C-BB26-B00EB431D863}"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352F6E6-C801-410C-BB26-B00EB431D863}" type="datetimeFigureOut">
              <a:rPr lang="ar-IQ" smtClean="0"/>
              <a:t>08/07/1441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52F6E6-C801-410C-BB26-B00EB431D863}" type="datetimeFigureOut">
              <a:rPr lang="ar-IQ" smtClean="0"/>
              <a:t>08/07/1441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98067-CEF0-4FCE-8D12-E6D5427EE323}" type="slidenum">
              <a:rPr lang="ar-IQ" smtClean="0"/>
              <a:t>‹#›</a:t>
            </a:fld>
            <a:endParaRPr lang="ar-IQ"/>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52F6E6-C801-410C-BB26-B00EB431D863}" type="datetimeFigureOut">
              <a:rPr lang="ar-IQ" smtClean="0"/>
              <a:t>08/07/1441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52F6E6-C801-410C-BB26-B00EB431D863}" type="datetimeFigureOut">
              <a:rPr lang="ar-IQ" smtClean="0"/>
              <a:t>08/07/1441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2F6E6-C801-410C-BB26-B00EB431D863}" type="datetimeFigureOut">
              <a:rPr lang="ar-IQ" smtClean="0"/>
              <a:t>08/07/1441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3352F6E6-C801-410C-BB26-B00EB431D863}" type="datetimeFigureOut">
              <a:rPr lang="ar-IQ" smtClean="0"/>
              <a:t>08/07/1441</a:t>
            </a:fld>
            <a:endParaRPr lang="ar-IQ"/>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IQ"/>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84298067-CEF0-4FCE-8D12-E6D5427EE323}"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52F6E6-C801-410C-BB26-B00EB431D863}" type="datetimeFigureOut">
              <a:rPr lang="ar-IQ" smtClean="0"/>
              <a:t>08/07/1441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4298067-CEF0-4FCE-8D12-E6D5427EE323}"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352F6E6-C801-410C-BB26-B00EB431D863}" type="datetimeFigureOut">
              <a:rPr lang="ar-IQ" smtClean="0"/>
              <a:t>08/07/1441</a:t>
            </a:fld>
            <a:endParaRPr lang="ar-IQ"/>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IQ"/>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84298067-CEF0-4FCE-8D12-E6D5427EE323}"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506820" y="1746359"/>
            <a:ext cx="5648623" cy="695046"/>
          </a:xfrm>
        </p:spPr>
        <p:style>
          <a:lnRef idx="2">
            <a:schemeClr val="accent3"/>
          </a:lnRef>
          <a:fillRef idx="1">
            <a:schemeClr val="lt1"/>
          </a:fillRef>
          <a:effectRef idx="0">
            <a:schemeClr val="accent3"/>
          </a:effectRef>
          <a:fontRef idx="minor">
            <a:schemeClr val="dk1"/>
          </a:fontRef>
        </p:style>
        <p:txBody>
          <a:bodyPr/>
          <a:lstStyle/>
          <a:p>
            <a:r>
              <a:rPr lang="en-US" dirty="0" smtClean="0"/>
              <a:t>Student : </a:t>
            </a:r>
            <a:r>
              <a:rPr lang="en-US" dirty="0" err="1" smtClean="0"/>
              <a:t>Sura</a:t>
            </a:r>
            <a:r>
              <a:rPr lang="en-US" dirty="0" smtClean="0"/>
              <a:t> </a:t>
            </a:r>
            <a:r>
              <a:rPr lang="en-US" dirty="0" err="1" smtClean="0"/>
              <a:t>Jarjees</a:t>
            </a:r>
            <a:endParaRPr lang="ar-IQ" dirty="0"/>
          </a:p>
        </p:txBody>
      </p:sp>
      <p:sp>
        <p:nvSpPr>
          <p:cNvPr id="3" name="Subtitle 2"/>
          <p:cNvSpPr>
            <a:spLocks noGrp="1"/>
          </p:cNvSpPr>
          <p:nvPr>
            <p:ph type="subTitle" idx="1"/>
          </p:nvPr>
        </p:nvSpPr>
        <p:spPr>
          <a:xfrm rot="19140000">
            <a:off x="961511" y="2029504"/>
            <a:ext cx="6511131" cy="867038"/>
          </a:xfrm>
        </p:spPr>
        <p:style>
          <a:lnRef idx="2">
            <a:schemeClr val="accent2"/>
          </a:lnRef>
          <a:fillRef idx="1">
            <a:schemeClr val="lt1"/>
          </a:fillRef>
          <a:effectRef idx="0">
            <a:schemeClr val="accent2"/>
          </a:effectRef>
          <a:fontRef idx="minor">
            <a:schemeClr val="dk1"/>
          </a:fontRef>
        </p:style>
        <p:txBody>
          <a:bodyPr>
            <a:noAutofit/>
          </a:bodyPr>
          <a:lstStyle/>
          <a:p>
            <a:r>
              <a:rPr lang="en-US" sz="2800" b="1" dirty="0">
                <a:effectLst>
                  <a:outerShdw blurRad="38100" dist="38100" dir="2700000" algn="tl">
                    <a:srgbClr val="000000">
                      <a:alpha val="43137"/>
                    </a:srgbClr>
                  </a:outerShdw>
                </a:effectLst>
                <a:latin typeface="+mj-lt"/>
              </a:rPr>
              <a:t>course tutor </a:t>
            </a:r>
            <a:br>
              <a:rPr lang="en-US" sz="2800" b="1" dirty="0">
                <a:effectLst>
                  <a:outerShdw blurRad="38100" dist="38100" dir="2700000" algn="tl">
                    <a:srgbClr val="000000">
                      <a:alpha val="43137"/>
                    </a:srgbClr>
                  </a:outerShdw>
                </a:effectLst>
                <a:latin typeface="+mj-lt"/>
              </a:rPr>
            </a:br>
            <a:r>
              <a:rPr lang="en-US" sz="2800" b="1" dirty="0">
                <a:effectLst>
                  <a:outerShdw blurRad="38100" dist="38100" dir="2700000" algn="tl">
                    <a:srgbClr val="000000">
                      <a:alpha val="43137"/>
                    </a:srgbClr>
                  </a:outerShdw>
                </a:effectLst>
                <a:latin typeface="+mj-lt"/>
              </a:rPr>
              <a:t>Prof . Ahmed Q. </a:t>
            </a:r>
            <a:r>
              <a:rPr lang="en-US" sz="2800" b="1" dirty="0" smtClean="0">
                <a:effectLst>
                  <a:outerShdw blurRad="38100" dist="38100" dir="2700000" algn="tl">
                    <a:srgbClr val="000000">
                      <a:alpha val="43137"/>
                    </a:srgbClr>
                  </a:outerShdw>
                </a:effectLst>
                <a:latin typeface="+mj-lt"/>
              </a:rPr>
              <a:t>Abed, </a:t>
            </a:r>
            <a:r>
              <a:rPr lang="en-US" sz="2800" b="1" dirty="0" err="1" smtClean="0">
                <a:effectLst>
                  <a:outerShdw blurRad="38100" dist="38100" dir="2700000" algn="tl">
                    <a:srgbClr val="000000">
                      <a:alpha val="43137"/>
                    </a:srgbClr>
                  </a:outerShdw>
                </a:effectLst>
                <a:latin typeface="+mj-lt"/>
              </a:rPr>
              <a:t>Ph.D</a:t>
            </a:r>
            <a:endParaRPr lang="ar-IQ" sz="2800" b="1" dirty="0">
              <a:latin typeface="+mj-lt"/>
            </a:endParaRPr>
          </a:p>
        </p:txBody>
      </p:sp>
      <p:sp>
        <p:nvSpPr>
          <p:cNvPr id="4" name="Rectangle 3"/>
          <p:cNvSpPr/>
          <p:nvPr/>
        </p:nvSpPr>
        <p:spPr>
          <a:xfrm>
            <a:off x="3779912" y="4725144"/>
            <a:ext cx="4752528" cy="1152128"/>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en-US" sz="3200" b="1" dirty="0" smtClean="0">
                <a:latin typeface="+mj-lt"/>
              </a:rPr>
              <a:t>Semantic functional linguistics</a:t>
            </a:r>
            <a:endParaRPr lang="ar-IQ" sz="3200" b="1" dirty="0">
              <a:latin typeface="+mj-lt"/>
            </a:endParaRPr>
          </a:p>
        </p:txBody>
      </p:sp>
    </p:spTree>
    <p:extLst>
      <p:ext uri="{BB962C8B-B14F-4D97-AF65-F5344CB8AC3E}">
        <p14:creationId xmlns:p14="http://schemas.microsoft.com/office/powerpoint/2010/main" val="27948971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188640"/>
            <a:ext cx="7520940" cy="1191032"/>
          </a:xfrm>
        </p:spPr>
        <p:style>
          <a:lnRef idx="0">
            <a:schemeClr val="accent3"/>
          </a:lnRef>
          <a:fillRef idx="3">
            <a:schemeClr val="accent3"/>
          </a:fillRef>
          <a:effectRef idx="3">
            <a:schemeClr val="accent3"/>
          </a:effectRef>
          <a:fontRef idx="minor">
            <a:schemeClr val="lt1"/>
          </a:fontRef>
        </p:style>
        <p:txBody>
          <a:bodyPr/>
          <a:lstStyle/>
          <a:p>
            <a:r>
              <a:rPr lang="en-US" dirty="0"/>
              <a:t>the SFL describes a model with three levels as a </a:t>
            </a:r>
            <a:r>
              <a:rPr lang="en-US" dirty="0" err="1"/>
              <a:t>tristratal</a:t>
            </a:r>
            <a:r>
              <a:rPr lang="en-US" dirty="0"/>
              <a:t> model of language</a:t>
            </a:r>
            <a:endParaRPr lang="ar-IQ" dirty="0"/>
          </a:p>
        </p:txBody>
      </p:sp>
      <p:sp>
        <p:nvSpPr>
          <p:cNvPr id="3" name="Down Arrow 2"/>
          <p:cNvSpPr/>
          <p:nvPr/>
        </p:nvSpPr>
        <p:spPr>
          <a:xfrm>
            <a:off x="1403648" y="1484784"/>
            <a:ext cx="659286" cy="827435"/>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4" name="Down Arrow 3"/>
          <p:cNvSpPr/>
          <p:nvPr/>
        </p:nvSpPr>
        <p:spPr>
          <a:xfrm>
            <a:off x="4245553" y="1484781"/>
            <a:ext cx="659286" cy="827435"/>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5" name="Down Arrow 4"/>
          <p:cNvSpPr/>
          <p:nvPr/>
        </p:nvSpPr>
        <p:spPr>
          <a:xfrm>
            <a:off x="7122803" y="1484782"/>
            <a:ext cx="659286" cy="827435"/>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6" name="Oval 5"/>
          <p:cNvSpPr/>
          <p:nvPr/>
        </p:nvSpPr>
        <p:spPr>
          <a:xfrm>
            <a:off x="467544" y="2395135"/>
            <a:ext cx="2742376" cy="93610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400" b="1" dirty="0" smtClean="0">
                <a:solidFill>
                  <a:schemeClr val="tx1"/>
                </a:solidFill>
              </a:rPr>
              <a:t>Discourse-Semantics</a:t>
            </a:r>
            <a:endParaRPr lang="ar-IQ" sz="2400" b="1" dirty="0">
              <a:solidFill>
                <a:schemeClr val="tx1"/>
              </a:solidFill>
            </a:endParaRPr>
          </a:p>
        </p:txBody>
      </p:sp>
      <p:sp>
        <p:nvSpPr>
          <p:cNvPr id="7" name="Oval 6"/>
          <p:cNvSpPr/>
          <p:nvPr/>
        </p:nvSpPr>
        <p:spPr>
          <a:xfrm>
            <a:off x="3419872" y="2378484"/>
            <a:ext cx="2494490" cy="93610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400" b="1" dirty="0" err="1" smtClean="0">
                <a:solidFill>
                  <a:schemeClr val="tx1"/>
                </a:solidFill>
              </a:rPr>
              <a:t>Lexico</a:t>
            </a:r>
            <a:r>
              <a:rPr lang="en-US" sz="2400" b="1" dirty="0" smtClean="0">
                <a:solidFill>
                  <a:schemeClr val="tx1"/>
                </a:solidFill>
              </a:rPr>
              <a:t>-grammar </a:t>
            </a:r>
            <a:endParaRPr lang="ar-IQ" sz="2400" b="1" dirty="0">
              <a:solidFill>
                <a:schemeClr val="tx1"/>
              </a:solidFill>
            </a:endParaRPr>
          </a:p>
        </p:txBody>
      </p:sp>
      <p:sp>
        <p:nvSpPr>
          <p:cNvPr id="8" name="Oval 7"/>
          <p:cNvSpPr/>
          <p:nvPr/>
        </p:nvSpPr>
        <p:spPr>
          <a:xfrm>
            <a:off x="6143407" y="2395135"/>
            <a:ext cx="2618078" cy="93610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en-US" sz="2400" b="1" dirty="0" smtClean="0">
                <a:solidFill>
                  <a:schemeClr val="tx1"/>
                </a:solidFill>
              </a:rPr>
              <a:t>Phonology</a:t>
            </a:r>
            <a:endParaRPr lang="ar-IQ" sz="2400" b="1" dirty="0">
              <a:solidFill>
                <a:schemeClr val="tx1"/>
              </a:solidFill>
            </a:endParaRPr>
          </a:p>
        </p:txBody>
      </p:sp>
      <p:sp>
        <p:nvSpPr>
          <p:cNvPr id="9" name="Down Arrow 8"/>
          <p:cNvSpPr/>
          <p:nvPr/>
        </p:nvSpPr>
        <p:spPr>
          <a:xfrm>
            <a:off x="1361124" y="3588184"/>
            <a:ext cx="659286" cy="827435"/>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10" name="Down Arrow 9"/>
          <p:cNvSpPr/>
          <p:nvPr/>
        </p:nvSpPr>
        <p:spPr>
          <a:xfrm>
            <a:off x="4334552" y="3527224"/>
            <a:ext cx="659286" cy="827435"/>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11" name="Down Arrow 10"/>
          <p:cNvSpPr/>
          <p:nvPr/>
        </p:nvSpPr>
        <p:spPr>
          <a:xfrm>
            <a:off x="7181322" y="3501008"/>
            <a:ext cx="659286" cy="827435"/>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12" name="Rounded Rectangle 11"/>
          <p:cNvSpPr/>
          <p:nvPr/>
        </p:nvSpPr>
        <p:spPr>
          <a:xfrm>
            <a:off x="6143407" y="4415619"/>
            <a:ext cx="2893089" cy="2442381"/>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en-US" sz="2000" b="1" dirty="0" smtClean="0"/>
              <a:t>orthography (or graphology) which refers to the sound system, the writing system, and the wording system</a:t>
            </a:r>
            <a:endParaRPr lang="ar-IQ" sz="2000" b="1" dirty="0"/>
          </a:p>
        </p:txBody>
      </p:sp>
      <p:sp>
        <p:nvSpPr>
          <p:cNvPr id="13" name="Rounded Rectangle 12"/>
          <p:cNvSpPr/>
          <p:nvPr/>
        </p:nvSpPr>
        <p:spPr>
          <a:xfrm>
            <a:off x="3128651" y="4485846"/>
            <a:ext cx="2893089" cy="2442381"/>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en-US" sz="2000" b="1" dirty="0" smtClean="0"/>
              <a:t>includes both grammar and vocabulary in one stratum and represents the view of language in both lexis and grammar</a:t>
            </a:r>
            <a:endParaRPr lang="ar-IQ" sz="2000" b="1" dirty="0"/>
          </a:p>
        </p:txBody>
      </p:sp>
      <p:sp>
        <p:nvSpPr>
          <p:cNvPr id="14" name="Rounded Rectangle 13"/>
          <p:cNvSpPr/>
          <p:nvPr/>
        </p:nvSpPr>
        <p:spPr>
          <a:xfrm>
            <a:off x="107504" y="4505068"/>
            <a:ext cx="2893089" cy="2442381"/>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en-US" sz="2000" b="1" dirty="0" smtClean="0"/>
              <a:t>has three </a:t>
            </a:r>
            <a:r>
              <a:rPr lang="en-US" sz="2000" b="1" dirty="0" err="1" smtClean="0"/>
              <a:t>metafunctions</a:t>
            </a:r>
            <a:r>
              <a:rPr lang="en-US" sz="2000" b="1" dirty="0" smtClean="0"/>
              <a:t>. They are: Interpersonal </a:t>
            </a:r>
            <a:r>
              <a:rPr lang="en-US" sz="2000" b="1" dirty="0" err="1" smtClean="0"/>
              <a:t>metafunctions</a:t>
            </a:r>
            <a:r>
              <a:rPr lang="en-US" sz="2000" b="1" dirty="0" smtClean="0"/>
              <a:t>, Ideational </a:t>
            </a:r>
            <a:r>
              <a:rPr lang="en-US" sz="2000" b="1" dirty="0" err="1" smtClean="0"/>
              <a:t>metafunctions</a:t>
            </a:r>
            <a:r>
              <a:rPr lang="en-US" sz="2000" b="1" dirty="0" smtClean="0"/>
              <a:t>, and Textual </a:t>
            </a:r>
            <a:r>
              <a:rPr lang="en-US" sz="2000" b="1" dirty="0" err="1" smtClean="0"/>
              <a:t>metafunctions</a:t>
            </a:r>
            <a:endParaRPr lang="ar-IQ" sz="2000" b="1" dirty="0"/>
          </a:p>
        </p:txBody>
      </p:sp>
    </p:spTree>
    <p:extLst>
      <p:ext uri="{BB962C8B-B14F-4D97-AF65-F5344CB8AC3E}">
        <p14:creationId xmlns:p14="http://schemas.microsoft.com/office/powerpoint/2010/main" val="66572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6048672" cy="548640"/>
          </a:xfrm>
        </p:spPr>
        <p:style>
          <a:lnRef idx="1">
            <a:schemeClr val="dk1"/>
          </a:lnRef>
          <a:fillRef idx="3">
            <a:schemeClr val="dk1"/>
          </a:fillRef>
          <a:effectRef idx="2">
            <a:schemeClr val="dk1"/>
          </a:effectRef>
          <a:fontRef idx="minor">
            <a:schemeClr val="lt1"/>
          </a:fontRef>
        </p:style>
        <p:txBody>
          <a:bodyPr/>
          <a:lstStyle/>
          <a:p>
            <a:r>
              <a:rPr lang="en-US" b="1" dirty="0" err="1"/>
              <a:t>metafunctions</a:t>
            </a:r>
            <a:endParaRPr lang="ar-IQ" dirty="0"/>
          </a:p>
        </p:txBody>
      </p:sp>
      <p:sp>
        <p:nvSpPr>
          <p:cNvPr id="12" name="Rounded Rectangle 11"/>
          <p:cNvSpPr/>
          <p:nvPr/>
        </p:nvSpPr>
        <p:spPr>
          <a:xfrm>
            <a:off x="22216" y="908720"/>
            <a:ext cx="4693800" cy="216024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US" sz="2000" b="1" dirty="0" smtClean="0">
                <a:solidFill>
                  <a:schemeClr val="accent2"/>
                </a:solidFill>
              </a:rPr>
              <a:t>The interpersonal meanings </a:t>
            </a:r>
            <a:r>
              <a:rPr lang="en-US" b="1" dirty="0" smtClean="0">
                <a:solidFill>
                  <a:schemeClr val="tx1"/>
                </a:solidFill>
              </a:rPr>
              <a:t>are concerned with the interaction between speaker(s) and addressee(s). It is used to establish the speaker’s role in the speech situation and relationship with others. One of its main grammatical systems is Mood and Modality (</a:t>
            </a:r>
            <a:r>
              <a:rPr lang="en-US" b="1" dirty="0" err="1" smtClean="0">
                <a:solidFill>
                  <a:schemeClr val="tx1"/>
                </a:solidFill>
              </a:rPr>
              <a:t>Matthiessen</a:t>
            </a:r>
            <a:r>
              <a:rPr lang="en-US" b="1" dirty="0" smtClean="0">
                <a:solidFill>
                  <a:schemeClr val="tx1"/>
                </a:solidFill>
              </a:rPr>
              <a:t> &amp; Halliday 1997)</a:t>
            </a:r>
            <a:endParaRPr lang="ar-IQ" b="1" dirty="0">
              <a:solidFill>
                <a:schemeClr val="tx1"/>
              </a:solidFill>
            </a:endParaRPr>
          </a:p>
        </p:txBody>
      </p:sp>
      <p:sp>
        <p:nvSpPr>
          <p:cNvPr id="13" name="Rounded Rectangle 12"/>
          <p:cNvSpPr/>
          <p:nvPr/>
        </p:nvSpPr>
        <p:spPr>
          <a:xfrm>
            <a:off x="2267744" y="3212976"/>
            <a:ext cx="5184576" cy="180020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US" sz="2000" b="1" dirty="0" smtClean="0">
                <a:solidFill>
                  <a:schemeClr val="accent2"/>
                </a:solidFill>
              </a:rPr>
              <a:t>The Experiential meanings </a:t>
            </a:r>
            <a:r>
              <a:rPr lang="en-US" b="1" dirty="0" smtClean="0">
                <a:solidFill>
                  <a:schemeClr val="tx1"/>
                </a:solidFill>
              </a:rPr>
              <a:t>are with the way reality is represented and the grammatical resources for construing our experience of the world around us, as to what is going on, who is involved in the going-on, and when, where, and how the goings-on are going on. </a:t>
            </a:r>
            <a:endParaRPr lang="ar-IQ" b="1" dirty="0">
              <a:solidFill>
                <a:schemeClr val="tx1"/>
              </a:solidFill>
            </a:endParaRPr>
          </a:p>
        </p:txBody>
      </p:sp>
      <p:sp>
        <p:nvSpPr>
          <p:cNvPr id="14" name="Rounded Rectangle 13"/>
          <p:cNvSpPr/>
          <p:nvPr/>
        </p:nvSpPr>
        <p:spPr>
          <a:xfrm>
            <a:off x="4860032" y="908720"/>
            <a:ext cx="4283968" cy="2160240"/>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en-US" sz="2400" b="1" dirty="0" smtClean="0">
                <a:solidFill>
                  <a:schemeClr val="accent2"/>
                </a:solidFill>
              </a:rPr>
              <a:t>The textual meanings </a:t>
            </a:r>
            <a:r>
              <a:rPr lang="en-US" b="1" dirty="0" smtClean="0">
                <a:solidFill>
                  <a:schemeClr val="tx1"/>
                </a:solidFill>
              </a:rPr>
              <a:t>are concerned with the creation of text and the way we organize our meanings into the text that makes sense. One of the main textual systems is Theme and </a:t>
            </a:r>
            <a:r>
              <a:rPr lang="en-US" b="1" dirty="0" err="1" smtClean="0">
                <a:solidFill>
                  <a:schemeClr val="tx1"/>
                </a:solidFill>
              </a:rPr>
              <a:t>Rheme</a:t>
            </a:r>
            <a:endParaRPr lang="ar-IQ" b="1" dirty="0">
              <a:solidFill>
                <a:schemeClr val="tx1"/>
              </a:solidFill>
            </a:endParaRPr>
          </a:p>
        </p:txBody>
      </p:sp>
      <p:sp>
        <p:nvSpPr>
          <p:cNvPr id="15" name="Down Arrow 14"/>
          <p:cNvSpPr/>
          <p:nvPr/>
        </p:nvSpPr>
        <p:spPr>
          <a:xfrm>
            <a:off x="6672372" y="5105123"/>
            <a:ext cx="659287" cy="53751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16" name="Down Arrow 15"/>
          <p:cNvSpPr/>
          <p:nvPr/>
        </p:nvSpPr>
        <p:spPr>
          <a:xfrm>
            <a:off x="4530388" y="5157191"/>
            <a:ext cx="659287" cy="53751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17" name="Down Arrow 16"/>
          <p:cNvSpPr/>
          <p:nvPr/>
        </p:nvSpPr>
        <p:spPr>
          <a:xfrm>
            <a:off x="2648732" y="5173442"/>
            <a:ext cx="659287" cy="53751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18" name="Rounded Rectangle 17"/>
          <p:cNvSpPr/>
          <p:nvPr/>
        </p:nvSpPr>
        <p:spPr>
          <a:xfrm>
            <a:off x="1475656" y="5821992"/>
            <a:ext cx="2193507" cy="93610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en-US" sz="2000" b="1" dirty="0" smtClean="0"/>
              <a:t>The processes</a:t>
            </a:r>
            <a:endParaRPr lang="ar-IQ" sz="2000" b="1" dirty="0"/>
          </a:p>
        </p:txBody>
      </p:sp>
      <p:sp>
        <p:nvSpPr>
          <p:cNvPr id="19" name="Rounded Rectangle 18"/>
          <p:cNvSpPr/>
          <p:nvPr/>
        </p:nvSpPr>
        <p:spPr>
          <a:xfrm>
            <a:off x="3808769" y="5813568"/>
            <a:ext cx="2102525" cy="936104"/>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en-US" b="1" dirty="0" smtClean="0"/>
              <a:t>The participants (human/non-human) </a:t>
            </a:r>
            <a:endParaRPr lang="ar-IQ" b="1" dirty="0"/>
          </a:p>
        </p:txBody>
      </p:sp>
      <p:sp>
        <p:nvSpPr>
          <p:cNvPr id="20" name="Rounded Rectangle 19"/>
          <p:cNvSpPr/>
          <p:nvPr/>
        </p:nvSpPr>
        <p:spPr>
          <a:xfrm>
            <a:off x="6012160" y="5710449"/>
            <a:ext cx="3024336" cy="1147551"/>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en-US" b="1" dirty="0" smtClean="0"/>
              <a:t>The circumstances in which the processes occur and the when, where, and how they take place</a:t>
            </a:r>
            <a:endParaRPr lang="ar-IQ" b="1" dirty="0"/>
          </a:p>
        </p:txBody>
      </p:sp>
    </p:spTree>
    <p:extLst>
      <p:ext uri="{BB962C8B-B14F-4D97-AF65-F5344CB8AC3E}">
        <p14:creationId xmlns:p14="http://schemas.microsoft.com/office/powerpoint/2010/main" val="1534220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34792" y="188640"/>
            <a:ext cx="7416824" cy="1008112"/>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2400" b="1" dirty="0" smtClean="0"/>
              <a:t>Halliday </a:t>
            </a:r>
          </a:p>
          <a:p>
            <a:pPr algn="ctr"/>
            <a:r>
              <a:rPr lang="en-US" sz="2400" b="1" dirty="0" smtClean="0"/>
              <a:t>applications </a:t>
            </a:r>
            <a:r>
              <a:rPr lang="en-US" sz="2400" b="1" dirty="0"/>
              <a:t>of systemic theory</a:t>
            </a:r>
            <a:endParaRPr lang="ar-IQ" sz="2400" b="1" dirty="0"/>
          </a:p>
        </p:txBody>
      </p:sp>
      <p:sp>
        <p:nvSpPr>
          <p:cNvPr id="3" name="Rectangle 2"/>
          <p:cNvSpPr/>
          <p:nvPr/>
        </p:nvSpPr>
        <p:spPr>
          <a:xfrm>
            <a:off x="834792" y="1412776"/>
            <a:ext cx="7265600" cy="5256584"/>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marL="342900" indent="-342900" algn="l" rtl="0">
              <a:buFont typeface="+mj-lt"/>
              <a:buAutoNum type="arabicParenR"/>
            </a:pPr>
            <a:r>
              <a:rPr lang="en-US" sz="2000" b="1" dirty="0"/>
              <a:t>Theoretical concerns: to understand the nature and functions of language </a:t>
            </a:r>
            <a:r>
              <a:rPr lang="en-US" sz="2000" b="1" dirty="0" smtClean="0"/>
              <a:t>.</a:t>
            </a:r>
          </a:p>
          <a:p>
            <a:pPr marL="342900" indent="-342900" algn="l" rtl="0">
              <a:buFont typeface="+mj-lt"/>
              <a:buAutoNum type="arabicParenR"/>
            </a:pPr>
            <a:r>
              <a:rPr lang="en-US" sz="2000" b="1" dirty="0" smtClean="0"/>
              <a:t>Historical </a:t>
            </a:r>
            <a:r>
              <a:rPr lang="en-US" sz="2000" b="1" dirty="0"/>
              <a:t>concerns: to understand how language evolve through </a:t>
            </a:r>
            <a:r>
              <a:rPr lang="en-US" sz="2000" b="1" dirty="0" smtClean="0"/>
              <a:t>time</a:t>
            </a:r>
          </a:p>
          <a:p>
            <a:pPr marL="342900" indent="-342900" algn="l" rtl="0">
              <a:buFont typeface="+mj-lt"/>
              <a:buAutoNum type="arabicParenR"/>
            </a:pPr>
            <a:r>
              <a:rPr lang="en-US" sz="2000" b="1" dirty="0" smtClean="0"/>
              <a:t>Developmental </a:t>
            </a:r>
            <a:r>
              <a:rPr lang="en-US" sz="2000" b="1" dirty="0"/>
              <a:t>concerns: to understand how a child develops language, and how language may have evolved in the human specifies </a:t>
            </a:r>
          </a:p>
          <a:p>
            <a:pPr marL="342900" indent="-342900" algn="l" rtl="0">
              <a:buFont typeface="+mj-lt"/>
              <a:buAutoNum type="arabicParenR"/>
            </a:pPr>
            <a:r>
              <a:rPr lang="en-US" sz="2000" b="1" dirty="0" smtClean="0"/>
              <a:t>Educational </a:t>
            </a:r>
            <a:r>
              <a:rPr lang="en-US" sz="2000" b="1" dirty="0"/>
              <a:t>concerns: to help people learn their mother tongue…foreign languages </a:t>
            </a:r>
          </a:p>
          <a:p>
            <a:pPr marL="342900" indent="-342900" algn="l" rtl="0">
              <a:buFont typeface="+mj-lt"/>
              <a:buAutoNum type="arabicParenR"/>
            </a:pPr>
            <a:r>
              <a:rPr lang="en-US" sz="2000" b="1" dirty="0" smtClean="0"/>
              <a:t>Authentic </a:t>
            </a:r>
            <a:r>
              <a:rPr lang="en-US" sz="2000" b="1" dirty="0"/>
              <a:t>products of social interaction (texts), considered in relation to the cultural and social context in which they are negotiated. </a:t>
            </a:r>
            <a:endParaRPr lang="en-US" sz="2000" b="1" dirty="0" smtClean="0"/>
          </a:p>
          <a:p>
            <a:pPr marL="342900" indent="-342900" algn="l" rtl="0">
              <a:buFont typeface="+mj-lt"/>
              <a:buAutoNum type="arabicParenR"/>
            </a:pPr>
            <a:r>
              <a:rPr lang="en-US" sz="2000" b="1" dirty="0" smtClean="0"/>
              <a:t>To </a:t>
            </a:r>
            <a:r>
              <a:rPr lang="en-US" sz="2000" b="1" dirty="0"/>
              <a:t>understand the quality of texts: why a text means what it does, and why it is valued as it is .</a:t>
            </a:r>
          </a:p>
        </p:txBody>
      </p:sp>
    </p:spTree>
    <p:extLst>
      <p:ext uri="{BB962C8B-B14F-4D97-AF65-F5344CB8AC3E}">
        <p14:creationId xmlns:p14="http://schemas.microsoft.com/office/powerpoint/2010/main" val="22770339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560" y="260648"/>
            <a:ext cx="7416824" cy="79208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800" b="1" dirty="0" smtClean="0"/>
              <a:t>The value of applying SFL</a:t>
            </a:r>
            <a:endParaRPr lang="ar-IQ" sz="2800" b="1" dirty="0"/>
          </a:p>
        </p:txBody>
      </p:sp>
      <p:sp>
        <p:nvSpPr>
          <p:cNvPr id="4" name="Down Arrow 3"/>
          <p:cNvSpPr/>
          <p:nvPr/>
        </p:nvSpPr>
        <p:spPr>
          <a:xfrm>
            <a:off x="7698741" y="1284784"/>
            <a:ext cx="659286" cy="776064"/>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5" name="Down Arrow 4"/>
          <p:cNvSpPr/>
          <p:nvPr/>
        </p:nvSpPr>
        <p:spPr>
          <a:xfrm>
            <a:off x="5497212" y="1268760"/>
            <a:ext cx="659286" cy="792088"/>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6" name="Down Arrow 5"/>
          <p:cNvSpPr/>
          <p:nvPr/>
        </p:nvSpPr>
        <p:spPr>
          <a:xfrm>
            <a:off x="3260991" y="1268760"/>
            <a:ext cx="659286" cy="792088"/>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7" name="Down Arrow 6"/>
          <p:cNvSpPr/>
          <p:nvPr/>
        </p:nvSpPr>
        <p:spPr>
          <a:xfrm>
            <a:off x="1007604" y="1256968"/>
            <a:ext cx="648072" cy="803880"/>
          </a:xfrm>
          <a:prstGeom prst="downArrow">
            <a:avLst/>
          </a:prstGeom>
        </p:spPr>
        <p:style>
          <a:lnRef idx="1">
            <a:schemeClr val="accent2"/>
          </a:lnRef>
          <a:fillRef idx="2">
            <a:schemeClr val="accent2"/>
          </a:fillRef>
          <a:effectRef idx="1">
            <a:schemeClr val="accent2"/>
          </a:effectRef>
          <a:fontRef idx="minor">
            <a:schemeClr val="dk1"/>
          </a:fontRef>
        </p:style>
        <p:txBody>
          <a:bodyPr rtlCol="1" anchor="ctr"/>
          <a:lstStyle/>
          <a:p>
            <a:pPr algn="ctr"/>
            <a:endParaRPr lang="ar-IQ"/>
          </a:p>
        </p:txBody>
      </p:sp>
      <p:sp>
        <p:nvSpPr>
          <p:cNvPr id="8" name="Rounded Rectangle 7"/>
          <p:cNvSpPr/>
          <p:nvPr/>
        </p:nvSpPr>
        <p:spPr>
          <a:xfrm>
            <a:off x="287524" y="2334776"/>
            <a:ext cx="2088232" cy="3556992"/>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US" sz="2000" b="1" dirty="0" smtClean="0"/>
              <a:t>SFL is well-versed in the educational framework known as “High Order Book Orientation."</a:t>
            </a:r>
            <a:endParaRPr lang="ar-IQ" sz="2000" b="1" dirty="0"/>
          </a:p>
        </p:txBody>
      </p:sp>
      <p:sp>
        <p:nvSpPr>
          <p:cNvPr id="9" name="Rounded Rectangle 8"/>
          <p:cNvSpPr/>
          <p:nvPr/>
        </p:nvSpPr>
        <p:spPr>
          <a:xfrm>
            <a:off x="2546518" y="2316872"/>
            <a:ext cx="2088232" cy="3567648"/>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US" b="1" dirty="0" smtClean="0"/>
              <a:t>the development of the learners' knowledge by Gray and his team regarding how meanings can be constructed through the help of language choices in texts</a:t>
            </a:r>
            <a:endParaRPr lang="ar-IQ" b="1" dirty="0"/>
          </a:p>
        </p:txBody>
      </p:sp>
      <p:sp>
        <p:nvSpPr>
          <p:cNvPr id="10" name="Rounded Rectangle 9"/>
          <p:cNvSpPr/>
          <p:nvPr/>
        </p:nvSpPr>
        <p:spPr>
          <a:xfrm>
            <a:off x="4782739" y="2309624"/>
            <a:ext cx="2088232" cy="3567648"/>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a:r>
              <a:rPr lang="en-US" sz="2000" b="1" dirty="0" smtClean="0"/>
              <a:t>Improvements in the learners' reading literacy in their schools were made due to the practical and theoretical features of this work</a:t>
            </a:r>
            <a:endParaRPr lang="ar-IQ" sz="2000" b="1" dirty="0"/>
          </a:p>
        </p:txBody>
      </p:sp>
      <p:sp>
        <p:nvSpPr>
          <p:cNvPr id="11" name="Rounded Rectangle 10"/>
          <p:cNvSpPr/>
          <p:nvPr/>
        </p:nvSpPr>
        <p:spPr>
          <a:xfrm>
            <a:off x="6984268" y="2276872"/>
            <a:ext cx="2088232" cy="3600400"/>
          </a:xfrm>
          <a:prstGeom prst="roundRect">
            <a:avLst/>
          </a:prstGeom>
        </p:spPr>
        <p:style>
          <a:lnRef idx="0">
            <a:schemeClr val="accent1"/>
          </a:lnRef>
          <a:fillRef idx="3">
            <a:schemeClr val="accent1"/>
          </a:fillRef>
          <a:effectRef idx="3">
            <a:schemeClr val="accent1"/>
          </a:effectRef>
          <a:fontRef idx="minor">
            <a:schemeClr val="lt1"/>
          </a:fontRef>
        </p:style>
        <p:txBody>
          <a:bodyPr rtlCol="1" anchor="ctr"/>
          <a:lstStyle/>
          <a:p>
            <a:pPr algn="ctr" rtl="0"/>
            <a:r>
              <a:rPr lang="en-US" b="1" dirty="0" smtClean="0"/>
              <a:t>SFL has also been a useful tool for child language development (Painter 1999). SFL wielded a great influence on the manner of studying the language form of literary texts for children</a:t>
            </a:r>
            <a:endParaRPr lang="ar-IQ" b="1" dirty="0"/>
          </a:p>
        </p:txBody>
      </p:sp>
      <p:sp>
        <p:nvSpPr>
          <p:cNvPr id="12" name="Rounded Rectangle 11"/>
          <p:cNvSpPr/>
          <p:nvPr/>
        </p:nvSpPr>
        <p:spPr>
          <a:xfrm>
            <a:off x="395536" y="6093296"/>
            <a:ext cx="8496944" cy="7647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t>Nowadays, the SFL approach is used world-wide, especially in language education, and for a number of purposes like discourse analysis.</a:t>
            </a:r>
            <a:endParaRPr lang="ar-IQ" b="1" dirty="0"/>
          </a:p>
        </p:txBody>
      </p:sp>
    </p:spTree>
    <p:extLst>
      <p:ext uri="{BB962C8B-B14F-4D97-AF65-F5344CB8AC3E}">
        <p14:creationId xmlns:p14="http://schemas.microsoft.com/office/powerpoint/2010/main" val="2137871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dirty="0"/>
              <a:t>INTRODUCTION</a:t>
            </a:r>
            <a:endParaRPr lang="ar-IQ" dirty="0"/>
          </a:p>
        </p:txBody>
      </p:sp>
      <p:sp>
        <p:nvSpPr>
          <p:cNvPr id="3" name="Rectangle 2"/>
          <p:cNvSpPr/>
          <p:nvPr/>
        </p:nvSpPr>
        <p:spPr>
          <a:xfrm>
            <a:off x="827584" y="980728"/>
            <a:ext cx="7776864" cy="4104456"/>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US" sz="2400" b="1" dirty="0">
                <a:solidFill>
                  <a:schemeClr val="tx1"/>
                </a:solidFill>
              </a:rPr>
              <a:t>Halliday states that language is the study of how people exchange meanings through the use of language. Systemic Functional theory views language as a social semiotic a resource of people use to accomplish their purposes by expressing meanings in context. </a:t>
            </a:r>
            <a:r>
              <a:rPr lang="en-US" sz="2400" b="1" dirty="0" smtClean="0">
                <a:solidFill>
                  <a:schemeClr val="tx1"/>
                </a:solidFill>
              </a:rPr>
              <a:t>Halliday </a:t>
            </a:r>
            <a:r>
              <a:rPr lang="en-US" sz="2400" b="1" dirty="0">
                <a:solidFill>
                  <a:schemeClr val="tx1"/>
                </a:solidFill>
              </a:rPr>
              <a:t>wrote, “the value of theory” lies in the use that can be made of it, and He has always considered a theory of language to be essentially consumer oriented”. (1985a, p. 7). SFL is an approach to linguistics that considers language as a social semiotic system.</a:t>
            </a:r>
            <a:endParaRPr lang="ar-IQ" sz="2400" b="1" dirty="0">
              <a:solidFill>
                <a:schemeClr val="tx1"/>
              </a:solidFill>
              <a:latin typeface="+mj-lt"/>
            </a:endParaRPr>
          </a:p>
        </p:txBody>
      </p:sp>
    </p:spTree>
    <p:extLst>
      <p:ext uri="{BB962C8B-B14F-4D97-AF65-F5344CB8AC3E}">
        <p14:creationId xmlns:p14="http://schemas.microsoft.com/office/powerpoint/2010/main" val="2908201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412776"/>
            <a:ext cx="3816424" cy="1089427"/>
          </a:xfrm>
        </p:spPr>
        <p:txBody>
          <a:bodyPr>
            <a:normAutofit/>
          </a:bodyPr>
          <a:lstStyle/>
          <a:p>
            <a:r>
              <a:rPr lang="en-US" sz="5400" dirty="0" smtClean="0"/>
              <a:t>Definition </a:t>
            </a:r>
            <a:endParaRPr lang="ar-IQ" sz="5400" dirty="0"/>
          </a:p>
        </p:txBody>
      </p:sp>
      <p:sp>
        <p:nvSpPr>
          <p:cNvPr id="3" name="Content Placeholder 2"/>
          <p:cNvSpPr>
            <a:spLocks noGrp="1"/>
          </p:cNvSpPr>
          <p:nvPr>
            <p:ph idx="1"/>
          </p:nvPr>
        </p:nvSpPr>
        <p:spPr>
          <a:xfrm>
            <a:off x="4139952" y="3284984"/>
            <a:ext cx="4850080" cy="3312368"/>
          </a:xfrm>
        </p:spPr>
        <p:style>
          <a:lnRef idx="0">
            <a:schemeClr val="accent2"/>
          </a:lnRef>
          <a:fillRef idx="3">
            <a:schemeClr val="accent2"/>
          </a:fillRef>
          <a:effectRef idx="3">
            <a:schemeClr val="accent2"/>
          </a:effectRef>
          <a:fontRef idx="minor">
            <a:schemeClr val="lt1"/>
          </a:fontRef>
        </p:style>
        <p:txBody>
          <a:bodyPr>
            <a:normAutofit fontScale="85000" lnSpcReduction="10000"/>
          </a:bodyPr>
          <a:lstStyle/>
          <a:p>
            <a:pPr algn="ctr"/>
            <a:r>
              <a:rPr lang="en-US" b="0" dirty="0" smtClean="0">
                <a:solidFill>
                  <a:schemeClr val="tx1"/>
                </a:solidFill>
                <a:latin typeface="+mj-lt"/>
              </a:rPr>
              <a:t>SFL : </a:t>
            </a:r>
            <a:r>
              <a:rPr lang="en-US" b="0" dirty="0">
                <a:solidFill>
                  <a:schemeClr val="tx1"/>
                </a:solidFill>
                <a:latin typeface="+mj-lt"/>
              </a:rPr>
              <a:t>is the study of the relationship between language and its functions in social settings. SFL treats grammar as a meaning-making resource and insists on the interrelation of form and meaning.</a:t>
            </a:r>
            <a:endParaRPr lang="ar-IQ" dirty="0">
              <a:solidFill>
                <a:schemeClr val="tx1"/>
              </a:solidFill>
              <a:latin typeface="+mj-lt"/>
            </a:endParaRPr>
          </a:p>
        </p:txBody>
      </p:sp>
    </p:spTree>
    <p:extLst>
      <p:ext uri="{BB962C8B-B14F-4D97-AF65-F5344CB8AC3E}">
        <p14:creationId xmlns:p14="http://schemas.microsoft.com/office/powerpoint/2010/main" val="2079545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520940" cy="548640"/>
          </a:xfrm>
        </p:spPr>
        <p:style>
          <a:lnRef idx="3">
            <a:schemeClr val="lt1"/>
          </a:lnRef>
          <a:fillRef idx="1">
            <a:schemeClr val="accent2"/>
          </a:fillRef>
          <a:effectRef idx="1">
            <a:schemeClr val="accent2"/>
          </a:effectRef>
          <a:fontRef idx="minor">
            <a:schemeClr val="lt1"/>
          </a:fontRef>
        </p:style>
        <p:txBody>
          <a:bodyPr>
            <a:normAutofit/>
          </a:bodyPr>
          <a:lstStyle/>
          <a:p>
            <a:r>
              <a:rPr lang="en-US" b="1" dirty="0" smtClean="0">
                <a:solidFill>
                  <a:schemeClr val="tx1"/>
                </a:solidFill>
              </a:rPr>
              <a:t>Function and structure</a:t>
            </a:r>
            <a:endParaRPr lang="ar-IQ" b="1" dirty="0">
              <a:solidFill>
                <a:schemeClr val="tx1"/>
              </a:solidFill>
            </a:endParaRPr>
          </a:p>
        </p:txBody>
      </p:sp>
      <p:sp>
        <p:nvSpPr>
          <p:cNvPr id="3" name="Rectangle 2"/>
          <p:cNvSpPr/>
          <p:nvPr/>
        </p:nvSpPr>
        <p:spPr>
          <a:xfrm>
            <a:off x="395536" y="1124744"/>
            <a:ext cx="7992888" cy="1728192"/>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400" b="1" dirty="0" smtClean="0">
                <a:solidFill>
                  <a:schemeClr val="tx1"/>
                </a:solidFill>
              </a:rPr>
              <a:t>In SFL, language is considered primarily functional. The structure or form of language is important only to serve the function. Without function, structure would be completely pointless.</a:t>
            </a:r>
            <a:endParaRPr lang="ar-IQ" sz="2400" b="1" dirty="0">
              <a:solidFill>
                <a:schemeClr val="tx1"/>
              </a:solidFill>
            </a:endParaRPr>
          </a:p>
        </p:txBody>
      </p:sp>
      <p:sp>
        <p:nvSpPr>
          <p:cNvPr id="4" name="Rectangle 3"/>
          <p:cNvSpPr/>
          <p:nvPr/>
        </p:nvSpPr>
        <p:spPr>
          <a:xfrm>
            <a:off x="365056" y="3068960"/>
            <a:ext cx="8136904" cy="1512168"/>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000" b="1" dirty="0" smtClean="0"/>
              <a:t>In most cases, function matters more than structure. However, one needs to understand how language is structured in order to effectively produce and analyze its function. In this sense, both are like two sides of the same coin.</a:t>
            </a:r>
            <a:endParaRPr lang="ar-IQ" sz="2000" b="1" dirty="0"/>
          </a:p>
        </p:txBody>
      </p:sp>
      <p:sp>
        <p:nvSpPr>
          <p:cNvPr id="5" name="Rectangle 4"/>
          <p:cNvSpPr/>
          <p:nvPr/>
        </p:nvSpPr>
        <p:spPr>
          <a:xfrm>
            <a:off x="221040" y="5057800"/>
            <a:ext cx="8424936" cy="1800200"/>
          </a:xfrm>
          <a:prstGeom prst="rect">
            <a:avLst/>
          </a:prstGeom>
          <a:ln>
            <a:noFill/>
          </a:ln>
          <a:effectLst/>
          <a:scene3d>
            <a:camera prst="orthographicFront">
              <a:rot lat="0" lon="0" rev="0"/>
            </a:camera>
            <a:lightRig rig="chilly" dir="t">
              <a:rot lat="0" lon="0" rev="18480000"/>
            </a:lightRig>
          </a:scene3d>
          <a:sp3d prstMaterial="clear">
            <a:bevelT h="63500"/>
          </a:sp3d>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b="1" dirty="0" smtClean="0">
                <a:solidFill>
                  <a:schemeClr val="tx1"/>
                </a:solidFill>
              </a:rPr>
              <a:t>Halliday (in Fontaine, 2013) posits that “a theory of linguistics must incorporate the functions of language in use.” Unlike the traditionalists who tend to see grammar as an entity separate from meaning and context of use, the systemic functionalists perceive language as a social semiotic system–that is to say, a system in which its meaning and form are always driven by its context and speaker’s communicative goals. </a:t>
            </a:r>
            <a:endParaRPr lang="ar-IQ" b="1" dirty="0">
              <a:solidFill>
                <a:schemeClr val="tx1"/>
              </a:solidFill>
            </a:endParaRPr>
          </a:p>
        </p:txBody>
      </p:sp>
    </p:spTree>
    <p:extLst>
      <p:ext uri="{BB962C8B-B14F-4D97-AF65-F5344CB8AC3E}">
        <p14:creationId xmlns:p14="http://schemas.microsoft.com/office/powerpoint/2010/main" val="2104453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560" y="1340768"/>
            <a:ext cx="3312368" cy="288032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2400" b="1" dirty="0" smtClean="0"/>
              <a:t>believed that linguistics should describe actual sentences with many functions and without a deep structure</a:t>
            </a:r>
            <a:endParaRPr lang="ar-IQ" sz="2400" b="1" dirty="0"/>
          </a:p>
        </p:txBody>
      </p:sp>
      <p:sp>
        <p:nvSpPr>
          <p:cNvPr id="4" name="Down Arrow 3"/>
          <p:cNvSpPr/>
          <p:nvPr/>
        </p:nvSpPr>
        <p:spPr>
          <a:xfrm>
            <a:off x="611560" y="165496"/>
            <a:ext cx="3580976"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000" b="1" dirty="0" smtClean="0"/>
              <a:t>Halliday </a:t>
            </a:r>
            <a:endParaRPr lang="ar-IQ" sz="2000" dirty="0"/>
          </a:p>
        </p:txBody>
      </p:sp>
      <p:sp>
        <p:nvSpPr>
          <p:cNvPr id="6" name="Down Arrow 5"/>
          <p:cNvSpPr/>
          <p:nvPr/>
        </p:nvSpPr>
        <p:spPr>
          <a:xfrm>
            <a:off x="5004048" y="165496"/>
            <a:ext cx="3580976"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000" b="1" dirty="0" smtClean="0"/>
              <a:t>Chomsky</a:t>
            </a:r>
            <a:endParaRPr lang="ar-IQ" sz="2000" b="1" dirty="0"/>
          </a:p>
        </p:txBody>
      </p:sp>
      <p:sp>
        <p:nvSpPr>
          <p:cNvPr id="7" name="Rounded Rectangle 6"/>
          <p:cNvSpPr/>
          <p:nvPr/>
        </p:nvSpPr>
        <p:spPr>
          <a:xfrm>
            <a:off x="4716016" y="1332032"/>
            <a:ext cx="4320480" cy="2889056"/>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sz="2400" b="1" dirty="0" smtClean="0"/>
              <a:t>maintained that linguistics should go beyond merely describing syntactic structures, and its purpose is to elucidate why language is structured in the way that it is. </a:t>
            </a:r>
            <a:endParaRPr lang="ar-IQ" sz="2400" b="1" dirty="0"/>
          </a:p>
        </p:txBody>
      </p:sp>
      <p:sp>
        <p:nvSpPr>
          <p:cNvPr id="8" name="Rectangle 7"/>
          <p:cNvSpPr/>
          <p:nvPr/>
        </p:nvSpPr>
        <p:spPr>
          <a:xfrm>
            <a:off x="611560" y="4437112"/>
            <a:ext cx="3312368" cy="1800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en-US" sz="2000" b="1" dirty="0" smtClean="0"/>
              <a:t>Halliday had good reasons to believe that function and meaning can help shape form </a:t>
            </a:r>
            <a:endParaRPr lang="ar-IQ" sz="2000" b="1" dirty="0"/>
          </a:p>
        </p:txBody>
      </p:sp>
      <p:sp>
        <p:nvSpPr>
          <p:cNvPr id="9" name="Rectangle 8"/>
          <p:cNvSpPr/>
          <p:nvPr/>
        </p:nvSpPr>
        <p:spPr>
          <a:xfrm>
            <a:off x="5272656" y="4437112"/>
            <a:ext cx="3312368" cy="1800200"/>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en-US" sz="2400" b="1" dirty="0" smtClean="0"/>
              <a:t>Chomsky characterized form independently of function and meaning</a:t>
            </a:r>
            <a:endParaRPr lang="ar-IQ" sz="2400" b="1" dirty="0"/>
          </a:p>
        </p:txBody>
      </p:sp>
    </p:spTree>
    <p:extLst>
      <p:ext uri="{BB962C8B-B14F-4D97-AF65-F5344CB8AC3E}">
        <p14:creationId xmlns:p14="http://schemas.microsoft.com/office/powerpoint/2010/main" val="27592314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Arrow 1"/>
          <p:cNvSpPr/>
          <p:nvPr/>
        </p:nvSpPr>
        <p:spPr>
          <a:xfrm>
            <a:off x="611560" y="165496"/>
            <a:ext cx="3580976"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000" b="1" dirty="0" smtClean="0"/>
              <a:t>Halliday </a:t>
            </a:r>
            <a:endParaRPr lang="ar-IQ" sz="2000" dirty="0"/>
          </a:p>
        </p:txBody>
      </p:sp>
      <p:sp>
        <p:nvSpPr>
          <p:cNvPr id="3" name="Down Arrow 2"/>
          <p:cNvSpPr/>
          <p:nvPr/>
        </p:nvSpPr>
        <p:spPr>
          <a:xfrm>
            <a:off x="4932040" y="165496"/>
            <a:ext cx="3580976" cy="978408"/>
          </a:xfrm>
          <a:prstGeom prst="downArrow">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sz="2000" b="1" dirty="0" smtClean="0"/>
              <a:t>Bloomfield</a:t>
            </a:r>
            <a:endParaRPr lang="ar-IQ" sz="2000" b="1" dirty="0"/>
          </a:p>
        </p:txBody>
      </p:sp>
      <p:sp>
        <p:nvSpPr>
          <p:cNvPr id="4" name="Rounded Rectangle 3"/>
          <p:cNvSpPr/>
          <p:nvPr/>
        </p:nvSpPr>
        <p:spPr>
          <a:xfrm>
            <a:off x="851608" y="1340768"/>
            <a:ext cx="3312368" cy="2880320"/>
          </a:xfrm>
          <a:prstGeom prst="roundRect">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en-US" sz="2400" b="1" dirty="0" smtClean="0"/>
              <a:t>insisted that the central concern of linguistics should be the study of the language through meaning</a:t>
            </a:r>
            <a:endParaRPr lang="ar-IQ" sz="2400" b="1" dirty="0"/>
          </a:p>
        </p:txBody>
      </p:sp>
      <p:sp>
        <p:nvSpPr>
          <p:cNvPr id="5" name="Rounded Rectangle 4"/>
          <p:cNvSpPr/>
          <p:nvPr/>
        </p:nvSpPr>
        <p:spPr>
          <a:xfrm>
            <a:off x="4644008" y="1196752"/>
            <a:ext cx="4176464" cy="158417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US" sz="2400" b="1" dirty="0" smtClean="0"/>
              <a:t>developed the structural linguistics in the United States during the 1930s and 1940s</a:t>
            </a:r>
            <a:endParaRPr lang="ar-IQ" sz="2400" b="1" dirty="0"/>
          </a:p>
        </p:txBody>
      </p:sp>
      <p:sp>
        <p:nvSpPr>
          <p:cNvPr id="6" name="Rounded Rectangle 5"/>
          <p:cNvSpPr/>
          <p:nvPr/>
        </p:nvSpPr>
        <p:spPr>
          <a:xfrm>
            <a:off x="4644008" y="2924944"/>
            <a:ext cx="4320480" cy="2232248"/>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en-US" sz="2000" b="1" dirty="0" smtClean="0"/>
              <a:t>Bloomfield rejected the possibility that linguistics analyzes meaning. He was fully convinced of the need for linguists to study oral language in lieu of studying written documents. </a:t>
            </a:r>
            <a:endParaRPr lang="ar-IQ" sz="2000" b="1" dirty="0"/>
          </a:p>
        </p:txBody>
      </p:sp>
      <p:sp>
        <p:nvSpPr>
          <p:cNvPr id="7" name="Rounded Rectangle 6"/>
          <p:cNvSpPr/>
          <p:nvPr/>
        </p:nvSpPr>
        <p:spPr>
          <a:xfrm>
            <a:off x="1043608" y="5301208"/>
            <a:ext cx="7200800" cy="14401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en-US" sz="2000" b="1" dirty="0" smtClean="0"/>
              <a:t>The documents, for example, do not fully represent a spoken language due to the fact that language undergoes changes over time and what something means today might have meant a different thing altogether in the past (Hall &amp; </a:t>
            </a:r>
            <a:r>
              <a:rPr lang="en-US" sz="2000" b="1" dirty="0" err="1" smtClean="0"/>
              <a:t>Koerner</a:t>
            </a:r>
            <a:r>
              <a:rPr lang="en-US" sz="2000" b="1" dirty="0" smtClean="0"/>
              <a:t>, 1987).</a:t>
            </a:r>
            <a:endParaRPr lang="ar-IQ" sz="2000" b="1" dirty="0"/>
          </a:p>
        </p:txBody>
      </p:sp>
    </p:spTree>
    <p:extLst>
      <p:ext uri="{BB962C8B-B14F-4D97-AF65-F5344CB8AC3E}">
        <p14:creationId xmlns:p14="http://schemas.microsoft.com/office/powerpoint/2010/main" val="3130265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830992"/>
          </a:xfrm>
        </p:spPr>
        <p:style>
          <a:lnRef idx="0">
            <a:schemeClr val="accent2"/>
          </a:lnRef>
          <a:fillRef idx="3">
            <a:schemeClr val="accent2"/>
          </a:fillRef>
          <a:effectRef idx="3">
            <a:schemeClr val="accent2"/>
          </a:effectRef>
          <a:fontRef idx="minor">
            <a:schemeClr val="lt1"/>
          </a:fontRef>
        </p:style>
        <p:txBody>
          <a:bodyPr/>
          <a:lstStyle/>
          <a:p>
            <a:r>
              <a:rPr lang="en-US" sz="2000" b="1" dirty="0">
                <a:solidFill>
                  <a:schemeClr val="bg1"/>
                </a:solidFill>
              </a:rPr>
              <a:t>SFL according to Halliday &amp; </a:t>
            </a:r>
            <a:r>
              <a:rPr lang="en-US" sz="2000" b="1" dirty="0" err="1">
                <a:solidFill>
                  <a:schemeClr val="bg1"/>
                </a:solidFill>
              </a:rPr>
              <a:t>Matthiessen</a:t>
            </a:r>
            <a:r>
              <a:rPr lang="en-US" sz="2000" b="1" dirty="0">
                <a:solidFill>
                  <a:schemeClr val="bg1"/>
                </a:solidFill>
              </a:rPr>
              <a:t> (2004) is a broad term which covers various types of analyses</a:t>
            </a:r>
            <a:endParaRPr lang="ar-IQ" sz="2000" b="1" dirty="0">
              <a:solidFill>
                <a:schemeClr val="bg1"/>
              </a:solidFill>
            </a:endParaRPr>
          </a:p>
        </p:txBody>
      </p:sp>
      <p:sp>
        <p:nvSpPr>
          <p:cNvPr id="3" name="Down Arrow 2"/>
          <p:cNvSpPr/>
          <p:nvPr/>
        </p:nvSpPr>
        <p:spPr>
          <a:xfrm>
            <a:off x="1187624" y="1412776"/>
            <a:ext cx="720080" cy="720080"/>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4" name="Down Arrow 3"/>
          <p:cNvSpPr/>
          <p:nvPr/>
        </p:nvSpPr>
        <p:spPr>
          <a:xfrm>
            <a:off x="7089576" y="1398712"/>
            <a:ext cx="720080" cy="720080"/>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5" name="Down Arrow 4"/>
          <p:cNvSpPr/>
          <p:nvPr/>
        </p:nvSpPr>
        <p:spPr>
          <a:xfrm>
            <a:off x="4139952" y="1398712"/>
            <a:ext cx="720080" cy="720080"/>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6" name="Rectangle 5"/>
          <p:cNvSpPr/>
          <p:nvPr/>
        </p:nvSpPr>
        <p:spPr>
          <a:xfrm>
            <a:off x="269522" y="2292504"/>
            <a:ext cx="2556284" cy="72008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000" b="1" dirty="0" smtClean="0">
                <a:solidFill>
                  <a:schemeClr val="tx1"/>
                </a:solidFill>
              </a:rPr>
              <a:t>the analyses of expression </a:t>
            </a:r>
            <a:endParaRPr lang="ar-IQ" sz="2000" b="1" dirty="0">
              <a:solidFill>
                <a:schemeClr val="tx1"/>
              </a:solidFill>
            </a:endParaRPr>
          </a:p>
        </p:txBody>
      </p:sp>
      <p:sp>
        <p:nvSpPr>
          <p:cNvPr id="7" name="Rectangle 6"/>
          <p:cNvSpPr/>
          <p:nvPr/>
        </p:nvSpPr>
        <p:spPr>
          <a:xfrm>
            <a:off x="6084168" y="2292504"/>
            <a:ext cx="2556284" cy="72008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000" b="1" dirty="0" smtClean="0"/>
              <a:t>the analyses of context.</a:t>
            </a:r>
            <a:endParaRPr lang="ar-IQ" sz="2000" b="1" dirty="0"/>
          </a:p>
        </p:txBody>
      </p:sp>
      <p:sp>
        <p:nvSpPr>
          <p:cNvPr id="8" name="Rectangle 7"/>
          <p:cNvSpPr/>
          <p:nvPr/>
        </p:nvSpPr>
        <p:spPr>
          <a:xfrm>
            <a:off x="3208138" y="2292504"/>
            <a:ext cx="2556284" cy="72008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000" b="1" dirty="0" smtClean="0"/>
              <a:t>the analyses of content</a:t>
            </a:r>
            <a:endParaRPr lang="ar-IQ" sz="2000" b="1" dirty="0"/>
          </a:p>
        </p:txBody>
      </p:sp>
      <p:sp>
        <p:nvSpPr>
          <p:cNvPr id="9" name="Down Arrow 8"/>
          <p:cNvSpPr/>
          <p:nvPr/>
        </p:nvSpPr>
        <p:spPr>
          <a:xfrm>
            <a:off x="1187624" y="3212976"/>
            <a:ext cx="720080" cy="720080"/>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10" name="Down Arrow 9"/>
          <p:cNvSpPr/>
          <p:nvPr/>
        </p:nvSpPr>
        <p:spPr>
          <a:xfrm>
            <a:off x="7098000" y="3212976"/>
            <a:ext cx="720080" cy="720080"/>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11" name="Down Arrow 10"/>
          <p:cNvSpPr/>
          <p:nvPr/>
        </p:nvSpPr>
        <p:spPr>
          <a:xfrm>
            <a:off x="4157896" y="3212976"/>
            <a:ext cx="720080" cy="720080"/>
          </a:xfrm>
          <a:prstGeom prst="downArrow">
            <a:avLst/>
          </a:prstGeom>
        </p:spPr>
        <p:style>
          <a:lnRef idx="1">
            <a:schemeClr val="accent3"/>
          </a:lnRef>
          <a:fillRef idx="3">
            <a:schemeClr val="accent3"/>
          </a:fillRef>
          <a:effectRef idx="2">
            <a:schemeClr val="accent3"/>
          </a:effectRef>
          <a:fontRef idx="minor">
            <a:schemeClr val="lt1"/>
          </a:fontRef>
        </p:style>
        <p:txBody>
          <a:bodyPr rtlCol="1" anchor="ctr"/>
          <a:lstStyle/>
          <a:p>
            <a:pPr algn="ctr"/>
            <a:endParaRPr lang="ar-IQ"/>
          </a:p>
        </p:txBody>
      </p:sp>
      <p:sp>
        <p:nvSpPr>
          <p:cNvPr id="12" name="Rectangle 11"/>
          <p:cNvSpPr/>
          <p:nvPr/>
        </p:nvSpPr>
        <p:spPr>
          <a:xfrm>
            <a:off x="269522" y="4149080"/>
            <a:ext cx="2520280" cy="864096"/>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en-US" sz="2000" b="1" dirty="0" smtClean="0">
                <a:solidFill>
                  <a:schemeClr val="tx1"/>
                </a:solidFill>
              </a:rPr>
              <a:t>phonetics and phonology</a:t>
            </a:r>
            <a:endParaRPr lang="ar-IQ" sz="2000" b="1" dirty="0">
              <a:solidFill>
                <a:schemeClr val="tx1"/>
              </a:solidFill>
            </a:endParaRPr>
          </a:p>
        </p:txBody>
      </p:sp>
      <p:sp>
        <p:nvSpPr>
          <p:cNvPr id="13" name="Rectangle 12"/>
          <p:cNvSpPr/>
          <p:nvPr/>
        </p:nvSpPr>
        <p:spPr>
          <a:xfrm>
            <a:off x="5940152" y="3933056"/>
            <a:ext cx="3203848" cy="1080120"/>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en-US" b="1" dirty="0" smtClean="0">
                <a:solidFill>
                  <a:schemeClr val="tx1"/>
                </a:solidFill>
              </a:rPr>
              <a:t>Context is a pivotal concern because it significantly contributes to the process of meaning making</a:t>
            </a:r>
            <a:endParaRPr lang="ar-IQ" b="1" dirty="0">
              <a:solidFill>
                <a:schemeClr val="tx1"/>
              </a:solidFill>
            </a:endParaRPr>
          </a:p>
        </p:txBody>
      </p:sp>
      <p:sp>
        <p:nvSpPr>
          <p:cNvPr id="14" name="Rectangle 13"/>
          <p:cNvSpPr/>
          <p:nvPr/>
        </p:nvSpPr>
        <p:spPr>
          <a:xfrm>
            <a:off x="3208138" y="4149080"/>
            <a:ext cx="2520280" cy="864096"/>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en-US" sz="2000" b="1" dirty="0" err="1" smtClean="0">
                <a:solidFill>
                  <a:schemeClr val="tx1"/>
                </a:solidFill>
              </a:rPr>
              <a:t>lexicogrammar</a:t>
            </a:r>
            <a:r>
              <a:rPr lang="en-US" sz="2000" b="1" dirty="0" smtClean="0">
                <a:solidFill>
                  <a:schemeClr val="tx1"/>
                </a:solidFill>
              </a:rPr>
              <a:t> and semantics</a:t>
            </a:r>
            <a:endParaRPr lang="ar-IQ" sz="2000" b="1" dirty="0">
              <a:solidFill>
                <a:schemeClr val="tx1"/>
              </a:solidFill>
            </a:endParaRPr>
          </a:p>
        </p:txBody>
      </p:sp>
      <p:sp>
        <p:nvSpPr>
          <p:cNvPr id="15" name="Down Arrow 14"/>
          <p:cNvSpPr/>
          <p:nvPr/>
        </p:nvSpPr>
        <p:spPr>
          <a:xfrm>
            <a:off x="7851097" y="5206124"/>
            <a:ext cx="720080"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
        <p:nvSpPr>
          <p:cNvPr id="17" name="Rectangle 16"/>
          <p:cNvSpPr/>
          <p:nvPr/>
        </p:nvSpPr>
        <p:spPr>
          <a:xfrm>
            <a:off x="7383974" y="5662736"/>
            <a:ext cx="1697654" cy="1080120"/>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en-US" b="1" dirty="0" smtClean="0">
                <a:solidFill>
                  <a:schemeClr val="tx1"/>
                </a:solidFill>
              </a:rPr>
              <a:t>The Context of Situation [Register]</a:t>
            </a:r>
            <a:endParaRPr lang="ar-IQ" b="1" dirty="0">
              <a:solidFill>
                <a:schemeClr val="tx1"/>
              </a:solidFill>
            </a:endParaRPr>
          </a:p>
        </p:txBody>
      </p:sp>
      <p:sp>
        <p:nvSpPr>
          <p:cNvPr id="18" name="Rectangle 17"/>
          <p:cNvSpPr/>
          <p:nvPr/>
        </p:nvSpPr>
        <p:spPr>
          <a:xfrm>
            <a:off x="5637192" y="5662736"/>
            <a:ext cx="1697654" cy="1080120"/>
          </a:xfrm>
          <a:prstGeom prst="rect">
            <a:avLst/>
          </a:prstGeom>
        </p:spPr>
        <p:style>
          <a:lnRef idx="1">
            <a:schemeClr val="accent2"/>
          </a:lnRef>
          <a:fillRef idx="3">
            <a:schemeClr val="accent2"/>
          </a:fillRef>
          <a:effectRef idx="2">
            <a:schemeClr val="accent2"/>
          </a:effectRef>
          <a:fontRef idx="minor">
            <a:schemeClr val="lt1"/>
          </a:fontRef>
        </p:style>
        <p:txBody>
          <a:bodyPr rtlCol="1" anchor="ctr"/>
          <a:lstStyle/>
          <a:p>
            <a:pPr algn="ctr"/>
            <a:r>
              <a:rPr lang="en-US" b="1" dirty="0" smtClean="0">
                <a:solidFill>
                  <a:schemeClr val="tx1"/>
                </a:solidFill>
              </a:rPr>
              <a:t>The Context of Culture [genres]</a:t>
            </a:r>
            <a:endParaRPr lang="ar-IQ" b="1" dirty="0">
              <a:solidFill>
                <a:schemeClr val="tx1"/>
              </a:solidFill>
            </a:endParaRPr>
          </a:p>
        </p:txBody>
      </p:sp>
      <p:sp>
        <p:nvSpPr>
          <p:cNvPr id="19" name="Down Arrow 18"/>
          <p:cNvSpPr/>
          <p:nvPr/>
        </p:nvSpPr>
        <p:spPr>
          <a:xfrm>
            <a:off x="6331485" y="5197740"/>
            <a:ext cx="720080"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3484271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532" y="116632"/>
            <a:ext cx="7520940" cy="725760"/>
          </a:xfrm>
        </p:spPr>
        <p:style>
          <a:lnRef idx="1">
            <a:schemeClr val="accent3"/>
          </a:lnRef>
          <a:fillRef idx="3">
            <a:schemeClr val="accent3"/>
          </a:fillRef>
          <a:effectRef idx="2">
            <a:schemeClr val="accent3"/>
          </a:effectRef>
          <a:fontRef idx="minor">
            <a:schemeClr val="lt1"/>
          </a:fontRef>
        </p:style>
        <p:txBody>
          <a:bodyPr>
            <a:normAutofit/>
          </a:bodyPr>
          <a:lstStyle/>
          <a:p>
            <a:pPr rtl="0"/>
            <a:r>
              <a:rPr lang="ar-IQ" sz="2400" b="1" dirty="0" smtClean="0">
                <a:solidFill>
                  <a:schemeClr val="tx1"/>
                </a:solidFill>
                <a:latin typeface="+mj-lt"/>
              </a:rPr>
              <a:t> </a:t>
            </a:r>
            <a:r>
              <a:rPr lang="en-US" sz="2400" b="1" dirty="0" smtClean="0">
                <a:solidFill>
                  <a:schemeClr val="tx1"/>
                </a:solidFill>
                <a:latin typeface="+mj-lt"/>
              </a:rPr>
              <a:t>What we </a:t>
            </a:r>
            <a:r>
              <a:rPr lang="en-US" sz="2400" b="1" dirty="0">
                <a:solidFill>
                  <a:schemeClr val="tx1"/>
                </a:solidFill>
                <a:latin typeface="+mj-lt"/>
              </a:rPr>
              <a:t>should begin with </a:t>
            </a:r>
            <a:r>
              <a:rPr lang="en-US" sz="2400" b="1" dirty="0" smtClean="0">
                <a:solidFill>
                  <a:schemeClr val="tx1"/>
                </a:solidFill>
                <a:latin typeface="+mj-lt"/>
              </a:rPr>
              <a:t>in </a:t>
            </a:r>
            <a:r>
              <a:rPr lang="en-US" sz="2400" b="1" dirty="0">
                <a:solidFill>
                  <a:schemeClr val="tx1"/>
                </a:solidFill>
                <a:latin typeface="+mj-lt"/>
              </a:rPr>
              <a:t>analyzing a </a:t>
            </a:r>
            <a:r>
              <a:rPr lang="en-US" sz="2400" b="1" dirty="0" smtClean="0">
                <a:solidFill>
                  <a:schemeClr val="tx1"/>
                </a:solidFill>
                <a:latin typeface="+mj-lt"/>
              </a:rPr>
              <a:t>text?</a:t>
            </a:r>
            <a:endParaRPr lang="ar-IQ" sz="2400" b="1" dirty="0">
              <a:solidFill>
                <a:schemeClr val="tx1"/>
              </a:solidFill>
              <a:latin typeface="+mj-lt"/>
            </a:endParaRPr>
          </a:p>
        </p:txBody>
      </p:sp>
      <p:sp>
        <p:nvSpPr>
          <p:cNvPr id="3" name="Right Arrow 2"/>
          <p:cNvSpPr/>
          <p:nvPr/>
        </p:nvSpPr>
        <p:spPr>
          <a:xfrm rot="5400000">
            <a:off x="4608002" y="443834"/>
            <a:ext cx="378042" cy="1435789"/>
          </a:xfrm>
          <a:prstGeom prst="rightArrow">
            <a:avLst>
              <a:gd name="adj1" fmla="val 59070"/>
              <a:gd name="adj2" fmla="val 50000"/>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endParaRPr lang="ar-IQ"/>
          </a:p>
        </p:txBody>
      </p:sp>
      <p:sp>
        <p:nvSpPr>
          <p:cNvPr id="4" name="Rectangle 3"/>
          <p:cNvSpPr/>
          <p:nvPr/>
        </p:nvSpPr>
        <p:spPr>
          <a:xfrm>
            <a:off x="1453283" y="1543864"/>
            <a:ext cx="6516724" cy="444976"/>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000" b="1" dirty="0" smtClean="0"/>
              <a:t>should begin with its context and type (register and genre)</a:t>
            </a:r>
            <a:endParaRPr lang="ar-IQ" sz="2000" b="1" dirty="0"/>
          </a:p>
        </p:txBody>
      </p:sp>
      <p:sp>
        <p:nvSpPr>
          <p:cNvPr id="8" name="Down Arrow 7"/>
          <p:cNvSpPr/>
          <p:nvPr/>
        </p:nvSpPr>
        <p:spPr>
          <a:xfrm>
            <a:off x="4278359" y="2928681"/>
            <a:ext cx="659287" cy="53751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10" name="Rectangle 9"/>
          <p:cNvSpPr/>
          <p:nvPr/>
        </p:nvSpPr>
        <p:spPr>
          <a:xfrm>
            <a:off x="1022590" y="3471606"/>
            <a:ext cx="2088232" cy="678563"/>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800" b="1" dirty="0" smtClean="0"/>
              <a:t>Field </a:t>
            </a:r>
            <a:endParaRPr lang="ar-IQ" sz="2800" b="1" dirty="0"/>
          </a:p>
        </p:txBody>
      </p:sp>
      <p:sp>
        <p:nvSpPr>
          <p:cNvPr id="11" name="Rectangle 10"/>
          <p:cNvSpPr/>
          <p:nvPr/>
        </p:nvSpPr>
        <p:spPr>
          <a:xfrm>
            <a:off x="3563888" y="3481485"/>
            <a:ext cx="2088232" cy="678563"/>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800" b="1" dirty="0" smtClean="0"/>
              <a:t>tenor</a:t>
            </a:r>
            <a:endParaRPr lang="ar-IQ" sz="2800" b="1" dirty="0"/>
          </a:p>
        </p:txBody>
      </p:sp>
      <p:sp>
        <p:nvSpPr>
          <p:cNvPr id="12" name="Rectangle 11"/>
          <p:cNvSpPr/>
          <p:nvPr/>
        </p:nvSpPr>
        <p:spPr>
          <a:xfrm>
            <a:off x="6339717" y="3471606"/>
            <a:ext cx="2088232" cy="678563"/>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800" b="1" dirty="0" smtClean="0"/>
              <a:t>mode</a:t>
            </a:r>
            <a:endParaRPr lang="ar-IQ" sz="2800" b="1" dirty="0"/>
          </a:p>
        </p:txBody>
      </p:sp>
      <p:sp>
        <p:nvSpPr>
          <p:cNvPr id="16" name="Down Arrow 15"/>
          <p:cNvSpPr/>
          <p:nvPr/>
        </p:nvSpPr>
        <p:spPr>
          <a:xfrm>
            <a:off x="4299121" y="4221087"/>
            <a:ext cx="659286" cy="82743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18" name="Down Arrow 17"/>
          <p:cNvSpPr/>
          <p:nvPr/>
        </p:nvSpPr>
        <p:spPr>
          <a:xfrm>
            <a:off x="1737063" y="4221088"/>
            <a:ext cx="659286" cy="82743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19" name="Down Arrow 18"/>
          <p:cNvSpPr/>
          <p:nvPr/>
        </p:nvSpPr>
        <p:spPr>
          <a:xfrm>
            <a:off x="7054190" y="4211209"/>
            <a:ext cx="659286" cy="827435"/>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20" name="Rectangle 19"/>
          <p:cNvSpPr/>
          <p:nvPr/>
        </p:nvSpPr>
        <p:spPr>
          <a:xfrm>
            <a:off x="648823" y="5333296"/>
            <a:ext cx="2427254" cy="146680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800" b="1" dirty="0" smtClean="0"/>
              <a:t>(the topic being talked about)</a:t>
            </a:r>
            <a:endParaRPr lang="ar-IQ" sz="2800" b="1" dirty="0"/>
          </a:p>
        </p:txBody>
      </p:sp>
      <p:sp>
        <p:nvSpPr>
          <p:cNvPr id="21" name="Rectangle 20"/>
          <p:cNvSpPr/>
          <p:nvPr/>
        </p:nvSpPr>
        <p:spPr>
          <a:xfrm>
            <a:off x="3297756" y="5336352"/>
            <a:ext cx="2827778" cy="146680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800" b="1" dirty="0" smtClean="0"/>
              <a:t>(the relationship of participants)</a:t>
            </a:r>
            <a:endParaRPr lang="ar-IQ" sz="2800" b="1" dirty="0"/>
          </a:p>
        </p:txBody>
      </p:sp>
      <p:sp>
        <p:nvSpPr>
          <p:cNvPr id="22" name="Rectangle 21"/>
          <p:cNvSpPr/>
          <p:nvPr/>
        </p:nvSpPr>
        <p:spPr>
          <a:xfrm>
            <a:off x="6262072" y="5336352"/>
            <a:ext cx="2881928" cy="1466800"/>
          </a:xfrm>
          <a:prstGeom prst="rect">
            <a:avLst/>
          </a:prstGeom>
        </p:spPr>
        <p:style>
          <a:lnRef idx="1">
            <a:schemeClr val="accent6"/>
          </a:lnRef>
          <a:fillRef idx="2">
            <a:schemeClr val="accent6"/>
          </a:fillRef>
          <a:effectRef idx="1">
            <a:schemeClr val="accent6"/>
          </a:effectRef>
          <a:fontRef idx="minor">
            <a:schemeClr val="dk1"/>
          </a:fontRef>
        </p:style>
        <p:txBody>
          <a:bodyPr rtlCol="1" anchor="ctr"/>
          <a:lstStyle/>
          <a:p>
            <a:pPr algn="ctr"/>
            <a:r>
              <a:rPr lang="en-US" sz="2800" b="1" dirty="0" smtClean="0"/>
              <a:t>(the channel of communication)</a:t>
            </a:r>
            <a:endParaRPr lang="ar-IQ" sz="2800" b="1" dirty="0"/>
          </a:p>
        </p:txBody>
      </p:sp>
      <p:sp>
        <p:nvSpPr>
          <p:cNvPr id="23" name="Down Arrow 22"/>
          <p:cNvSpPr/>
          <p:nvPr/>
        </p:nvSpPr>
        <p:spPr>
          <a:xfrm rot="2651807">
            <a:off x="1956502" y="2928682"/>
            <a:ext cx="659287" cy="53751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24" name="Down Arrow 23"/>
          <p:cNvSpPr/>
          <p:nvPr/>
        </p:nvSpPr>
        <p:spPr>
          <a:xfrm rot="19374839">
            <a:off x="6991297" y="2919368"/>
            <a:ext cx="659287" cy="537513"/>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endParaRPr lang="ar-IQ"/>
          </a:p>
        </p:txBody>
      </p:sp>
      <p:sp>
        <p:nvSpPr>
          <p:cNvPr id="25" name="Rectangle 24"/>
          <p:cNvSpPr/>
          <p:nvPr/>
        </p:nvSpPr>
        <p:spPr>
          <a:xfrm>
            <a:off x="1264261" y="2125690"/>
            <a:ext cx="6894768" cy="6518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en-US" b="1" dirty="0">
                <a:solidFill>
                  <a:schemeClr val="tx1"/>
                </a:solidFill>
              </a:rPr>
              <a:t>Register theory describes the impact of dimensions of the immediate context of situation of a language even on the way language is used</a:t>
            </a:r>
            <a:endParaRPr lang="ar-IQ" b="1" dirty="0">
              <a:solidFill>
                <a:schemeClr val="tx1"/>
              </a:solidFill>
            </a:endParaRPr>
          </a:p>
        </p:txBody>
      </p:sp>
    </p:spTree>
    <p:extLst>
      <p:ext uri="{BB962C8B-B14F-4D97-AF65-F5344CB8AC3E}">
        <p14:creationId xmlns:p14="http://schemas.microsoft.com/office/powerpoint/2010/main" val="135463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339752" y="260648"/>
            <a:ext cx="4752528" cy="57606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1" anchor="ctr"/>
          <a:lstStyle/>
          <a:p>
            <a:pPr algn="ctr"/>
            <a:r>
              <a:rPr lang="en-US" sz="2400" b="1" dirty="0" smtClean="0"/>
              <a:t>The concept of genre</a:t>
            </a:r>
            <a:endParaRPr lang="ar-IQ" sz="2400" b="1" dirty="0"/>
          </a:p>
        </p:txBody>
      </p:sp>
      <p:sp>
        <p:nvSpPr>
          <p:cNvPr id="4" name="Rounded Rectangle 3"/>
          <p:cNvSpPr/>
          <p:nvPr/>
        </p:nvSpPr>
        <p:spPr>
          <a:xfrm>
            <a:off x="899592" y="1124744"/>
            <a:ext cx="7344816" cy="1224136"/>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r>
              <a:rPr lang="en-US" sz="2000" b="1" dirty="0" smtClean="0"/>
              <a:t>is used to describe the impact of the context of culture on language, by exploring the staged, step-by-step structure cultures institutionalize as ways of achieving goals. </a:t>
            </a:r>
            <a:endParaRPr lang="ar-IQ" sz="2000" b="1" dirty="0"/>
          </a:p>
        </p:txBody>
      </p:sp>
      <p:sp>
        <p:nvSpPr>
          <p:cNvPr id="10" name="Rounded Rectangular Callout 9"/>
          <p:cNvSpPr/>
          <p:nvPr/>
        </p:nvSpPr>
        <p:spPr>
          <a:xfrm>
            <a:off x="5724128" y="3789040"/>
            <a:ext cx="3168352" cy="2232248"/>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000" b="1" dirty="0" smtClean="0"/>
              <a:t>Asking times (two moves : a question and an answer) </a:t>
            </a:r>
            <a:endParaRPr lang="ar-IQ" sz="2000" b="1" dirty="0"/>
          </a:p>
        </p:txBody>
      </p:sp>
      <p:sp>
        <p:nvSpPr>
          <p:cNvPr id="11" name="Rounded Rectangular Callout 10"/>
          <p:cNvSpPr/>
          <p:nvPr/>
        </p:nvSpPr>
        <p:spPr>
          <a:xfrm>
            <a:off x="157808" y="3789040"/>
            <a:ext cx="5278288" cy="244827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t>Telling a story (many steps: set the scene (time, place, participants), develop the actions, relate the dramatic events, give the happy ending, express the judgement on the outcome, wrap up).  </a:t>
            </a:r>
            <a:r>
              <a:rPr lang="en-US" b="1" dirty="0" smtClean="0">
                <a:solidFill>
                  <a:schemeClr val="tx1"/>
                </a:solidFill>
              </a:rPr>
              <a:t>When we describe the staged, structured way in which people go about achieving goals using language we are describing genre</a:t>
            </a:r>
            <a:br>
              <a:rPr lang="en-US" b="1" dirty="0" smtClean="0">
                <a:solidFill>
                  <a:schemeClr val="tx1"/>
                </a:solidFill>
              </a:rPr>
            </a:br>
            <a:endParaRPr lang="ar-IQ" b="1" dirty="0">
              <a:solidFill>
                <a:schemeClr val="tx1"/>
              </a:solidFill>
            </a:endParaRPr>
          </a:p>
        </p:txBody>
      </p:sp>
      <p:sp>
        <p:nvSpPr>
          <p:cNvPr id="15" name="Flowchart: Preparation 14"/>
          <p:cNvSpPr/>
          <p:nvPr/>
        </p:nvSpPr>
        <p:spPr>
          <a:xfrm>
            <a:off x="3383868" y="2564904"/>
            <a:ext cx="2664296" cy="936104"/>
          </a:xfrm>
          <a:prstGeom prst="flowChartPreparation">
            <a:avLst/>
          </a:prstGeom>
        </p:spPr>
        <p:style>
          <a:lnRef idx="2">
            <a:schemeClr val="accent2"/>
          </a:lnRef>
          <a:fillRef idx="1">
            <a:schemeClr val="lt1"/>
          </a:fillRef>
          <a:effectRef idx="0">
            <a:schemeClr val="accent2"/>
          </a:effectRef>
          <a:fontRef idx="minor">
            <a:schemeClr val="dk1"/>
          </a:fontRef>
        </p:style>
        <p:txBody>
          <a:bodyPr rtlCol="1" anchor="ctr"/>
          <a:lstStyle/>
          <a:p>
            <a:pPr algn="ctr"/>
            <a:r>
              <a:rPr lang="en-US" sz="2400" b="1" dirty="0" smtClean="0"/>
              <a:t>Examples</a:t>
            </a:r>
            <a:endParaRPr lang="ar-IQ" sz="2400" b="1" dirty="0"/>
          </a:p>
        </p:txBody>
      </p:sp>
      <p:cxnSp>
        <p:nvCxnSpPr>
          <p:cNvPr id="17" name="Straight Arrow Connector 16"/>
          <p:cNvCxnSpPr/>
          <p:nvPr/>
        </p:nvCxnSpPr>
        <p:spPr>
          <a:xfrm>
            <a:off x="6048164" y="3284984"/>
            <a:ext cx="468052" cy="36004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cxnSp>
        <p:nvCxnSpPr>
          <p:cNvPr id="18" name="Straight Arrow Connector 17"/>
          <p:cNvCxnSpPr/>
          <p:nvPr/>
        </p:nvCxnSpPr>
        <p:spPr>
          <a:xfrm flipH="1">
            <a:off x="3012976" y="3250312"/>
            <a:ext cx="370892" cy="331460"/>
          </a:xfrm>
          <a:prstGeom prst="straightConnector1">
            <a:avLst/>
          </a:prstGeom>
          <a:ln>
            <a:tailEnd type="arrow"/>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826709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