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y="6858000" cx="12192000"/>
  <p:notesSz cx="6858000" cy="9144000"/>
  <p:defaultTextStyle>
    <a:defPPr lvl="0">
      <a:defRPr lang="ar-IQ"/>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22" Type="http://schemas.openxmlformats.org/officeDocument/2006/relationships/slide" Target="slides/slide19.xml"/><Relationship Id="rId10" Type="http://schemas.openxmlformats.org/officeDocument/2006/relationships/slide" Target="slides/slide7.xml"/><Relationship Id="rId21" Type="http://schemas.openxmlformats.org/officeDocument/2006/relationships/slide" Target="slides/slide18.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362604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119897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724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418068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621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187616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1102844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381887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15324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1D738A1B-E4AD-4047-8FD3-121D1AAFF4E5}" type="datetimeFigureOut">
              <a:rPr lang="ar-IQ" smtClean="0"/>
              <a:t>07/07/1441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16407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D738A1B-E4AD-4047-8FD3-121D1AAFF4E5}" type="datetimeFigureOut">
              <a:rPr lang="ar-IQ" smtClean="0"/>
              <a:t>07/07/1441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386243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D738A1B-E4AD-4047-8FD3-121D1AAFF4E5}" type="datetimeFigureOut">
              <a:rPr lang="ar-IQ" smtClean="0"/>
              <a:t>07/07/1441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407119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D738A1B-E4AD-4047-8FD3-121D1AAFF4E5}" type="datetimeFigureOut">
              <a:rPr lang="ar-IQ" smtClean="0"/>
              <a:t>07/07/1441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368887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38A1B-E4AD-4047-8FD3-121D1AAFF4E5}" type="datetimeFigureOut">
              <a:rPr lang="ar-IQ" smtClean="0"/>
              <a:t>07/07/1441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154495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1D738A1B-E4AD-4047-8FD3-121D1AAFF4E5}" type="datetimeFigureOut">
              <a:rPr lang="ar-IQ" smtClean="0"/>
              <a:t>07/07/1441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3A07F19-96B7-4A78-8E88-16147177E332}" type="slidenum">
              <a:rPr lang="ar-IQ" smtClean="0"/>
              <a:t>‹#›</a:t>
            </a:fld>
            <a:endParaRPr lang="ar-IQ"/>
          </a:p>
        </p:txBody>
      </p:sp>
    </p:spTree>
    <p:extLst>
      <p:ext uri="{BB962C8B-B14F-4D97-AF65-F5344CB8AC3E}">
        <p14:creationId xmlns:p14="http://schemas.microsoft.com/office/powerpoint/2010/main" val="276621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73A07F19-96B7-4A78-8E88-16147177E332}" type="slidenum">
              <a:rPr lang="ar-IQ" smtClean="0"/>
              <a:t>‹#›</a:t>
            </a:fld>
            <a:endParaRPr lang="ar-IQ"/>
          </a:p>
        </p:txBody>
      </p:sp>
      <p:sp>
        <p:nvSpPr>
          <p:cNvPr id="5" name="Date Placeholder 4"/>
          <p:cNvSpPr>
            <a:spLocks noGrp="1"/>
          </p:cNvSpPr>
          <p:nvPr>
            <p:ph type="dt" sz="half" idx="10"/>
          </p:nvPr>
        </p:nvSpPr>
        <p:spPr/>
        <p:txBody>
          <a:bodyPr/>
          <a:lstStyle/>
          <a:p>
            <a:fld id="{1D738A1B-E4AD-4047-8FD3-121D1AAFF4E5}" type="datetimeFigureOut">
              <a:rPr lang="ar-IQ" smtClean="0"/>
              <a:t>07/07/1441</a:t>
            </a:fld>
            <a:endParaRPr lang="ar-IQ"/>
          </a:p>
        </p:txBody>
      </p:sp>
    </p:spTree>
    <p:extLst>
      <p:ext uri="{BB962C8B-B14F-4D97-AF65-F5344CB8AC3E}">
        <p14:creationId xmlns:p14="http://schemas.microsoft.com/office/powerpoint/2010/main" val="176739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738A1B-E4AD-4047-8FD3-121D1AAFF4E5}" type="datetimeFigureOut">
              <a:rPr lang="ar-IQ" smtClean="0"/>
              <a:t>07/07/1441</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A07F19-96B7-4A78-8E88-16147177E332}" type="slidenum">
              <a:rPr lang="ar-IQ" smtClean="0"/>
              <a:t>‹#›</a:t>
            </a:fld>
            <a:endParaRPr lang="ar-IQ"/>
          </a:p>
        </p:txBody>
      </p:sp>
    </p:spTree>
    <p:extLst>
      <p:ext uri="{BB962C8B-B14F-4D97-AF65-F5344CB8AC3E}">
        <p14:creationId xmlns:p14="http://schemas.microsoft.com/office/powerpoint/2010/main" val="327126511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237995"/>
            <a:ext cx="12193057" cy="9144793"/>
          </a:xfrm>
          <a:prstGeom prst="rect">
            <a:avLst/>
          </a:prstGeom>
        </p:spPr>
      </p:pic>
      <p:sp>
        <p:nvSpPr>
          <p:cNvPr id="2" name="عنوان 1"/>
          <p:cNvSpPr>
            <a:spLocks noGrp="1"/>
          </p:cNvSpPr>
          <p:nvPr>
            <p:ph type="ctrTitle"/>
          </p:nvPr>
        </p:nvSpPr>
        <p:spPr>
          <a:xfrm>
            <a:off x="848678" y="2198714"/>
            <a:ext cx="9819322" cy="4271374"/>
          </a:xfrm>
        </p:spPr>
        <p:txBody>
          <a:bodyPr>
            <a:normAutofit fontScale="90000"/>
          </a:bodyPr>
          <a:lstStyle/>
          <a:p>
            <a:pPr algn="l" rtl="0"/>
            <a:r>
              <a:rPr lang="en-US" sz="2200" dirty="0">
                <a:solidFill>
                  <a:schemeClr val="tx1">
                    <a:lumMod val="95000"/>
                    <a:lumOff val="5000"/>
                  </a:schemeClr>
                </a:solidFill>
                <a:latin typeface="Times-Roman"/>
              </a:rPr>
              <a:t/>
            </a:r>
            <a:br>
              <a:rPr lang="en-US" sz="2200" dirty="0">
                <a:solidFill>
                  <a:schemeClr val="tx1">
                    <a:lumMod val="95000"/>
                    <a:lumOff val="5000"/>
                  </a:schemeClr>
                </a:solidFill>
                <a:latin typeface="Times-Roman"/>
              </a:rPr>
            </a:br>
            <a:r>
              <a:rPr lang="en-US" sz="2200" dirty="0" smtClean="0">
                <a:solidFill>
                  <a:schemeClr val="tx1">
                    <a:lumMod val="95000"/>
                    <a:lumOff val="5000"/>
                  </a:schemeClr>
                </a:solidFill>
                <a:latin typeface="Times-Roman"/>
              </a:rPr>
              <a:t>‏• </a:t>
            </a:r>
            <a:r>
              <a:rPr lang="en-US" sz="2200" b="1" dirty="0">
                <a:solidFill>
                  <a:schemeClr val="tx1">
                    <a:lumMod val="95000"/>
                    <a:lumOff val="5000"/>
                  </a:schemeClr>
                </a:solidFill>
                <a:latin typeface="Times-Roman"/>
              </a:rPr>
              <a:t>Grammar</a:t>
            </a:r>
            <a:r>
              <a:rPr lang="en-US" sz="2200" dirty="0">
                <a:solidFill>
                  <a:schemeClr val="tx1">
                    <a:lumMod val="95000"/>
                    <a:lumOff val="5000"/>
                  </a:schemeClr>
                </a:solidFill>
                <a:latin typeface="Times-Roman"/>
              </a:rPr>
              <a:t> : the </a:t>
            </a:r>
            <a:r>
              <a:rPr lang="en-US" sz="2200" dirty="0" err="1">
                <a:solidFill>
                  <a:schemeClr val="tx1">
                    <a:lumMod val="95000"/>
                    <a:lumOff val="5000"/>
                  </a:schemeClr>
                </a:solidFill>
                <a:latin typeface="Times-Roman"/>
              </a:rPr>
              <a:t>organisation</a:t>
            </a:r>
            <a:r>
              <a:rPr lang="en-US" sz="2200" dirty="0">
                <a:solidFill>
                  <a:schemeClr val="tx1">
                    <a:lumMod val="95000"/>
                    <a:lumOff val="5000"/>
                  </a:schemeClr>
                </a:solidFill>
                <a:latin typeface="Times-Roman"/>
              </a:rPr>
              <a:t> of language </a:t>
            </a:r>
            <a:r>
              <a:rPr lang="en-US" sz="2200" dirty="0" smtClean="0">
                <a:solidFill>
                  <a:schemeClr val="tx1">
                    <a:lumMod val="95000"/>
                    <a:lumOff val="5000"/>
                  </a:schemeClr>
                </a:solidFill>
                <a:latin typeface="Times-Roman"/>
              </a:rPr>
              <a:t/>
            </a:r>
            <a:br>
              <a:rPr lang="en-US" sz="2200" dirty="0" smtClean="0">
                <a:solidFill>
                  <a:schemeClr val="tx1">
                    <a:lumMod val="95000"/>
                    <a:lumOff val="5000"/>
                  </a:schemeClr>
                </a:solidFill>
                <a:latin typeface="Times-Roman"/>
              </a:rPr>
            </a:br>
            <a:r>
              <a:rPr lang="en-US" sz="2200" dirty="0" smtClean="0">
                <a:solidFill>
                  <a:schemeClr val="tx1">
                    <a:lumMod val="95000"/>
                    <a:lumOff val="5000"/>
                  </a:schemeClr>
                </a:solidFill>
                <a:latin typeface="Times-Roman"/>
              </a:rPr>
              <a:t> </a:t>
            </a:r>
            <a:r>
              <a:rPr lang="en-US" sz="2200" b="1" dirty="0">
                <a:solidFill>
                  <a:schemeClr val="tx1">
                    <a:lumMod val="95000"/>
                    <a:lumOff val="5000"/>
                  </a:schemeClr>
                </a:solidFill>
                <a:latin typeface="Times-Roman"/>
              </a:rPr>
              <a:t>Chomsky</a:t>
            </a:r>
            <a:r>
              <a:rPr lang="en-US" sz="2200" dirty="0">
                <a:solidFill>
                  <a:schemeClr val="tx1">
                    <a:lumMod val="95000"/>
                    <a:lumOff val="5000"/>
                  </a:schemeClr>
                </a:solidFill>
                <a:latin typeface="Times-Roman"/>
              </a:rPr>
              <a:t> : grammar hard - wired into brain ; </a:t>
            </a:r>
            <a:r>
              <a:rPr lang="en-US" sz="2200" dirty="0" err="1" smtClean="0">
                <a:solidFill>
                  <a:schemeClr val="tx1">
                    <a:lumMod val="95000"/>
                    <a:lumOff val="5000"/>
                  </a:schemeClr>
                </a:solidFill>
                <a:latin typeface="Times-Roman"/>
              </a:rPr>
              <a:t>vS</a:t>
            </a:r>
            <a:r>
              <a:rPr lang="en-US" sz="2200" dirty="0" smtClean="0">
                <a:solidFill>
                  <a:schemeClr val="tx1">
                    <a:lumMod val="95000"/>
                    <a:lumOff val="5000"/>
                  </a:schemeClr>
                </a:solidFill>
                <a:latin typeface="Times-Roman"/>
              </a:rPr>
              <a:t/>
            </a:r>
            <a:br>
              <a:rPr lang="en-US" sz="2200" dirty="0" smtClean="0">
                <a:solidFill>
                  <a:schemeClr val="tx1">
                    <a:lumMod val="95000"/>
                    <a:lumOff val="5000"/>
                  </a:schemeClr>
                </a:solidFill>
                <a:latin typeface="Times-Roman"/>
              </a:rPr>
            </a:br>
            <a:r>
              <a:rPr lang="en-US" sz="2200" b="1" dirty="0" smtClean="0">
                <a:solidFill>
                  <a:schemeClr val="tx1">
                    <a:lumMod val="95000"/>
                    <a:lumOff val="5000"/>
                  </a:schemeClr>
                </a:solidFill>
                <a:latin typeface="Times-Roman"/>
              </a:rPr>
              <a:t> </a:t>
            </a:r>
            <a:r>
              <a:rPr lang="en-US" sz="2200" b="1" dirty="0">
                <a:solidFill>
                  <a:schemeClr val="tx1">
                    <a:lumMod val="95000"/>
                    <a:lumOff val="5000"/>
                  </a:schemeClr>
                </a:solidFill>
                <a:latin typeface="Times-Roman"/>
              </a:rPr>
              <a:t>Halliday </a:t>
            </a:r>
            <a:r>
              <a:rPr lang="en-US" sz="2200" dirty="0">
                <a:solidFill>
                  <a:schemeClr val="tx1">
                    <a:lumMod val="95000"/>
                    <a:lumOff val="5000"/>
                  </a:schemeClr>
                </a:solidFill>
                <a:latin typeface="Times-Roman"/>
              </a:rPr>
              <a:t>: Ontogeny recapitulates phylogeny ; language acquisition is an interplay between nature &amp; nurture </a:t>
            </a:r>
            <a:r>
              <a:rPr lang="en-US" sz="2200" dirty="0" smtClean="0">
                <a:solidFill>
                  <a:schemeClr val="tx1">
                    <a:lumMod val="95000"/>
                    <a:lumOff val="5000"/>
                  </a:schemeClr>
                </a:solidFill>
                <a:latin typeface="Times-Roman"/>
              </a:rPr>
              <a:t>;</a:t>
            </a:r>
            <a:br>
              <a:rPr lang="en-US" sz="2200" dirty="0" smtClean="0">
                <a:solidFill>
                  <a:schemeClr val="tx1">
                    <a:lumMod val="95000"/>
                    <a:lumOff val="5000"/>
                  </a:schemeClr>
                </a:solidFill>
                <a:latin typeface="Times-Roman"/>
              </a:rPr>
            </a:br>
            <a:r>
              <a:rPr lang="en-US" sz="2200" dirty="0" smtClean="0">
                <a:solidFill>
                  <a:schemeClr val="tx1">
                    <a:lumMod val="95000"/>
                    <a:lumOff val="5000"/>
                  </a:schemeClr>
                </a:solidFill>
                <a:latin typeface="Times-Roman"/>
              </a:rPr>
              <a:t> </a:t>
            </a:r>
            <a:r>
              <a:rPr lang="en-US" sz="2200" dirty="0">
                <a:solidFill>
                  <a:schemeClr val="tx1">
                    <a:lumMod val="95000"/>
                    <a:lumOff val="5000"/>
                  </a:schemeClr>
                </a:solidFill>
                <a:latin typeface="Times-Roman"/>
              </a:rPr>
              <a:t>Learning a language is learning </a:t>
            </a:r>
            <a:r>
              <a:rPr lang="en-US" sz="2200" dirty="0" smtClean="0">
                <a:solidFill>
                  <a:schemeClr val="tx1">
                    <a:lumMod val="95000"/>
                    <a:lumOff val="5000"/>
                  </a:schemeClr>
                </a:solidFill>
                <a:latin typeface="Times-Roman"/>
              </a:rPr>
              <a:t>how </a:t>
            </a:r>
            <a:r>
              <a:rPr lang="en-US" sz="2200" dirty="0">
                <a:solidFill>
                  <a:schemeClr val="tx1">
                    <a:lumMod val="95000"/>
                    <a:lumOff val="5000"/>
                  </a:schemeClr>
                </a:solidFill>
                <a:latin typeface="Times-Roman"/>
              </a:rPr>
              <a:t>to mean ( Halliday , 1975 ) ; a child learns structures that reflect the functions required to serve his / her life </a:t>
            </a:r>
            <a:r>
              <a:rPr lang="en-US" sz="2200" dirty="0" smtClean="0">
                <a:solidFill>
                  <a:schemeClr val="tx1">
                    <a:lumMod val="95000"/>
                    <a:lumOff val="5000"/>
                  </a:schemeClr>
                </a:solidFill>
                <a:latin typeface="Times-Roman"/>
              </a:rPr>
              <a:t>.</a:t>
            </a:r>
            <a:br>
              <a:rPr lang="en-US" sz="2200" dirty="0" smtClean="0">
                <a:solidFill>
                  <a:schemeClr val="tx1">
                    <a:lumMod val="95000"/>
                    <a:lumOff val="5000"/>
                  </a:schemeClr>
                </a:solidFill>
                <a:latin typeface="Times-Roman"/>
              </a:rPr>
            </a:br>
            <a:r>
              <a:rPr lang="en-US" sz="2200" dirty="0">
                <a:solidFill>
                  <a:schemeClr val="tx1">
                    <a:lumMod val="95000"/>
                    <a:lumOff val="5000"/>
                  </a:schemeClr>
                </a:solidFill>
                <a:latin typeface="Times-Roman"/>
              </a:rPr>
              <a:t/>
            </a:r>
            <a:br>
              <a:rPr lang="en-US" sz="2200" dirty="0">
                <a:solidFill>
                  <a:schemeClr val="tx1">
                    <a:lumMod val="95000"/>
                    <a:lumOff val="5000"/>
                  </a:schemeClr>
                </a:solidFill>
                <a:latin typeface="Times-Roman"/>
              </a:rPr>
            </a:br>
            <a:r>
              <a:rPr lang="en-US" sz="2200" dirty="0" smtClean="0">
                <a:solidFill>
                  <a:schemeClr val="tx1">
                    <a:lumMod val="95000"/>
                    <a:lumOff val="5000"/>
                  </a:schemeClr>
                </a:solidFill>
                <a:latin typeface="Times-Roman"/>
              </a:rPr>
              <a:t> </a:t>
            </a:r>
            <a:r>
              <a:rPr lang="en-US" sz="2200" dirty="0">
                <a:solidFill>
                  <a:schemeClr val="tx1">
                    <a:lumMod val="95000"/>
                    <a:lumOff val="5000"/>
                  </a:schemeClr>
                </a:solidFill>
                <a:latin typeface="Times-Roman"/>
              </a:rPr>
              <a:t>Systemic functional grammar or systemic grammar is a grammar model developed by</a:t>
            </a:r>
            <a:br>
              <a:rPr lang="en-US" sz="2200" dirty="0">
                <a:solidFill>
                  <a:schemeClr val="tx1">
                    <a:lumMod val="95000"/>
                    <a:lumOff val="5000"/>
                  </a:schemeClr>
                </a:solidFill>
                <a:latin typeface="Times-Roman"/>
              </a:rPr>
            </a:br>
            <a:r>
              <a:rPr lang="en-US" sz="2200" dirty="0">
                <a:solidFill>
                  <a:schemeClr val="tx1">
                    <a:lumMod val="95000"/>
                    <a:lumOff val="5000"/>
                  </a:schemeClr>
                </a:solidFill>
                <a:latin typeface="Times-Roman"/>
              </a:rPr>
              <a:t>Michael Halliday (1985) with his </a:t>
            </a:r>
            <a:r>
              <a:rPr lang="en-US" sz="2200" i="1" dirty="0">
                <a:solidFill>
                  <a:schemeClr val="tx1">
                    <a:lumMod val="95000"/>
                    <a:lumOff val="5000"/>
                  </a:schemeClr>
                </a:solidFill>
                <a:latin typeface="Times-Italic"/>
              </a:rPr>
              <a:t>Introduction to Functional Grammar </a:t>
            </a:r>
            <a:r>
              <a:rPr lang="en-US" sz="2200" dirty="0">
                <a:solidFill>
                  <a:schemeClr val="tx1">
                    <a:lumMod val="95000"/>
                    <a:lumOff val="5000"/>
                  </a:schemeClr>
                </a:solidFill>
                <a:latin typeface="Times-Roman"/>
              </a:rPr>
              <a:t>based on the</a:t>
            </a:r>
            <a:br>
              <a:rPr lang="en-US" sz="2200" dirty="0">
                <a:solidFill>
                  <a:schemeClr val="tx1">
                    <a:lumMod val="95000"/>
                    <a:lumOff val="5000"/>
                  </a:schemeClr>
                </a:solidFill>
                <a:latin typeface="Times-Roman"/>
              </a:rPr>
            </a:br>
            <a:r>
              <a:rPr lang="en-US" sz="2200" dirty="0">
                <a:solidFill>
                  <a:schemeClr val="tx1">
                    <a:lumMod val="95000"/>
                    <a:lumOff val="5000"/>
                  </a:schemeClr>
                </a:solidFill>
                <a:latin typeface="Times-Roman"/>
              </a:rPr>
              <a:t>model of language as social semiotic.</a:t>
            </a:r>
            <a:r>
              <a:rPr lang="en-US" sz="2000" dirty="0" smtClean="0">
                <a:solidFill>
                  <a:schemeClr val="tx1">
                    <a:lumMod val="95000"/>
                    <a:lumOff val="5000"/>
                  </a:schemeClr>
                </a:solidFill>
                <a:latin typeface="Times-Roman"/>
              </a:rPr>
              <a:t/>
            </a:r>
            <a:br>
              <a:rPr lang="en-US" sz="2000" dirty="0" smtClean="0">
                <a:solidFill>
                  <a:schemeClr val="tx1">
                    <a:lumMod val="95000"/>
                    <a:lumOff val="5000"/>
                  </a:schemeClr>
                </a:solidFill>
                <a:latin typeface="Times-Roman"/>
              </a:rPr>
            </a:br>
            <a:r>
              <a:rPr lang="en-US" sz="2000" dirty="0">
                <a:latin typeface="Times-Roman"/>
              </a:rPr>
              <a:t/>
            </a:r>
            <a:br>
              <a:rPr lang="en-US" sz="2000" dirty="0">
                <a:latin typeface="Times-Roman"/>
              </a:rPr>
            </a:br>
            <a:endParaRPr lang="ar-IQ" sz="1800" b="1" dirty="0"/>
          </a:p>
        </p:txBody>
      </p:sp>
      <p:sp>
        <p:nvSpPr>
          <p:cNvPr id="3" name="عنوان فرعي 2"/>
          <p:cNvSpPr>
            <a:spLocks noGrp="1"/>
          </p:cNvSpPr>
          <p:nvPr>
            <p:ph type="subTitle" idx="1"/>
          </p:nvPr>
        </p:nvSpPr>
        <p:spPr>
          <a:xfrm>
            <a:off x="2019782" y="1003380"/>
            <a:ext cx="8648218" cy="840612"/>
          </a:xfrm>
        </p:spPr>
        <p:txBody>
          <a:bodyPr>
            <a:noAutofit/>
          </a:bodyPr>
          <a:lstStyle/>
          <a:p>
            <a:pPr algn="ctr"/>
            <a:r>
              <a:rPr lang="en-US" sz="2400" b="1" dirty="0" smtClean="0">
                <a:solidFill>
                  <a:schemeClr val="accent5"/>
                </a:solidFill>
                <a:latin typeface="Times-Roman"/>
              </a:rPr>
              <a:t>Systemic Functional Grammar</a:t>
            </a:r>
          </a:p>
          <a:p>
            <a:pPr algn="ctr"/>
            <a:r>
              <a:rPr lang="en-US" sz="2400" b="1" dirty="0" smtClean="0">
                <a:solidFill>
                  <a:schemeClr val="accent5"/>
                </a:solidFill>
                <a:latin typeface="Times-Roman"/>
              </a:rPr>
              <a:t>SFG</a:t>
            </a:r>
            <a:endParaRPr lang="ar-IQ" sz="2400" b="1" dirty="0">
              <a:solidFill>
                <a:schemeClr val="accent5"/>
              </a:solidFill>
            </a:endParaRPr>
          </a:p>
        </p:txBody>
      </p:sp>
    </p:spTree>
    <p:extLst>
      <p:ext uri="{BB962C8B-B14F-4D97-AF65-F5344CB8AC3E}">
        <p14:creationId xmlns:p14="http://schemas.microsoft.com/office/powerpoint/2010/main" val="4224685728"/>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529" y="-297"/>
            <a:ext cx="12193057" cy="6858594"/>
          </a:xfrm>
          <a:prstGeom prst="rect">
            <a:avLst/>
          </a:prstGeom>
        </p:spPr>
      </p:pic>
      <p:sp>
        <p:nvSpPr>
          <p:cNvPr id="3" name="عنصر نائب للمحتوى 2"/>
          <p:cNvSpPr>
            <a:spLocks noGrp="1"/>
          </p:cNvSpPr>
          <p:nvPr>
            <p:ph idx="1"/>
          </p:nvPr>
        </p:nvSpPr>
        <p:spPr>
          <a:xfrm>
            <a:off x="1540700" y="2893511"/>
            <a:ext cx="9813099" cy="3283451"/>
          </a:xfrm>
        </p:spPr>
        <p:txBody>
          <a:bodyPr/>
          <a:lstStyle/>
          <a:p>
            <a:pPr algn="l" rtl="0"/>
            <a:r>
              <a:rPr lang="en-US" dirty="0" smtClean="0"/>
              <a:t> </a:t>
            </a:r>
            <a:endParaRPr lang="ar-IQ" dirty="0"/>
          </a:p>
        </p:txBody>
      </p:sp>
      <p:sp>
        <p:nvSpPr>
          <p:cNvPr id="5" name="مستطيل مستدير الزوايا 4"/>
          <p:cNvSpPr/>
          <p:nvPr/>
        </p:nvSpPr>
        <p:spPr>
          <a:xfrm>
            <a:off x="1540700" y="996072"/>
            <a:ext cx="8304760" cy="3794877"/>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400" b="1" dirty="0">
                <a:solidFill>
                  <a:schemeClr val="accent2">
                    <a:lumMod val="75000"/>
                  </a:schemeClr>
                </a:solidFill>
              </a:rPr>
              <a:t>What, than, are the functions of language</a:t>
            </a:r>
            <a:r>
              <a:rPr lang="en-US" sz="2400" b="1" dirty="0" smtClean="0">
                <a:solidFill>
                  <a:schemeClr val="accent2">
                    <a:lumMod val="75000"/>
                  </a:schemeClr>
                </a:solidFill>
              </a:rPr>
              <a:t>?</a:t>
            </a:r>
          </a:p>
          <a:p>
            <a:pPr algn="l" rtl="0"/>
            <a:r>
              <a:rPr lang="en-US" sz="2400" b="1" dirty="0" smtClean="0">
                <a:solidFill>
                  <a:schemeClr val="accent2">
                    <a:lumMod val="75000"/>
                  </a:schemeClr>
                </a:solidFill>
              </a:rPr>
              <a:t> </a:t>
            </a:r>
            <a:endParaRPr lang="en-US" sz="2400" b="1" dirty="0">
              <a:solidFill>
                <a:schemeClr val="accent2">
                  <a:lumMod val="75000"/>
                </a:schemeClr>
              </a:solidFill>
            </a:endParaRPr>
          </a:p>
          <a:p>
            <a:pPr marL="342900" indent="-342900" algn="l" rtl="0">
              <a:buFont typeface="Arial" panose="020B0604020202020204" pitchFamily="34" charset="0"/>
              <a:buChar char="•"/>
            </a:pPr>
            <a:r>
              <a:rPr lang="en-US" sz="2400" dirty="0">
                <a:solidFill>
                  <a:schemeClr val="accent2">
                    <a:lumMod val="75000"/>
                  </a:schemeClr>
                </a:solidFill>
              </a:rPr>
              <a:t>Halliday’s 3 </a:t>
            </a:r>
            <a:r>
              <a:rPr lang="en-US" sz="2400" dirty="0" err="1">
                <a:solidFill>
                  <a:schemeClr val="accent2">
                    <a:lumMod val="75000"/>
                  </a:schemeClr>
                </a:solidFill>
              </a:rPr>
              <a:t>metafunctions</a:t>
            </a:r>
            <a:r>
              <a:rPr lang="en-US" sz="2400" dirty="0">
                <a:solidFill>
                  <a:schemeClr val="accent2">
                    <a:lumMod val="75000"/>
                  </a:schemeClr>
                </a:solidFill>
              </a:rPr>
              <a:t> </a:t>
            </a:r>
            <a:r>
              <a:rPr lang="en-US" sz="2400" dirty="0" smtClean="0">
                <a:solidFill>
                  <a:schemeClr val="accent2">
                    <a:lumMod val="75000"/>
                  </a:schemeClr>
                </a:solidFill>
              </a:rPr>
              <a:t>:</a:t>
            </a:r>
            <a:endParaRPr lang="en-US" sz="2400" dirty="0">
              <a:solidFill>
                <a:schemeClr val="accent2">
                  <a:lumMod val="75000"/>
                </a:schemeClr>
              </a:solidFill>
            </a:endParaRPr>
          </a:p>
          <a:p>
            <a:pPr marL="342900" indent="-342900" algn="l" rtl="0">
              <a:buFont typeface="Arial" panose="020B0604020202020204" pitchFamily="34" charset="0"/>
              <a:buChar char="•"/>
            </a:pPr>
            <a:r>
              <a:rPr lang="en-US" sz="2400" dirty="0">
                <a:solidFill>
                  <a:schemeClr val="accent6">
                    <a:lumMod val="50000"/>
                  </a:schemeClr>
                </a:solidFill>
              </a:rPr>
              <a:t>Interpersonal </a:t>
            </a:r>
            <a:r>
              <a:rPr lang="en-US" sz="2400" dirty="0" err="1">
                <a:solidFill>
                  <a:schemeClr val="accent6">
                    <a:lumMod val="50000"/>
                  </a:schemeClr>
                </a:solidFill>
              </a:rPr>
              <a:t>metafunction</a:t>
            </a:r>
            <a:endParaRPr lang="en-US" sz="2400" dirty="0">
              <a:solidFill>
                <a:schemeClr val="accent6">
                  <a:lumMod val="50000"/>
                </a:schemeClr>
              </a:solidFill>
            </a:endParaRPr>
          </a:p>
          <a:p>
            <a:pPr marL="342900" indent="-342900" algn="l" rtl="0">
              <a:buFont typeface="Arial" panose="020B0604020202020204" pitchFamily="34" charset="0"/>
              <a:buChar char="•"/>
            </a:pPr>
            <a:r>
              <a:rPr lang="en-US" sz="2400" dirty="0">
                <a:solidFill>
                  <a:schemeClr val="accent6">
                    <a:lumMod val="50000"/>
                  </a:schemeClr>
                </a:solidFill>
              </a:rPr>
              <a:t>Textual </a:t>
            </a:r>
            <a:r>
              <a:rPr lang="en-US" sz="2400" dirty="0" err="1" smtClean="0">
                <a:solidFill>
                  <a:schemeClr val="accent6">
                    <a:lumMod val="50000"/>
                  </a:schemeClr>
                </a:solidFill>
              </a:rPr>
              <a:t>metafunction</a:t>
            </a:r>
            <a:endParaRPr lang="en-US" sz="2400" dirty="0">
              <a:solidFill>
                <a:schemeClr val="accent6">
                  <a:lumMod val="50000"/>
                </a:schemeClr>
              </a:solidFill>
            </a:endParaRPr>
          </a:p>
          <a:p>
            <a:pPr marL="342900" indent="-342900" algn="l" rtl="0">
              <a:buFont typeface="Arial" panose="020B0604020202020204" pitchFamily="34" charset="0"/>
              <a:buChar char="•"/>
            </a:pPr>
            <a:r>
              <a:rPr lang="en-US" sz="2400" dirty="0" smtClean="0">
                <a:solidFill>
                  <a:schemeClr val="accent6">
                    <a:lumMod val="50000"/>
                  </a:schemeClr>
                </a:solidFill>
              </a:rPr>
              <a:t>Experiential </a:t>
            </a:r>
            <a:r>
              <a:rPr lang="en-US" sz="2400" dirty="0" err="1" smtClean="0">
                <a:solidFill>
                  <a:schemeClr val="accent6">
                    <a:lumMod val="50000"/>
                  </a:schemeClr>
                </a:solidFill>
              </a:rPr>
              <a:t>metafunction</a:t>
            </a:r>
            <a:endParaRPr lang="en-US" sz="2400" dirty="0">
              <a:solidFill>
                <a:schemeClr val="accent6">
                  <a:lumMod val="50000"/>
                </a:schemeClr>
              </a:solidFill>
            </a:endParaRPr>
          </a:p>
        </p:txBody>
      </p:sp>
    </p:spTree>
    <p:extLst>
      <p:ext uri="{BB962C8B-B14F-4D97-AF65-F5344CB8AC3E}">
        <p14:creationId xmlns:p14="http://schemas.microsoft.com/office/powerpoint/2010/main" val="34926762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36359" y="255390"/>
            <a:ext cx="5986513" cy="581070"/>
          </a:xfrm>
        </p:spPr>
        <p:txBody>
          <a:bodyPr>
            <a:normAutofit fontScale="90000"/>
          </a:bodyPr>
          <a:lstStyle/>
          <a:p>
            <a:r>
              <a:rPr lang="en-US" sz="3100" dirty="0" smtClean="0"/>
              <a:t>1-Interpersonal</a:t>
            </a:r>
            <a:r>
              <a:rPr lang="en-US" dirty="0" smtClean="0"/>
              <a:t> </a:t>
            </a:r>
            <a:r>
              <a:rPr lang="en-US" dirty="0" err="1"/>
              <a:t>metafunction</a:t>
            </a:r>
            <a:r>
              <a:rPr lang="en-US" dirty="0"/>
              <a:t/>
            </a:r>
            <a:br>
              <a:rPr lang="en-US" dirty="0"/>
            </a:br>
            <a:endParaRPr lang="ar-IQ" dirty="0"/>
          </a:p>
        </p:txBody>
      </p:sp>
      <p:sp>
        <p:nvSpPr>
          <p:cNvPr id="3" name="عنصر نائب للمحتوى 2"/>
          <p:cNvSpPr>
            <a:spLocks noGrp="1"/>
          </p:cNvSpPr>
          <p:nvPr>
            <p:ph idx="1"/>
          </p:nvPr>
        </p:nvSpPr>
        <p:spPr>
          <a:xfrm>
            <a:off x="313151" y="836460"/>
            <a:ext cx="9745249" cy="691715"/>
          </a:xfrm>
        </p:spPr>
        <p:txBody>
          <a:bodyPr>
            <a:normAutofit/>
          </a:bodyPr>
          <a:lstStyle/>
          <a:p>
            <a:pPr algn="l" rtl="0"/>
            <a:r>
              <a:rPr lang="en-US" i="1" dirty="0" smtClean="0"/>
              <a:t>The Clause as Exchange</a:t>
            </a:r>
            <a:endParaRPr lang="ar-IQ" i="1"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00" y="1528175"/>
            <a:ext cx="7774671" cy="4579656"/>
          </a:xfrm>
          <a:prstGeom prst="rect">
            <a:avLst/>
          </a:prstGeom>
        </p:spPr>
      </p:pic>
    </p:spTree>
    <p:extLst>
      <p:ext uri="{BB962C8B-B14F-4D97-AF65-F5344CB8AC3E}">
        <p14:creationId xmlns:p14="http://schemas.microsoft.com/office/powerpoint/2010/main" val="662389775"/>
      </p:ext>
    </p:extLst>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091" y="939452"/>
            <a:ext cx="8622911" cy="5140151"/>
          </a:xfrm>
        </p:spPr>
      </p:pic>
    </p:spTree>
    <p:extLst>
      <p:ext uri="{BB962C8B-B14F-4D97-AF65-F5344CB8AC3E}">
        <p14:creationId xmlns:p14="http://schemas.microsoft.com/office/powerpoint/2010/main" val="2728901169"/>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88722" y="1014608"/>
            <a:ext cx="8484863" cy="4759891"/>
          </a:xfrm>
        </p:spPr>
        <p:txBody>
          <a:bodyPr>
            <a:normAutofit lnSpcReduction="10000"/>
          </a:bodyPr>
          <a:lstStyle/>
          <a:p>
            <a:pPr lvl="0" algn="l" rtl="0">
              <a:buClr>
                <a:srgbClr val="5FCBEF"/>
              </a:buClr>
            </a:pPr>
            <a:r>
              <a:rPr lang="en-US" sz="2400" b="1" dirty="0" smtClean="0">
                <a:solidFill>
                  <a:srgbClr val="2E83C3"/>
                </a:solidFill>
                <a:latin typeface="Times New Roman" panose="02020603050405020304" pitchFamily="18" charset="0"/>
                <a:cs typeface="Times New Roman" panose="02020603050405020304" pitchFamily="18" charset="0"/>
              </a:rPr>
              <a:t>The </a:t>
            </a:r>
            <a:r>
              <a:rPr lang="en-US" sz="2400" b="1" dirty="0">
                <a:solidFill>
                  <a:srgbClr val="2E83C3"/>
                </a:solidFill>
                <a:latin typeface="Times New Roman" panose="02020603050405020304" pitchFamily="18" charset="0"/>
                <a:cs typeface="Times New Roman" panose="02020603050405020304" pitchFamily="18" charset="0"/>
              </a:rPr>
              <a:t>subject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carries the responsibility for the validity of the clause .</a:t>
            </a:r>
          </a:p>
          <a:p>
            <a:pPr lvl="0" algn="l" rtl="0">
              <a:buClr>
                <a:srgbClr val="5FCBEF"/>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b="1" dirty="0">
                <a:solidFill>
                  <a:srgbClr val="2E83C3"/>
                </a:solidFill>
                <a:latin typeface="Times New Roman" panose="02020603050405020304" pitchFamily="18" charset="0"/>
                <a:cs typeface="Times New Roman" panose="02020603050405020304" pitchFamily="18" charset="0"/>
              </a:rPr>
              <a:t>The finite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carries the validity of the proposition . Together , the </a:t>
            </a:r>
            <a:r>
              <a:rPr lang="en-US" sz="2400" u="sng" dirty="0">
                <a:solidFill>
                  <a:prstClr val="black">
                    <a:lumMod val="75000"/>
                    <a:lumOff val="25000"/>
                  </a:prstClr>
                </a:solidFill>
                <a:latin typeface="Times New Roman" panose="02020603050405020304" pitchFamily="18" charset="0"/>
                <a:cs typeface="Times New Roman" panose="02020603050405020304" pitchFamily="18" charset="0"/>
              </a:rPr>
              <a:t>subject</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and the </a:t>
            </a:r>
            <a:r>
              <a:rPr lang="en-US" sz="2400" u="sng" dirty="0">
                <a:solidFill>
                  <a:prstClr val="black">
                    <a:lumMod val="75000"/>
                    <a:lumOff val="25000"/>
                  </a:prstClr>
                </a:solidFill>
                <a:latin typeface="Times New Roman" panose="02020603050405020304" pitchFamily="18" charset="0"/>
                <a:cs typeface="Times New Roman" panose="02020603050405020304" pitchFamily="18" charset="0"/>
              </a:rPr>
              <a:t>finite</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 </a:t>
            </a:r>
            <a:r>
              <a:rPr lang="en-US" sz="2400" b="1" dirty="0">
                <a:solidFill>
                  <a:srgbClr val="2E83C3"/>
                </a:solidFill>
                <a:latin typeface="Times New Roman" panose="02020603050405020304" pitchFamily="18" charset="0"/>
                <a:cs typeface="Times New Roman" panose="02020603050405020304" pitchFamily="18" charset="0"/>
              </a:rPr>
              <a:t>the mood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represent the point of view of the speaker while the residue carries the actual content .</a:t>
            </a:r>
          </a:p>
          <a:p>
            <a:pPr lvl="0" algn="l" rtl="0">
              <a:buClr>
                <a:srgbClr val="5FCBEF"/>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Manipulating </a:t>
            </a:r>
            <a:r>
              <a:rPr lang="en-US" sz="2400" dirty="0">
                <a:solidFill>
                  <a:srgbClr val="2E83C3"/>
                </a:solidFill>
                <a:latin typeface="Times New Roman" panose="02020603050405020304" pitchFamily="18" charset="0"/>
                <a:cs typeface="Times New Roman" panose="02020603050405020304" pitchFamily="18" charset="0"/>
              </a:rPr>
              <a:t>the mood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enables us to</a:t>
            </a:r>
          </a:p>
          <a:p>
            <a:pPr lvl="0" algn="l" rtl="0">
              <a:buClr>
                <a:srgbClr val="5FCBEF"/>
              </a:buClr>
            </a:pP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 indicate polarity ( negative or positive ) </a:t>
            </a: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a:t>
            </a:r>
          </a:p>
          <a:p>
            <a:pPr lvl="0" algn="l" rtl="0">
              <a:buClr>
                <a:srgbClr val="5FCBEF"/>
              </a:buClr>
            </a:pP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 indicate time </a:t>
            </a:r>
            <a:endPar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lvl="0" algn="l" rtl="0">
              <a:buClr>
                <a:srgbClr val="5FCBEF"/>
              </a:buClr>
            </a:pP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indicate modality </a:t>
            </a:r>
            <a:endPar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lvl="0" algn="l" rtl="0">
              <a:buClr>
                <a:srgbClr val="5FCBEF"/>
              </a:buClr>
            </a:pP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make interrogatives and imperatives </a:t>
            </a:r>
            <a:endPar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lvl="0" algn="l" rtl="0">
              <a:buClr>
                <a:srgbClr val="5FCBEF"/>
              </a:buClr>
            </a:pPr>
            <a:r>
              <a:rPr lang="en-US" sz="2400" dirty="0" smtClean="0">
                <a:solidFill>
                  <a:prstClr val="black">
                    <a:lumMod val="75000"/>
                    <a:lumOff val="25000"/>
                  </a:prstClr>
                </a:solidFill>
                <a:latin typeface="Times New Roman" panose="02020603050405020304" pitchFamily="18" charset="0"/>
                <a:cs typeface="Times New Roman" panose="02020603050405020304" pitchFamily="18" charset="0"/>
              </a:rPr>
              <a:t>make </a:t>
            </a:r>
            <a:r>
              <a:rPr lang="en-US" sz="2400" dirty="0">
                <a:solidFill>
                  <a:prstClr val="black">
                    <a:lumMod val="75000"/>
                    <a:lumOff val="25000"/>
                  </a:prstClr>
                </a:solidFill>
                <a:latin typeface="Times New Roman" panose="02020603050405020304" pitchFamily="18" charset="0"/>
                <a:cs typeface="Times New Roman" panose="02020603050405020304" pitchFamily="18" charset="0"/>
              </a:rPr>
              <a:t>question tags</a:t>
            </a:r>
            <a:endParaRPr lang="ar-IQ" sz="2400" dirty="0">
              <a:solidFill>
                <a:prstClr val="black">
                  <a:lumMod val="75000"/>
                  <a:lumOff val="25000"/>
                </a:prstClr>
              </a:solidFill>
              <a:latin typeface="Times New Roman" panose="02020603050405020304" pitchFamily="18" charset="0"/>
              <a:cs typeface="Times New Roman" panose="02020603050405020304" pitchFamily="18" charset="0"/>
            </a:endParaRPr>
          </a:p>
          <a:p>
            <a:endParaRPr lang="ar-IQ" dirty="0"/>
          </a:p>
        </p:txBody>
      </p:sp>
    </p:spTree>
    <p:extLst>
      <p:ext uri="{BB962C8B-B14F-4D97-AF65-F5344CB8AC3E}">
        <p14:creationId xmlns:p14="http://schemas.microsoft.com/office/powerpoint/2010/main" val="1828944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14080" y="338204"/>
            <a:ext cx="8754764" cy="2868460"/>
          </a:xfrm>
        </p:spPr>
        <p:txBody>
          <a:bodyPr>
            <a:normAutofit/>
          </a:bodyPr>
          <a:lstStyle/>
          <a:p>
            <a:pPr lvl="3" algn="l" rtl="0"/>
            <a:r>
              <a:rPr lang="en-US" sz="2000" dirty="0" smtClean="0"/>
              <a:t>In fact, the finite is the core bandied about in exchanges.</a:t>
            </a:r>
          </a:p>
          <a:p>
            <a:pPr algn="l" rtl="0"/>
            <a:r>
              <a:rPr lang="en-US" sz="2000" dirty="0" smtClean="0"/>
              <a:t>A- you </a:t>
            </a:r>
            <a:r>
              <a:rPr lang="en-US" sz="2000" dirty="0" err="1" smtClean="0"/>
              <a:t>didn”t</a:t>
            </a:r>
            <a:r>
              <a:rPr lang="en-US" sz="2000" dirty="0" smtClean="0"/>
              <a:t> teach the students any real grammar.</a:t>
            </a:r>
          </a:p>
          <a:p>
            <a:pPr marL="0" indent="0" algn="l" rtl="0">
              <a:buNone/>
            </a:pPr>
            <a:r>
              <a:rPr lang="en-US" sz="2000" dirty="0" smtClean="0"/>
              <a:t>B- Yes, I did !</a:t>
            </a:r>
          </a:p>
          <a:p>
            <a:pPr marL="0" indent="0" algn="l" rtl="0">
              <a:buNone/>
            </a:pPr>
            <a:r>
              <a:rPr lang="en-US" sz="2000" dirty="0" smtClean="0"/>
              <a:t>A- No, you didn’t !</a:t>
            </a:r>
          </a:p>
          <a:p>
            <a:pPr marL="0" indent="0" algn="l" rtl="0">
              <a:buNone/>
            </a:pPr>
            <a:r>
              <a:rPr lang="en-US" sz="2000" dirty="0" smtClean="0"/>
              <a:t>B- Did !</a:t>
            </a:r>
          </a:p>
          <a:p>
            <a:pPr marL="0" indent="0" algn="l" rtl="0">
              <a:buNone/>
            </a:pPr>
            <a:r>
              <a:rPr lang="en-US" sz="2000" dirty="0" smtClean="0"/>
              <a:t>A- Didn’t !</a:t>
            </a:r>
            <a:endParaRPr lang="en-US" sz="2000"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78" y="2966313"/>
            <a:ext cx="7506748" cy="3791479"/>
          </a:xfrm>
          <a:prstGeom prst="rect">
            <a:avLst/>
          </a:prstGeom>
        </p:spPr>
      </p:pic>
    </p:spTree>
    <p:extLst>
      <p:ext uri="{BB962C8B-B14F-4D97-AF65-F5344CB8AC3E}">
        <p14:creationId xmlns:p14="http://schemas.microsoft.com/office/powerpoint/2010/main" val="278227913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5" y="-92437"/>
            <a:ext cx="8596668" cy="1826581"/>
          </a:xfrm>
        </p:spPr>
        <p:txBody>
          <a:bodyPr>
            <a:normAutofit/>
          </a:bodyPr>
          <a:lstStyle/>
          <a:p>
            <a:pPr algn="ctr"/>
            <a:r>
              <a:rPr lang="en-US" sz="2800" dirty="0" smtClean="0">
                <a:solidFill>
                  <a:schemeClr val="accent2">
                    <a:lumMod val="75000"/>
                  </a:schemeClr>
                </a:solidFill>
              </a:rPr>
              <a:t>2-Textual </a:t>
            </a:r>
            <a:r>
              <a:rPr lang="en-US" sz="2800" dirty="0" err="1" smtClean="0">
                <a:solidFill>
                  <a:schemeClr val="accent2">
                    <a:lumMod val="75000"/>
                  </a:schemeClr>
                </a:solidFill>
              </a:rPr>
              <a:t>metafunction</a:t>
            </a:r>
            <a:r>
              <a:rPr lang="en-US" dirty="0">
                <a:solidFill>
                  <a:schemeClr val="accent6">
                    <a:lumMod val="50000"/>
                  </a:schemeClr>
                </a:solidFill>
              </a:rPr>
              <a:t/>
            </a:r>
            <a:br>
              <a:rPr lang="en-US" dirty="0">
                <a:solidFill>
                  <a:schemeClr val="accent6">
                    <a:lumMod val="50000"/>
                  </a:schemeClr>
                </a:solidFill>
              </a:rPr>
            </a:br>
            <a:endParaRPr lang="ar-IQ" dirty="0"/>
          </a:p>
        </p:txBody>
      </p:sp>
      <p:sp>
        <p:nvSpPr>
          <p:cNvPr id="5" name="عنصر نائب للنص 4"/>
          <p:cNvSpPr>
            <a:spLocks noGrp="1"/>
          </p:cNvSpPr>
          <p:nvPr>
            <p:ph type="body" idx="1"/>
          </p:nvPr>
        </p:nvSpPr>
        <p:spPr>
          <a:xfrm>
            <a:off x="1014608" y="1389529"/>
            <a:ext cx="7808458" cy="860400"/>
          </a:xfrm>
        </p:spPr>
        <p:txBody>
          <a:bodyPr/>
          <a:lstStyle/>
          <a:p>
            <a:pPr marL="342900" indent="-342900" rtl="0">
              <a:buFont typeface="Wingdings" panose="05000000000000000000" pitchFamily="2" charset="2"/>
              <a:buChar char="Ø"/>
            </a:pPr>
            <a:r>
              <a:rPr lang="en-US" b="1" dirty="0" smtClean="0">
                <a:solidFill>
                  <a:schemeClr val="tx2">
                    <a:lumMod val="60000"/>
                    <a:lumOff val="40000"/>
                  </a:schemeClr>
                </a:solidFill>
              </a:rPr>
              <a:t>The clause as a message</a:t>
            </a:r>
            <a:endParaRPr lang="ar-IQ" b="1" dirty="0">
              <a:solidFill>
                <a:schemeClr val="tx2">
                  <a:lumMod val="60000"/>
                  <a:lumOff val="40000"/>
                </a:schemeClr>
              </a:solidFill>
            </a:endParaRPr>
          </a:p>
        </p:txBody>
      </p:sp>
      <p:pic>
        <p:nvPicPr>
          <p:cNvPr id="4" name="عنصر نائب للمحتوى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39868" y="2249929"/>
            <a:ext cx="7004050" cy="3924300"/>
          </a:xfrm>
        </p:spPr>
      </p:pic>
    </p:spTree>
    <p:extLst>
      <p:ext uri="{BB962C8B-B14F-4D97-AF65-F5344CB8AC3E}">
        <p14:creationId xmlns:p14="http://schemas.microsoft.com/office/powerpoint/2010/main" val="1295014727"/>
      </p:ext>
    </p:extLst>
  </p:cSld>
  <p:clrMapOvr>
    <a:masterClrMapping/>
  </p:clrMapOvr>
  <p:transition spd="med">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677334" y="1778695"/>
            <a:ext cx="7965625" cy="4020855"/>
          </a:xfrm>
          <a:prstGeom prst="roundRect">
            <a:avLst/>
          </a:prstGeom>
          <a:gradFill flip="none" rotWithShape="1">
            <a:gsLst>
              <a:gs pos="87000">
                <a:schemeClr val="bg1"/>
              </a:gs>
              <a:gs pos="100000">
                <a:schemeClr val="accent1">
                  <a:lumMod val="20000"/>
                  <a:lumOff val="8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Wingdings" panose="05000000000000000000" pitchFamily="2" charset="2"/>
              <a:buChar char="Ø"/>
            </a:pPr>
            <a:r>
              <a:rPr lang="en-US" sz="2400" dirty="0">
                <a:solidFill>
                  <a:schemeClr val="accent2">
                    <a:lumMod val="50000"/>
                  </a:schemeClr>
                </a:solidFill>
              </a:rPr>
              <a:t>The Clause as Representation</a:t>
            </a:r>
          </a:p>
          <a:p>
            <a:pPr marL="342900" indent="-342900" algn="l" rtl="0">
              <a:buFont typeface="Wingdings" panose="05000000000000000000" pitchFamily="2" charset="2"/>
              <a:buChar char="Ø"/>
            </a:pPr>
            <a:r>
              <a:rPr lang="en-US" sz="2400" dirty="0">
                <a:solidFill>
                  <a:schemeClr val="accent2">
                    <a:lumMod val="50000"/>
                  </a:schemeClr>
                </a:solidFill>
              </a:rPr>
              <a:t> Who does what to whom ? </a:t>
            </a:r>
          </a:p>
          <a:p>
            <a:pPr marL="342900" indent="-342900" algn="l" rtl="0">
              <a:buFont typeface="Wingdings" panose="05000000000000000000" pitchFamily="2" charset="2"/>
              <a:buChar char="Ø"/>
            </a:pPr>
            <a:r>
              <a:rPr lang="en-US" sz="2400" dirty="0">
                <a:solidFill>
                  <a:schemeClr val="accent2">
                    <a:lumMod val="50000"/>
                  </a:schemeClr>
                </a:solidFill>
              </a:rPr>
              <a:t>The clause represents the content of our experiences</a:t>
            </a:r>
          </a:p>
          <a:p>
            <a:pPr marL="342900" indent="-342900" algn="l" rtl="0">
              <a:buFont typeface="Wingdings" panose="05000000000000000000" pitchFamily="2" charset="2"/>
              <a:buChar char="Ø"/>
            </a:pPr>
            <a:r>
              <a:rPr lang="en-US" sz="2400" dirty="0">
                <a:solidFill>
                  <a:schemeClr val="accent2">
                    <a:lumMod val="50000"/>
                  </a:schemeClr>
                </a:solidFill>
              </a:rPr>
              <a:t> Grammatical system of transitivity </a:t>
            </a:r>
          </a:p>
          <a:p>
            <a:pPr marL="342900" indent="-342900" algn="l" rtl="0">
              <a:buFont typeface="Wingdings" panose="05000000000000000000" pitchFamily="2" charset="2"/>
              <a:buChar char="Ø"/>
            </a:pPr>
            <a:r>
              <a:rPr lang="en-US" sz="2400" dirty="0">
                <a:solidFill>
                  <a:schemeClr val="accent2">
                    <a:lumMod val="50000"/>
                  </a:schemeClr>
                </a:solidFill>
              </a:rPr>
              <a:t>Different functional labels for                                                           Participants ( realized by nominal groups )                                         Processes ( realized by verbal groups )                                                      Circumstances ( realized by prepositional phrases or adverbials)</a:t>
            </a:r>
            <a:endParaRPr lang="ar-IQ" sz="2400" dirty="0">
              <a:solidFill>
                <a:schemeClr val="accent2">
                  <a:lumMod val="50000"/>
                </a:schemeClr>
              </a:solidFill>
            </a:endParaRPr>
          </a:p>
        </p:txBody>
      </p:sp>
      <p:sp>
        <p:nvSpPr>
          <p:cNvPr id="2" name="عنوان 1"/>
          <p:cNvSpPr>
            <a:spLocks noGrp="1"/>
          </p:cNvSpPr>
          <p:nvPr>
            <p:ph type="title"/>
          </p:nvPr>
        </p:nvSpPr>
        <p:spPr/>
        <p:txBody>
          <a:bodyPr/>
          <a:lstStyle/>
          <a:p>
            <a:r>
              <a:rPr lang="en-US" sz="2800" dirty="0" smtClean="0">
                <a:solidFill>
                  <a:schemeClr val="accent2">
                    <a:lumMod val="75000"/>
                  </a:schemeClr>
                </a:solidFill>
              </a:rPr>
              <a:t>3-Experiential </a:t>
            </a:r>
            <a:r>
              <a:rPr lang="en-US" sz="2800" dirty="0" err="1" smtClean="0">
                <a:solidFill>
                  <a:schemeClr val="accent2">
                    <a:lumMod val="75000"/>
                  </a:schemeClr>
                </a:solidFill>
              </a:rPr>
              <a:t>metafunction</a:t>
            </a:r>
            <a:r>
              <a:rPr lang="en-US" dirty="0">
                <a:solidFill>
                  <a:schemeClr val="accent6">
                    <a:lumMod val="50000"/>
                  </a:schemeClr>
                </a:solidFill>
              </a:rPr>
              <a:t/>
            </a:r>
            <a:br>
              <a:rPr lang="en-US" dirty="0">
                <a:solidFill>
                  <a:schemeClr val="accent6">
                    <a:lumMod val="50000"/>
                  </a:schemeClr>
                </a:solidFill>
              </a:rPr>
            </a:br>
            <a:endParaRPr lang="ar-IQ" dirty="0"/>
          </a:p>
        </p:txBody>
      </p:sp>
    </p:spTree>
    <p:extLst>
      <p:ext uri="{BB962C8B-B14F-4D97-AF65-F5344CB8AC3E}">
        <p14:creationId xmlns:p14="http://schemas.microsoft.com/office/powerpoint/2010/main" val="14820840"/>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017" y="761304"/>
            <a:ext cx="8156601" cy="5290463"/>
          </a:xfrm>
        </p:spPr>
      </p:pic>
    </p:spTree>
    <p:extLst>
      <p:ext uri="{BB962C8B-B14F-4D97-AF65-F5344CB8AC3E}">
        <p14:creationId xmlns:p14="http://schemas.microsoft.com/office/powerpoint/2010/main" val="348162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103" y="0"/>
            <a:ext cx="7137935" cy="2822614"/>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03" y="2822614"/>
            <a:ext cx="7238144" cy="3918222"/>
          </a:xfrm>
          <a:prstGeom prst="rect">
            <a:avLst/>
          </a:prstGeom>
        </p:spPr>
      </p:pic>
    </p:spTree>
    <p:extLst>
      <p:ext uri="{BB962C8B-B14F-4D97-AF65-F5344CB8AC3E}">
        <p14:creationId xmlns:p14="http://schemas.microsoft.com/office/powerpoint/2010/main" val="3465957454"/>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529" y="-297"/>
            <a:ext cx="12193057" cy="6858594"/>
          </a:xfrm>
          <a:prstGeom prst="rect">
            <a:avLst/>
          </a:prstGeom>
        </p:spPr>
      </p:pic>
      <p:sp>
        <p:nvSpPr>
          <p:cNvPr id="2" name="عنوان 1"/>
          <p:cNvSpPr>
            <a:spLocks noGrp="1"/>
          </p:cNvSpPr>
          <p:nvPr>
            <p:ph type="title"/>
          </p:nvPr>
        </p:nvSpPr>
        <p:spPr>
          <a:xfrm>
            <a:off x="840173" y="4684734"/>
            <a:ext cx="5247476" cy="1518803"/>
          </a:xfrm>
        </p:spPr>
        <p:txBody>
          <a:bodyPr>
            <a:normAutofit/>
          </a:bodyPr>
          <a:lstStyle/>
          <a:p>
            <a:r>
              <a:rPr lang="en-US" sz="3200" b="1" dirty="0" smtClean="0">
                <a:solidFill>
                  <a:schemeClr val="accent5">
                    <a:lumMod val="50000"/>
                  </a:schemeClr>
                </a:solidFill>
                <a:latin typeface="Edwardian Script ITC" panose="030303020407070D0804" pitchFamily="66" charset="0"/>
                <a:cs typeface="Andalus" panose="02020603050405020304" pitchFamily="18" charset="-78"/>
              </a:rPr>
              <a:t>By</a:t>
            </a:r>
            <a:r>
              <a:rPr lang="en-US" sz="4400" b="1" dirty="0" smtClean="0">
                <a:solidFill>
                  <a:schemeClr val="accent5">
                    <a:lumMod val="50000"/>
                  </a:schemeClr>
                </a:solidFill>
                <a:latin typeface="Edwardian Script ITC" panose="030303020407070D0804" pitchFamily="66" charset="0"/>
                <a:cs typeface="Andalus" panose="02020603050405020304" pitchFamily="18" charset="-78"/>
              </a:rPr>
              <a:t/>
            </a:r>
            <a:br>
              <a:rPr lang="en-US" sz="4400" b="1" dirty="0" smtClean="0">
                <a:solidFill>
                  <a:schemeClr val="accent5">
                    <a:lumMod val="50000"/>
                  </a:schemeClr>
                </a:solidFill>
                <a:latin typeface="Edwardian Script ITC" panose="030303020407070D0804" pitchFamily="66" charset="0"/>
                <a:cs typeface="Andalus" panose="02020603050405020304" pitchFamily="18" charset="-78"/>
              </a:rPr>
            </a:br>
            <a:r>
              <a:rPr lang="en-US" sz="2400" b="1" dirty="0" smtClean="0">
                <a:solidFill>
                  <a:schemeClr val="accent5">
                    <a:lumMod val="50000"/>
                  </a:schemeClr>
                </a:solidFill>
                <a:latin typeface="Georgia" panose="02040502050405020303" pitchFamily="18" charset="0"/>
                <a:cs typeface="Andalus" panose="02020603050405020304" pitchFamily="18" charset="-78"/>
              </a:rPr>
              <a:t>Farah </a:t>
            </a:r>
            <a:r>
              <a:rPr lang="en-US" sz="2400" b="1" dirty="0" err="1" smtClean="0">
                <a:solidFill>
                  <a:schemeClr val="accent5">
                    <a:lumMod val="50000"/>
                  </a:schemeClr>
                </a:solidFill>
                <a:latin typeface="Georgia" panose="02040502050405020303" pitchFamily="18" charset="0"/>
                <a:cs typeface="Andalus" panose="02020603050405020304" pitchFamily="18" charset="-78"/>
              </a:rPr>
              <a:t>Raad</a:t>
            </a:r>
            <a:r>
              <a:rPr lang="en-US" sz="2400" b="1" dirty="0" smtClean="0">
                <a:solidFill>
                  <a:schemeClr val="accent5">
                    <a:lumMod val="50000"/>
                  </a:schemeClr>
                </a:solidFill>
                <a:latin typeface="Georgia" panose="02040502050405020303" pitchFamily="18" charset="0"/>
                <a:cs typeface="Andalus" panose="02020603050405020304" pitchFamily="18" charset="-78"/>
              </a:rPr>
              <a:t> Al-</a:t>
            </a:r>
            <a:r>
              <a:rPr lang="en-US" sz="2400" b="1" dirty="0" err="1" smtClean="0">
                <a:solidFill>
                  <a:schemeClr val="accent5">
                    <a:lumMod val="50000"/>
                  </a:schemeClr>
                </a:solidFill>
                <a:latin typeface="Georgia" panose="02040502050405020303" pitchFamily="18" charset="0"/>
                <a:cs typeface="Andalus" panose="02020603050405020304" pitchFamily="18" charset="-78"/>
              </a:rPr>
              <a:t>Mawla</a:t>
            </a:r>
            <a:endParaRPr lang="ar-IQ" sz="2400" b="1" dirty="0">
              <a:solidFill>
                <a:schemeClr val="accent5">
                  <a:lumMod val="50000"/>
                </a:schemeClr>
              </a:solidFill>
              <a:latin typeface="Georgia" panose="02040502050405020303" pitchFamily="18" charset="0"/>
              <a:cs typeface="Andalus" panose="02020603050405020304" pitchFamily="18" charset="-78"/>
            </a:endParaRPr>
          </a:p>
        </p:txBody>
      </p:sp>
      <p:pic>
        <p:nvPicPr>
          <p:cNvPr id="4" name="عنصر نائب للمحتوى 3"/>
          <p:cNvPicPr>
            <a:picLocks noGrp="1" noChangeAspect="1"/>
          </p:cNvPicPr>
          <p:nvPr>
            <p:ph idx="1"/>
          </p:nvPr>
        </p:nvPicPr>
        <p:blipFill>
          <a:blip r:embed="rId3"/>
          <a:stretch>
            <a:fillRect/>
          </a:stretch>
        </p:blipFill>
        <p:spPr>
          <a:xfrm>
            <a:off x="6628590" y="723862"/>
            <a:ext cx="4682134" cy="2170364"/>
          </a:xfrm>
          <a:prstGeom prst="rect">
            <a:avLst/>
          </a:prstGeom>
        </p:spPr>
      </p:pic>
      <p:sp>
        <p:nvSpPr>
          <p:cNvPr id="6" name="عنوان 1"/>
          <p:cNvSpPr txBox="1">
            <a:spLocks/>
          </p:cNvSpPr>
          <p:nvPr/>
        </p:nvSpPr>
        <p:spPr>
          <a:xfrm>
            <a:off x="2981195" y="3028074"/>
            <a:ext cx="5035464" cy="1001900"/>
          </a:xfrm>
          <a:prstGeom prst="rect">
            <a:avLst/>
          </a:prstGeom>
          <a:noFill/>
        </p:spPr>
        <p:style>
          <a:lnRef idx="2">
            <a:schemeClr val="accent4"/>
          </a:lnRef>
          <a:fillRef idx="1">
            <a:schemeClr val="lt1"/>
          </a:fillRef>
          <a:effectRef idx="0">
            <a:schemeClr val="accent4"/>
          </a:effectRef>
          <a:fontRef idx="minor">
            <a:schemeClr val="dk1"/>
          </a:fontRef>
        </p:style>
        <p:txBody>
          <a:bodyPr vert="horz" lIns="91440" tIns="45720" rIns="91440" bIns="45720" rtlCol="0" anchor="t">
            <a:normAutofit/>
          </a:bodyPr>
          <a:lstStyle>
            <a:lvl1pPr algn="l" defTabSz="457200" rtl="1" eaLnBrk="1" latinLnBrk="0" hangingPunct="1">
              <a:spcBef>
                <a:spcPct val="0"/>
              </a:spcBef>
              <a:buNone/>
              <a:defRPr sz="36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lgn="ctr"/>
            <a:r>
              <a:rPr lang="en-US" sz="4000" dirty="0" smtClean="0">
                <a:ln>
                  <a:solidFill>
                    <a:sysClr val="windowText" lastClr="000000"/>
                  </a:solidFill>
                </a:ln>
                <a:solidFill>
                  <a:sysClr val="windowText" lastClr="000000"/>
                </a:solidFill>
                <a:latin typeface="Edwardian Script ITC" panose="030303020407070D0804" pitchFamily="66" charset="0"/>
              </a:rPr>
              <a:t>Thank you for </a:t>
            </a:r>
            <a:r>
              <a:rPr lang="en-US" sz="4000" dirty="0" smtClean="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Edwardian Script ITC" panose="030303020407070D0804" pitchFamily="66" charset="0"/>
              </a:rPr>
              <a:t>your</a:t>
            </a:r>
            <a:r>
              <a:rPr lang="en-US" sz="4000" dirty="0" smtClean="0">
                <a:ln>
                  <a:solidFill>
                    <a:sysClr val="windowText" lastClr="000000"/>
                  </a:solidFill>
                </a:ln>
                <a:solidFill>
                  <a:sysClr val="windowText" lastClr="000000"/>
                </a:solidFill>
                <a:latin typeface="Edwardian Script ITC" panose="030303020407070D0804" pitchFamily="66" charset="0"/>
              </a:rPr>
              <a:t> attention</a:t>
            </a:r>
            <a:endParaRPr lang="ar-IQ" sz="4000" dirty="0">
              <a:ln>
                <a:solidFill>
                  <a:sysClr val="windowText" lastClr="000000"/>
                </a:solidFill>
              </a:ln>
              <a:solidFill>
                <a:sysClr val="windowText" lastClr="000000"/>
              </a:solidFill>
              <a:latin typeface="Edwardian Script ITC" panose="030303020407070D0804" pitchFamily="66" charset="0"/>
            </a:endParaRPr>
          </a:p>
        </p:txBody>
      </p:sp>
    </p:spTree>
    <p:extLst>
      <p:ext uri="{BB962C8B-B14F-4D97-AF65-F5344CB8AC3E}">
        <p14:creationId xmlns:p14="http://schemas.microsoft.com/office/powerpoint/2010/main" val="348095034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140">
              <a:schemeClr val="bg1"/>
            </a:gs>
            <a:gs pos="8140">
              <a:schemeClr val="bg1"/>
            </a:gs>
            <a:gs pos="7000">
              <a:schemeClr val="bg1"/>
            </a:gs>
            <a:gs pos="47000">
              <a:schemeClr val="accent6">
                <a:lumMod val="27000"/>
                <a:lumOff val="73000"/>
              </a:schemeClr>
            </a:gs>
            <a:gs pos="74000">
              <a:schemeClr val="accent6">
                <a:lumMod val="45000"/>
                <a:lumOff val="55000"/>
              </a:schemeClr>
            </a:gs>
            <a:gs pos="43000">
              <a:schemeClr val="accent6">
                <a:lumMod val="45000"/>
                <a:lumOff val="55000"/>
              </a:schemeClr>
            </a:gs>
            <a:gs pos="2907">
              <a:schemeClr val="bg1"/>
            </a:gs>
            <a:gs pos="11000">
              <a:schemeClr val="accent6">
                <a:lumMod val="30000"/>
                <a:lumOff val="70000"/>
              </a:schemeClr>
            </a:gs>
          </a:gsLst>
          <a:lin ang="10800000" scaled="1"/>
          <a:tileRect/>
        </a:gra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93945"/>
            <a:ext cx="12192000" cy="9143999"/>
          </a:xfrm>
          <a:prstGeom prst="rect">
            <a:avLst/>
          </a:prstGeom>
          <a:gradFill>
            <a:gsLst>
              <a:gs pos="36796">
                <a:srgbClr val="BFDDAC">
                  <a:alpha val="7000"/>
                </a:srgbClr>
              </a:gs>
              <a:gs pos="36593">
                <a:srgbClr val="C0DDAD"/>
              </a:gs>
              <a:gs pos="36187">
                <a:srgbClr val="C2DEAF"/>
              </a:gs>
              <a:gs pos="35375">
                <a:srgbClr val="C6E0B4"/>
              </a:gs>
              <a:gs pos="33750">
                <a:srgbClr val="CDE4BD"/>
              </a:gs>
              <a:gs pos="30500">
                <a:srgbClr val="DBECD0"/>
              </a:gs>
              <a:gs pos="24000">
                <a:schemeClr val="accent6">
                  <a:lumMod val="5000"/>
                  <a:lumOff val="95000"/>
                </a:schemeClr>
              </a:gs>
              <a:gs pos="37000">
                <a:schemeClr val="accent6">
                  <a:lumMod val="45000"/>
                  <a:lumOff val="55000"/>
                </a:schemeClr>
              </a:gs>
            </a:gsLst>
            <a:lin ang="5400000" scaled="1"/>
          </a:gradFill>
          <a:effectLst>
            <a:glow>
              <a:schemeClr val="bg1">
                <a:alpha val="40000"/>
              </a:schemeClr>
            </a:glow>
            <a:outerShdw blurRad="50800" dist="38100" dir="10800000" algn="r" rotWithShape="0">
              <a:prstClr val="black">
                <a:alpha val="40000"/>
              </a:prstClr>
            </a:outerShdw>
            <a:softEdge rad="38100"/>
          </a:effectLst>
        </p:spPr>
      </p:pic>
      <p:sp>
        <p:nvSpPr>
          <p:cNvPr id="8" name="مستطيل مستدير الزوايا 7"/>
          <p:cNvSpPr/>
          <p:nvPr/>
        </p:nvSpPr>
        <p:spPr>
          <a:xfrm>
            <a:off x="1803749" y="2718147"/>
            <a:ext cx="7928975" cy="4478055"/>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accent2">
                    <a:lumMod val="50000"/>
                  </a:schemeClr>
                </a:solidFill>
                <a:latin typeface="Arial Black" panose="020B0A04020102020204" pitchFamily="34" charset="0"/>
              </a:rPr>
              <a:t>In Functional Grammar, the essential word group are</a:t>
            </a:r>
            <a:r>
              <a:rPr lang="en-US" b="1" dirty="0" smtClean="0">
                <a:solidFill>
                  <a:schemeClr val="accent2">
                    <a:lumMod val="50000"/>
                  </a:schemeClr>
                </a:solidFill>
                <a:latin typeface="Arial Black" panose="020B0A04020102020204" pitchFamily="34" charset="0"/>
              </a:rPr>
              <a:t> </a:t>
            </a:r>
            <a:r>
              <a:rPr lang="en-US" sz="2400" b="1" dirty="0" smtClean="0">
                <a:solidFill>
                  <a:schemeClr val="accent2">
                    <a:lumMod val="50000"/>
                  </a:schemeClr>
                </a:solidFill>
                <a:latin typeface="Arial Black" panose="020B0A04020102020204" pitchFamily="34" charset="0"/>
              </a:rPr>
              <a:t>:</a:t>
            </a:r>
          </a:p>
          <a:p>
            <a:pPr algn="ctr"/>
            <a:endParaRPr lang="en-US" dirty="0"/>
          </a:p>
          <a:p>
            <a:pPr algn="l"/>
            <a:r>
              <a:rPr lang="en-US" sz="2400" dirty="0" smtClean="0">
                <a:solidFill>
                  <a:schemeClr val="accent6">
                    <a:lumMod val="50000"/>
                  </a:schemeClr>
                </a:solidFill>
              </a:rPr>
              <a:t>1. Noun Group</a:t>
            </a:r>
            <a:endParaRPr lang="en-US" sz="2400" dirty="0">
              <a:solidFill>
                <a:schemeClr val="accent6">
                  <a:lumMod val="50000"/>
                </a:schemeClr>
              </a:solidFill>
            </a:endParaRPr>
          </a:p>
          <a:p>
            <a:pPr algn="l"/>
            <a:r>
              <a:rPr lang="en-US" sz="2400" dirty="0" smtClean="0">
                <a:solidFill>
                  <a:schemeClr val="accent6">
                    <a:lumMod val="50000"/>
                  </a:schemeClr>
                </a:solidFill>
              </a:rPr>
              <a:t>2. Adjective Group</a:t>
            </a:r>
          </a:p>
          <a:p>
            <a:pPr algn="l"/>
            <a:r>
              <a:rPr lang="en-US" sz="2400" dirty="0" smtClean="0">
                <a:solidFill>
                  <a:schemeClr val="accent6">
                    <a:lumMod val="50000"/>
                  </a:schemeClr>
                </a:solidFill>
              </a:rPr>
              <a:t>3. Adverb Group </a:t>
            </a:r>
          </a:p>
          <a:p>
            <a:pPr algn="l"/>
            <a:r>
              <a:rPr lang="en-US" sz="2400" dirty="0" smtClean="0">
                <a:solidFill>
                  <a:schemeClr val="accent6">
                    <a:lumMod val="50000"/>
                  </a:schemeClr>
                </a:solidFill>
              </a:rPr>
              <a:t>4. Verb Group </a:t>
            </a:r>
          </a:p>
          <a:p>
            <a:pPr algn="l"/>
            <a:r>
              <a:rPr lang="en-US" sz="2400" dirty="0" smtClean="0">
                <a:solidFill>
                  <a:schemeClr val="accent6">
                    <a:lumMod val="50000"/>
                  </a:schemeClr>
                </a:solidFill>
              </a:rPr>
              <a:t>5. prepositional Phrase</a:t>
            </a:r>
          </a:p>
          <a:p>
            <a:pPr marL="285750" indent="-285750" algn="ctr">
              <a:buFont typeface="Arial" panose="020B0604020202020204" pitchFamily="34" charset="0"/>
              <a:buChar char="•"/>
            </a:pPr>
            <a:endParaRPr lang="ar-IQ" dirty="0"/>
          </a:p>
        </p:txBody>
      </p:sp>
      <p:sp>
        <p:nvSpPr>
          <p:cNvPr id="10" name="مستطيل مستدير الزوايا 9"/>
          <p:cNvSpPr/>
          <p:nvPr/>
        </p:nvSpPr>
        <p:spPr>
          <a:xfrm>
            <a:off x="2031306" y="488516"/>
            <a:ext cx="7576158" cy="2104372"/>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accent2">
                    <a:lumMod val="50000"/>
                  </a:schemeClr>
                </a:solidFill>
                <a:latin typeface="Arial Black" panose="020B0A04020102020204" pitchFamily="34" charset="0"/>
              </a:rPr>
              <a:t>Functional Grammar</a:t>
            </a:r>
            <a:endParaRPr lang="ar-IQ" sz="2400" b="1" dirty="0" smtClean="0">
              <a:solidFill>
                <a:schemeClr val="accent2">
                  <a:lumMod val="50000"/>
                </a:schemeClr>
              </a:solidFill>
              <a:latin typeface="Arial Black" panose="020B0A04020102020204" pitchFamily="34" charset="0"/>
            </a:endParaRPr>
          </a:p>
          <a:p>
            <a:pPr algn="ctr"/>
            <a:r>
              <a:rPr lang="en-US" dirty="0">
                <a:latin typeface="Times-Roman"/>
              </a:rPr>
              <a:t/>
            </a:r>
            <a:br>
              <a:rPr lang="en-US" dirty="0">
                <a:latin typeface="Times-Roman"/>
              </a:rPr>
            </a:br>
            <a:r>
              <a:rPr lang="en-US" dirty="0">
                <a:solidFill>
                  <a:schemeClr val="tx1"/>
                </a:solidFill>
                <a:latin typeface="Times-Roman"/>
              </a:rPr>
              <a:t>Functional grammar describes the relationship between grammatical structures and meanings it focuses on </a:t>
            </a:r>
            <a:r>
              <a:rPr lang="en-US" dirty="0" smtClean="0">
                <a:solidFill>
                  <a:schemeClr val="tx1"/>
                </a:solidFill>
                <a:latin typeface="Times-Roman"/>
              </a:rPr>
              <a:t>language</a:t>
            </a:r>
            <a:endParaRPr lang="en-US" dirty="0">
              <a:solidFill>
                <a:schemeClr val="tx1"/>
              </a:solidFill>
            </a:endParaRPr>
          </a:p>
          <a:p>
            <a:pPr marL="285750" indent="-285750" algn="ctr">
              <a:buFont typeface="Arial" panose="020B0604020202020204" pitchFamily="34" charset="0"/>
              <a:buChar char="•"/>
            </a:pPr>
            <a:endParaRPr lang="ar-IQ" dirty="0"/>
          </a:p>
        </p:txBody>
      </p:sp>
    </p:spTree>
    <p:extLst>
      <p:ext uri="{BB962C8B-B14F-4D97-AF65-F5344CB8AC3E}">
        <p14:creationId xmlns:p14="http://schemas.microsoft.com/office/powerpoint/2010/main" val="168538209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1180578"/>
            <a:ext cx="12192000" cy="9143999"/>
          </a:xfrm>
          <a:prstGeom prst="rect">
            <a:avLst/>
          </a:prstGeom>
        </p:spPr>
      </p:pic>
      <p:sp>
        <p:nvSpPr>
          <p:cNvPr id="14" name="مستطيل مستدير الزوايا 13"/>
          <p:cNvSpPr/>
          <p:nvPr/>
        </p:nvSpPr>
        <p:spPr>
          <a:xfrm>
            <a:off x="1565753" y="313149"/>
            <a:ext cx="8129393" cy="5749447"/>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solidFill>
                  <a:schemeClr val="accent2">
                    <a:lumMod val="50000"/>
                  </a:schemeClr>
                </a:solidFill>
              </a:rPr>
              <a:t>‏</a:t>
            </a:r>
            <a:r>
              <a:rPr lang="en-US" sz="2800" b="1" dirty="0" smtClean="0">
                <a:solidFill>
                  <a:schemeClr val="accent6">
                    <a:lumMod val="75000"/>
                  </a:schemeClr>
                </a:solidFill>
              </a:rPr>
              <a:t>BASIC CONCEPTS IN FUNCTIONAL ANALYSIS</a:t>
            </a:r>
            <a:endParaRPr lang="en-US" sz="2400" b="1" dirty="0" smtClean="0">
              <a:solidFill>
                <a:schemeClr val="accent6">
                  <a:lumMod val="75000"/>
                </a:schemeClr>
              </a:solidFill>
            </a:endParaRPr>
          </a:p>
          <a:p>
            <a:pPr algn="ctr"/>
            <a:endParaRPr lang="en-US" sz="2400" b="1" dirty="0" smtClean="0">
              <a:solidFill>
                <a:schemeClr val="accent6">
                  <a:lumMod val="75000"/>
                </a:schemeClr>
              </a:solidFill>
            </a:endParaRPr>
          </a:p>
          <a:p>
            <a:pPr marL="285750" indent="-285750" algn="l" rtl="0">
              <a:buFont typeface="Arial" panose="020B0604020202020204" pitchFamily="34" charset="0"/>
              <a:buChar char="•"/>
            </a:pPr>
            <a:r>
              <a:rPr lang="en-US" sz="2400" dirty="0" smtClean="0">
                <a:solidFill>
                  <a:schemeClr val="accent2">
                    <a:lumMod val="50000"/>
                  </a:schemeClr>
                </a:solidFill>
              </a:rPr>
              <a:t> </a:t>
            </a:r>
            <a:r>
              <a:rPr lang="en-US" sz="2800" b="1" dirty="0" smtClean="0">
                <a:solidFill>
                  <a:schemeClr val="accent2">
                    <a:lumMod val="50000"/>
                  </a:schemeClr>
                </a:solidFill>
              </a:rPr>
              <a:t>Rank</a:t>
            </a:r>
          </a:p>
          <a:p>
            <a:pPr algn="l" rtl="0"/>
            <a:r>
              <a:rPr lang="en-US" sz="2400" dirty="0" smtClean="0">
                <a:solidFill>
                  <a:schemeClr val="accent2">
                    <a:lumMod val="50000"/>
                  </a:schemeClr>
                </a:solidFill>
                <a:cs typeface="+mj-cs"/>
              </a:rPr>
              <a:t>- </a:t>
            </a:r>
            <a:r>
              <a:rPr lang="en-US" sz="2400" dirty="0">
                <a:solidFill>
                  <a:schemeClr val="accent2">
                    <a:lumMod val="50000"/>
                  </a:schemeClr>
                </a:solidFill>
                <a:cs typeface="+mj-cs"/>
              </a:rPr>
              <a:t>Rank refers to the different levels of </a:t>
            </a:r>
            <a:r>
              <a:rPr lang="en-US" sz="2400" dirty="0" err="1">
                <a:solidFill>
                  <a:schemeClr val="accent2">
                    <a:lumMod val="50000"/>
                  </a:schemeClr>
                </a:solidFill>
                <a:cs typeface="+mj-cs"/>
              </a:rPr>
              <a:t>organisation</a:t>
            </a:r>
            <a:r>
              <a:rPr lang="en-US" sz="2400" dirty="0">
                <a:solidFill>
                  <a:schemeClr val="accent2">
                    <a:lumMod val="50000"/>
                  </a:schemeClr>
                </a:solidFill>
                <a:cs typeface="+mj-cs"/>
              </a:rPr>
              <a:t> in the description of grammar </a:t>
            </a:r>
            <a:r>
              <a:rPr lang="en-US" sz="2400" dirty="0" smtClean="0">
                <a:solidFill>
                  <a:schemeClr val="accent2">
                    <a:lumMod val="50000"/>
                  </a:schemeClr>
                </a:solidFill>
                <a:cs typeface="+mj-cs"/>
              </a:rPr>
              <a:t>.</a:t>
            </a:r>
          </a:p>
          <a:p>
            <a:pPr algn="l"/>
            <a:r>
              <a:rPr lang="en-US" sz="2400" dirty="0" smtClean="0">
                <a:solidFill>
                  <a:schemeClr val="accent2">
                    <a:lumMod val="50000"/>
                  </a:schemeClr>
                </a:solidFill>
                <a:cs typeface="+mj-cs"/>
              </a:rPr>
              <a:t> -We </a:t>
            </a:r>
            <a:r>
              <a:rPr lang="en-US" sz="2400" dirty="0">
                <a:solidFill>
                  <a:schemeClr val="accent2">
                    <a:lumMod val="50000"/>
                  </a:schemeClr>
                </a:solidFill>
                <a:cs typeface="+mj-cs"/>
              </a:rPr>
              <a:t>could talk about our analysis at word level or we could talk about it at sentence level </a:t>
            </a:r>
            <a:r>
              <a:rPr lang="en-US" sz="2400" dirty="0" smtClean="0">
                <a:solidFill>
                  <a:schemeClr val="accent2">
                    <a:lumMod val="50000"/>
                  </a:schemeClr>
                </a:solidFill>
                <a:cs typeface="+mj-cs"/>
              </a:rPr>
              <a:t>.</a:t>
            </a:r>
          </a:p>
          <a:p>
            <a:pPr marL="285750" indent="-285750" algn="l" rtl="0">
              <a:buFont typeface="Arial" panose="020B0604020202020204" pitchFamily="34" charset="0"/>
              <a:buChar char="•"/>
            </a:pPr>
            <a:r>
              <a:rPr lang="en-US" sz="2400" dirty="0" smtClean="0">
                <a:solidFill>
                  <a:schemeClr val="accent2">
                    <a:lumMod val="50000"/>
                  </a:schemeClr>
                </a:solidFill>
                <a:cs typeface="+mj-cs"/>
              </a:rPr>
              <a:t> </a:t>
            </a:r>
            <a:r>
              <a:rPr lang="en-US" sz="2800" b="1" dirty="0">
                <a:solidFill>
                  <a:schemeClr val="accent2">
                    <a:lumMod val="50000"/>
                  </a:schemeClr>
                </a:solidFill>
                <a:cs typeface="+mj-cs"/>
              </a:rPr>
              <a:t>Units</a:t>
            </a:r>
            <a:r>
              <a:rPr lang="en-US" sz="2400" dirty="0">
                <a:solidFill>
                  <a:schemeClr val="accent2">
                    <a:lumMod val="50000"/>
                  </a:schemeClr>
                </a:solidFill>
                <a:cs typeface="+mj-cs"/>
              </a:rPr>
              <a:t> </a:t>
            </a:r>
            <a:endParaRPr lang="en-US" sz="2400" dirty="0" smtClean="0">
              <a:solidFill>
                <a:schemeClr val="accent2">
                  <a:lumMod val="50000"/>
                </a:schemeClr>
              </a:solidFill>
              <a:cs typeface="+mj-cs"/>
            </a:endParaRPr>
          </a:p>
          <a:p>
            <a:pPr algn="l" rtl="0"/>
            <a:r>
              <a:rPr lang="en-US" dirty="0">
                <a:solidFill>
                  <a:schemeClr val="accent2">
                    <a:lumMod val="50000"/>
                  </a:schemeClr>
                </a:solidFill>
              </a:rPr>
              <a:t>-</a:t>
            </a:r>
            <a:r>
              <a:rPr lang="en-US" sz="2400" dirty="0" smtClean="0">
                <a:solidFill>
                  <a:schemeClr val="accent2">
                    <a:lumMod val="50000"/>
                  </a:schemeClr>
                </a:solidFill>
              </a:rPr>
              <a:t>Units </a:t>
            </a:r>
            <a:r>
              <a:rPr lang="en-US" sz="2400" dirty="0">
                <a:solidFill>
                  <a:schemeClr val="accent2">
                    <a:lumMod val="50000"/>
                  </a:schemeClr>
                </a:solidFill>
              </a:rPr>
              <a:t>are the word groups that can be strung together to give meaning </a:t>
            </a:r>
            <a:r>
              <a:rPr lang="en-US" sz="2400" dirty="0" smtClean="0">
                <a:solidFill>
                  <a:schemeClr val="accent2">
                    <a:lumMod val="50000"/>
                  </a:schemeClr>
                </a:solidFill>
              </a:rPr>
              <a:t>.</a:t>
            </a:r>
          </a:p>
          <a:p>
            <a:pPr marL="457200" indent="-457200" algn="l" rtl="0">
              <a:buFont typeface="Arial" panose="020B0604020202020204" pitchFamily="34" charset="0"/>
              <a:buChar char="•"/>
            </a:pPr>
            <a:r>
              <a:rPr lang="en-US" sz="2800" b="1" dirty="0" smtClean="0">
                <a:solidFill>
                  <a:schemeClr val="accent2">
                    <a:lumMod val="50000"/>
                  </a:schemeClr>
                </a:solidFill>
              </a:rPr>
              <a:t>Clauses</a:t>
            </a:r>
          </a:p>
          <a:p>
            <a:pPr algn="l" rtl="0"/>
            <a:r>
              <a:rPr lang="en-US" sz="2400" dirty="0" smtClean="0">
                <a:solidFill>
                  <a:schemeClr val="accent2">
                    <a:lumMod val="50000"/>
                  </a:schemeClr>
                </a:solidFill>
              </a:rPr>
              <a:t> -A </a:t>
            </a:r>
            <a:r>
              <a:rPr lang="en-US" sz="2400" dirty="0">
                <a:solidFill>
                  <a:schemeClr val="accent2">
                    <a:lumMod val="50000"/>
                  </a:schemeClr>
                </a:solidFill>
              </a:rPr>
              <a:t>clausal structure contains a verb form . It may be a complete sentence or it may be a group of words that serve as a modifier .</a:t>
            </a:r>
            <a:endParaRPr lang="ar-IQ" sz="2400" dirty="0">
              <a:solidFill>
                <a:schemeClr val="accent2">
                  <a:lumMod val="50000"/>
                </a:schemeClr>
              </a:solidFill>
            </a:endParaRPr>
          </a:p>
        </p:txBody>
      </p:sp>
    </p:spTree>
    <p:extLst>
      <p:ext uri="{BB962C8B-B14F-4D97-AF65-F5344CB8AC3E}">
        <p14:creationId xmlns:p14="http://schemas.microsoft.com/office/powerpoint/2010/main" val="19444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0"/>
            <a:ext cx="12193057" cy="6858594"/>
          </a:xfrm>
          <a:prstGeom prst="rect">
            <a:avLst/>
          </a:prstGeom>
        </p:spPr>
      </p:pic>
      <p:sp>
        <p:nvSpPr>
          <p:cNvPr id="6" name="مستطيل مستدير الزوايا 5"/>
          <p:cNvSpPr/>
          <p:nvPr/>
        </p:nvSpPr>
        <p:spPr>
          <a:xfrm>
            <a:off x="1402917" y="1553228"/>
            <a:ext cx="7928975" cy="4095713"/>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400" b="1" dirty="0" smtClean="0">
                <a:solidFill>
                  <a:schemeClr val="accent6">
                    <a:lumMod val="75000"/>
                  </a:schemeClr>
                </a:solidFill>
              </a:rPr>
              <a:t>Examples :</a:t>
            </a:r>
          </a:p>
          <a:p>
            <a:pPr marL="342900" indent="-342900" algn="l" rtl="0">
              <a:buFont typeface="Arial" panose="020B0604020202020204" pitchFamily="34" charset="0"/>
              <a:buChar char="•"/>
            </a:pPr>
            <a:endParaRPr lang="en-US" sz="2400" b="1" dirty="0" smtClean="0">
              <a:solidFill>
                <a:schemeClr val="accent6">
                  <a:lumMod val="75000"/>
                </a:schemeClr>
              </a:solidFill>
            </a:endParaRPr>
          </a:p>
          <a:p>
            <a:pPr marL="342900" indent="-342900" algn="l" rtl="0">
              <a:buFont typeface="Arial" panose="020B0604020202020204" pitchFamily="34" charset="0"/>
              <a:buChar char="•"/>
            </a:pPr>
            <a:r>
              <a:rPr lang="en-US" sz="2400" dirty="0" smtClean="0">
                <a:solidFill>
                  <a:schemeClr val="accent6">
                    <a:lumMod val="75000"/>
                  </a:schemeClr>
                </a:solidFill>
              </a:rPr>
              <a:t>He goes to the movie. </a:t>
            </a:r>
            <a:r>
              <a:rPr lang="en-US" sz="2400" dirty="0" smtClean="0">
                <a:solidFill>
                  <a:schemeClr val="accent2">
                    <a:lumMod val="75000"/>
                  </a:schemeClr>
                </a:solidFill>
              </a:rPr>
              <a:t>(one clause)</a:t>
            </a:r>
          </a:p>
          <a:p>
            <a:pPr marL="342900" indent="-342900" algn="l" rtl="0">
              <a:buFont typeface="Arial" panose="020B0604020202020204" pitchFamily="34" charset="0"/>
              <a:buChar char="•"/>
            </a:pPr>
            <a:endParaRPr lang="ar-IQ" sz="2400" dirty="0" smtClean="0">
              <a:solidFill>
                <a:schemeClr val="accent6">
                  <a:lumMod val="75000"/>
                </a:schemeClr>
              </a:solidFill>
            </a:endParaRPr>
          </a:p>
          <a:p>
            <a:pPr marL="342900" indent="-342900" algn="l" rtl="0">
              <a:buFont typeface="Arial" panose="020B0604020202020204" pitchFamily="34" charset="0"/>
              <a:buChar char="•"/>
            </a:pPr>
            <a:r>
              <a:rPr lang="en-US" sz="2400" dirty="0" smtClean="0">
                <a:solidFill>
                  <a:schemeClr val="accent6">
                    <a:lumMod val="75000"/>
                  </a:schemeClr>
                </a:solidFill>
              </a:rPr>
              <a:t>Ahmed bought a pen and Sam bought a book</a:t>
            </a:r>
            <a:r>
              <a:rPr lang="en-US" sz="2400" dirty="0" smtClean="0">
                <a:solidFill>
                  <a:schemeClr val="accent2">
                    <a:lumMod val="75000"/>
                  </a:schemeClr>
                </a:solidFill>
              </a:rPr>
              <a:t>.(two clause)</a:t>
            </a:r>
            <a:endParaRPr lang="en-US" sz="2400" dirty="0">
              <a:solidFill>
                <a:schemeClr val="accent2">
                  <a:lumMod val="75000"/>
                </a:schemeClr>
              </a:solidFill>
            </a:endParaRPr>
          </a:p>
        </p:txBody>
      </p:sp>
    </p:spTree>
    <p:extLst>
      <p:ext uri="{BB962C8B-B14F-4D97-AF65-F5344CB8AC3E}">
        <p14:creationId xmlns:p14="http://schemas.microsoft.com/office/powerpoint/2010/main" val="341738403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مستطيل مستدير الزوايا 5"/>
          <p:cNvSpPr/>
          <p:nvPr/>
        </p:nvSpPr>
        <p:spPr>
          <a:xfrm>
            <a:off x="1227553" y="1102289"/>
            <a:ext cx="8379911" cy="4835048"/>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l" rtl="0">
              <a:buFont typeface="Arial" panose="020B0604020202020204" pitchFamily="34" charset="0"/>
              <a:buChar char="•"/>
            </a:pPr>
            <a:r>
              <a:rPr lang="en-US" sz="2400" dirty="0" smtClean="0">
                <a:solidFill>
                  <a:schemeClr val="accent2">
                    <a:lumMod val="75000"/>
                  </a:schemeClr>
                </a:solidFill>
              </a:rPr>
              <a:t>‏A </a:t>
            </a:r>
            <a:r>
              <a:rPr lang="en-US" sz="2400" dirty="0">
                <a:solidFill>
                  <a:schemeClr val="accent2">
                    <a:lumMod val="75000"/>
                  </a:schemeClr>
                </a:solidFill>
              </a:rPr>
              <a:t>clause may be a finite clause or a nonfinite clause </a:t>
            </a:r>
            <a:endParaRPr lang="en-US" sz="2400" dirty="0" smtClean="0">
              <a:solidFill>
                <a:schemeClr val="accent2">
                  <a:lumMod val="75000"/>
                </a:schemeClr>
              </a:solidFill>
            </a:endParaRPr>
          </a:p>
          <a:p>
            <a:pPr marL="285750" indent="-285750" algn="l" rtl="0">
              <a:buFont typeface="Arial" panose="020B0604020202020204" pitchFamily="34" charset="0"/>
              <a:buChar char="•"/>
            </a:pPr>
            <a:r>
              <a:rPr lang="en-US" sz="2400" dirty="0" smtClean="0">
                <a:solidFill>
                  <a:schemeClr val="accent2">
                    <a:lumMod val="75000"/>
                  </a:schemeClr>
                </a:solidFill>
              </a:rPr>
              <a:t>A </a:t>
            </a:r>
            <a:r>
              <a:rPr lang="en-US" sz="2400" dirty="0">
                <a:solidFill>
                  <a:schemeClr val="accent2">
                    <a:lumMod val="75000"/>
                  </a:schemeClr>
                </a:solidFill>
              </a:rPr>
              <a:t>finite clause contains a finite verb such </a:t>
            </a:r>
            <a:r>
              <a:rPr lang="en-US" sz="2400" dirty="0" smtClean="0">
                <a:solidFill>
                  <a:schemeClr val="accent2">
                    <a:lumMod val="75000"/>
                  </a:schemeClr>
                </a:solidFill>
              </a:rPr>
              <a:t>as</a:t>
            </a:r>
          </a:p>
          <a:p>
            <a:pPr marL="285750" indent="-285750" algn="l" rtl="0">
              <a:buFont typeface="Arial" panose="020B0604020202020204" pitchFamily="34" charset="0"/>
              <a:buChar char="•"/>
            </a:pPr>
            <a:endParaRPr lang="en-US" sz="2400" dirty="0" smtClean="0">
              <a:solidFill>
                <a:schemeClr val="accent2">
                  <a:lumMod val="75000"/>
                </a:schemeClr>
              </a:solidFill>
            </a:endParaRPr>
          </a:p>
          <a:p>
            <a:pPr marL="285750" indent="-285750" algn="l" rtl="0">
              <a:buFont typeface="Arial" panose="020B0604020202020204" pitchFamily="34" charset="0"/>
              <a:buChar char="•"/>
            </a:pPr>
            <a:r>
              <a:rPr lang="en-US" sz="2400" dirty="0" smtClean="0">
                <a:solidFill>
                  <a:schemeClr val="accent2">
                    <a:lumMod val="75000"/>
                  </a:schemeClr>
                </a:solidFill>
              </a:rPr>
              <a:t>- </a:t>
            </a:r>
            <a:r>
              <a:rPr lang="en-US" sz="2400" dirty="0">
                <a:solidFill>
                  <a:schemeClr val="accent6">
                    <a:lumMod val="75000"/>
                  </a:schemeClr>
                </a:solidFill>
              </a:rPr>
              <a:t>He </a:t>
            </a:r>
            <a:r>
              <a:rPr lang="en-US" sz="2400" u="sng" dirty="0">
                <a:solidFill>
                  <a:schemeClr val="accent6">
                    <a:lumMod val="75000"/>
                  </a:schemeClr>
                </a:solidFill>
              </a:rPr>
              <a:t>goes</a:t>
            </a:r>
            <a:r>
              <a:rPr lang="en-US" sz="2400" dirty="0">
                <a:solidFill>
                  <a:schemeClr val="accent6">
                    <a:lumMod val="75000"/>
                  </a:schemeClr>
                </a:solidFill>
              </a:rPr>
              <a:t> to the antique shop in Malacca </a:t>
            </a:r>
            <a:r>
              <a:rPr lang="en-US" sz="2400" dirty="0" smtClean="0">
                <a:solidFill>
                  <a:schemeClr val="accent6">
                    <a:lumMod val="75000"/>
                  </a:schemeClr>
                </a:solidFill>
              </a:rPr>
              <a:t>.</a:t>
            </a:r>
          </a:p>
          <a:p>
            <a:pPr marL="285750" indent="-285750" algn="l" rtl="0">
              <a:buFont typeface="Arial" panose="020B0604020202020204" pitchFamily="34" charset="0"/>
              <a:buChar char="•"/>
            </a:pPr>
            <a:r>
              <a:rPr lang="en-US" sz="2400" dirty="0" smtClean="0">
                <a:solidFill>
                  <a:schemeClr val="accent6">
                    <a:lumMod val="75000"/>
                  </a:schemeClr>
                </a:solidFill>
              </a:rPr>
              <a:t>- </a:t>
            </a:r>
            <a:r>
              <a:rPr lang="en-US" sz="2400" dirty="0">
                <a:solidFill>
                  <a:schemeClr val="accent6">
                    <a:lumMod val="75000"/>
                  </a:schemeClr>
                </a:solidFill>
              </a:rPr>
              <a:t>She </a:t>
            </a:r>
            <a:r>
              <a:rPr lang="en-US" sz="2400" u="sng" dirty="0">
                <a:solidFill>
                  <a:schemeClr val="accent6">
                    <a:lumMod val="75000"/>
                  </a:schemeClr>
                </a:solidFill>
              </a:rPr>
              <a:t>went</a:t>
            </a:r>
            <a:r>
              <a:rPr lang="en-US" sz="2400" dirty="0">
                <a:solidFill>
                  <a:schemeClr val="accent6">
                    <a:lumMod val="75000"/>
                  </a:schemeClr>
                </a:solidFill>
              </a:rPr>
              <a:t> to Port Dickson with her friends </a:t>
            </a:r>
            <a:r>
              <a:rPr lang="en-US" sz="2400" dirty="0" smtClean="0">
                <a:solidFill>
                  <a:schemeClr val="accent6">
                    <a:lumMod val="75000"/>
                  </a:schemeClr>
                </a:solidFill>
              </a:rPr>
              <a:t>.</a:t>
            </a:r>
          </a:p>
          <a:p>
            <a:pPr algn="l" rtl="0"/>
            <a:r>
              <a:rPr lang="en-US" sz="2400" dirty="0" smtClean="0">
                <a:solidFill>
                  <a:schemeClr val="accent6">
                    <a:lumMod val="75000"/>
                  </a:schemeClr>
                </a:solidFill>
              </a:rPr>
              <a:t> </a:t>
            </a:r>
          </a:p>
          <a:p>
            <a:pPr marL="285750" indent="-285750" algn="l" rtl="0">
              <a:buFont typeface="Arial" panose="020B0604020202020204" pitchFamily="34" charset="0"/>
              <a:buChar char="•"/>
            </a:pPr>
            <a:r>
              <a:rPr lang="en-US" sz="2400" dirty="0" smtClean="0">
                <a:solidFill>
                  <a:schemeClr val="accent2">
                    <a:lumMod val="75000"/>
                  </a:schemeClr>
                </a:solidFill>
              </a:rPr>
              <a:t>A </a:t>
            </a:r>
            <a:r>
              <a:rPr lang="en-US" sz="2400" dirty="0">
                <a:solidFill>
                  <a:schemeClr val="accent2">
                    <a:lumMod val="75000"/>
                  </a:schemeClr>
                </a:solidFill>
              </a:rPr>
              <a:t>nonfinite clause may contain a verb form which is not affected by tense agreement or number as in : </a:t>
            </a:r>
            <a:endParaRPr lang="en-US" sz="2400" dirty="0" smtClean="0">
              <a:solidFill>
                <a:schemeClr val="accent2">
                  <a:lumMod val="75000"/>
                </a:schemeClr>
              </a:solidFill>
            </a:endParaRPr>
          </a:p>
          <a:p>
            <a:pPr marL="285750" indent="-285750" algn="l" rtl="0">
              <a:buFont typeface="Arial" panose="020B0604020202020204" pitchFamily="34" charset="0"/>
              <a:buChar char="•"/>
            </a:pPr>
            <a:r>
              <a:rPr lang="en-US" sz="2400" dirty="0" smtClean="0">
                <a:solidFill>
                  <a:schemeClr val="accent2">
                    <a:lumMod val="75000"/>
                  </a:schemeClr>
                </a:solidFill>
              </a:rPr>
              <a:t>- </a:t>
            </a:r>
            <a:r>
              <a:rPr lang="en-US" sz="2400" dirty="0" smtClean="0">
                <a:solidFill>
                  <a:schemeClr val="accent6">
                    <a:lumMod val="75000"/>
                  </a:schemeClr>
                </a:solidFill>
              </a:rPr>
              <a:t>Having transport problems , Kong </a:t>
            </a:r>
            <a:r>
              <a:rPr lang="en-US" sz="2400" dirty="0" err="1" smtClean="0">
                <a:solidFill>
                  <a:schemeClr val="accent6">
                    <a:lumMod val="75000"/>
                  </a:schemeClr>
                </a:solidFill>
              </a:rPr>
              <a:t>Beng</a:t>
            </a:r>
            <a:r>
              <a:rPr lang="en-US" sz="2400" dirty="0" smtClean="0">
                <a:solidFill>
                  <a:schemeClr val="accent6">
                    <a:lumMod val="75000"/>
                  </a:schemeClr>
                </a:solidFill>
              </a:rPr>
              <a:t> decided </a:t>
            </a:r>
            <a:r>
              <a:rPr lang="en-US" sz="2400" u="sng" dirty="0" smtClean="0">
                <a:solidFill>
                  <a:schemeClr val="accent6">
                    <a:lumMod val="75000"/>
                  </a:schemeClr>
                </a:solidFill>
              </a:rPr>
              <a:t>to stay </a:t>
            </a:r>
            <a:r>
              <a:rPr lang="en-US" sz="2400" dirty="0" smtClean="0">
                <a:solidFill>
                  <a:schemeClr val="accent6">
                    <a:lumMod val="75000"/>
                  </a:schemeClr>
                </a:solidFill>
              </a:rPr>
              <a:t>in the hostel at </a:t>
            </a:r>
            <a:r>
              <a:rPr lang="en-US" sz="2400" dirty="0" err="1" smtClean="0">
                <a:solidFill>
                  <a:schemeClr val="accent6">
                    <a:lumMod val="75000"/>
                  </a:schemeClr>
                </a:solidFill>
              </a:rPr>
              <a:t>Sekolah</a:t>
            </a:r>
            <a:r>
              <a:rPr lang="en-US" sz="2400" dirty="0" smtClean="0">
                <a:solidFill>
                  <a:schemeClr val="accent6">
                    <a:lumMod val="75000"/>
                  </a:schemeClr>
                </a:solidFill>
              </a:rPr>
              <a:t> Sri Kota</a:t>
            </a:r>
            <a:r>
              <a:rPr lang="en-US" dirty="0" smtClean="0">
                <a:solidFill>
                  <a:schemeClr val="accent6">
                    <a:lumMod val="75000"/>
                  </a:schemeClr>
                </a:solidFill>
              </a:rPr>
              <a:t>.</a:t>
            </a:r>
            <a:endParaRPr lang="ar-IQ" dirty="0">
              <a:solidFill>
                <a:schemeClr val="accent6">
                  <a:lumMod val="75000"/>
                </a:schemeClr>
              </a:solidFill>
            </a:endParaRPr>
          </a:p>
        </p:txBody>
      </p:sp>
    </p:spTree>
    <p:extLst>
      <p:ext uri="{BB962C8B-B14F-4D97-AF65-F5344CB8AC3E}">
        <p14:creationId xmlns:p14="http://schemas.microsoft.com/office/powerpoint/2010/main" val="3799599296"/>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057" y="-594"/>
            <a:ext cx="12193057" cy="6858594"/>
          </a:xfrm>
          <a:prstGeom prst="rect">
            <a:avLst/>
          </a:prstGeom>
          <a:noFill/>
        </p:spPr>
      </p:pic>
      <p:sp>
        <p:nvSpPr>
          <p:cNvPr id="14" name="مستطيل مستدير الزوايا 13"/>
          <p:cNvSpPr/>
          <p:nvPr/>
        </p:nvSpPr>
        <p:spPr>
          <a:xfrm>
            <a:off x="576200" y="933680"/>
            <a:ext cx="7628348" cy="1928333"/>
          </a:xfrm>
          <a:prstGeom prst="roundRect">
            <a:avLst/>
          </a:prstGeom>
          <a:blipFill>
            <a:blip r:embed="rId3"/>
            <a:tile tx="0" ty="0" sx="100000" sy="100000" flip="none" algn="tl"/>
          </a:blip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400" dirty="0" smtClean="0">
                <a:solidFill>
                  <a:schemeClr val="tx1"/>
                </a:solidFill>
              </a:rPr>
              <a:t>The </a:t>
            </a:r>
            <a:r>
              <a:rPr lang="en-US" sz="2400" dirty="0">
                <a:solidFill>
                  <a:schemeClr val="tx1"/>
                </a:solidFill>
              </a:rPr>
              <a:t>noun group is another grammatical feature that needs explication as it is a group that occupies an essential slot in most of our utterances. </a:t>
            </a:r>
          </a:p>
          <a:p>
            <a:pPr marL="342900" indent="-342900" algn="l" rtl="0">
              <a:buFont typeface="Arial" panose="020B0604020202020204" pitchFamily="34" charset="0"/>
              <a:buChar char="•"/>
            </a:pPr>
            <a:r>
              <a:rPr lang="en-US" sz="2400" dirty="0">
                <a:solidFill>
                  <a:schemeClr val="accent6">
                    <a:lumMod val="75000"/>
                  </a:schemeClr>
                </a:solidFill>
              </a:rPr>
              <a:t>He goes to the gym.</a:t>
            </a:r>
          </a:p>
        </p:txBody>
      </p:sp>
      <p:sp>
        <p:nvSpPr>
          <p:cNvPr id="16" name="مستطيل مستدير الزوايا 15"/>
          <p:cNvSpPr/>
          <p:nvPr/>
        </p:nvSpPr>
        <p:spPr>
          <a:xfrm>
            <a:off x="576200" y="2918594"/>
            <a:ext cx="9933137" cy="2223554"/>
          </a:xfrm>
          <a:prstGeom prst="roundRect">
            <a:avLst/>
          </a:prstGeom>
          <a:blipFill>
            <a:blip r:embed="rId3"/>
            <a:tile tx="0" ty="0" sx="100000" sy="100000" flip="none" algn="tl"/>
          </a:blip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400" dirty="0">
                <a:solidFill>
                  <a:schemeClr val="tx1"/>
                </a:solidFill>
              </a:rPr>
              <a:t>Structure of a Noun </a:t>
            </a:r>
            <a:r>
              <a:rPr lang="en-US" sz="2400" dirty="0" smtClean="0">
                <a:solidFill>
                  <a:schemeClr val="tx1"/>
                </a:solidFill>
              </a:rPr>
              <a:t>Group</a:t>
            </a:r>
          </a:p>
          <a:p>
            <a:pPr marL="342900" indent="-342900" algn="l" rtl="0">
              <a:buFont typeface="Arial" panose="020B0604020202020204" pitchFamily="34" charset="0"/>
              <a:buChar char="•"/>
            </a:pPr>
            <a:r>
              <a:rPr lang="en-US" sz="2400" dirty="0" smtClean="0">
                <a:solidFill>
                  <a:schemeClr val="tx1"/>
                </a:solidFill>
              </a:rPr>
              <a:t> </a:t>
            </a:r>
            <a:r>
              <a:rPr lang="en-US" sz="2400" dirty="0">
                <a:solidFill>
                  <a:schemeClr val="tx1"/>
                </a:solidFill>
              </a:rPr>
              <a:t>In understanding how nouns function, we could examine the constituents in the group.  The group may be just one word or several words.  The focus in the noun group is the head and a </a:t>
            </a:r>
            <a:r>
              <a:rPr lang="en-US" sz="2400" dirty="0" err="1">
                <a:solidFill>
                  <a:schemeClr val="tx1"/>
                </a:solidFill>
              </a:rPr>
              <a:t>premodifier</a:t>
            </a:r>
            <a:r>
              <a:rPr lang="en-US" sz="2400" dirty="0">
                <a:solidFill>
                  <a:schemeClr val="tx1"/>
                </a:solidFill>
              </a:rPr>
              <a:t> may precede while a </a:t>
            </a:r>
            <a:r>
              <a:rPr lang="en-US" sz="2400" dirty="0" err="1">
                <a:solidFill>
                  <a:schemeClr val="tx1"/>
                </a:solidFill>
              </a:rPr>
              <a:t>postmodifier</a:t>
            </a:r>
            <a:r>
              <a:rPr lang="en-US" sz="2400" dirty="0">
                <a:solidFill>
                  <a:schemeClr val="tx1"/>
                </a:solidFill>
              </a:rPr>
              <a:t> may follow the head.</a:t>
            </a:r>
          </a:p>
        </p:txBody>
      </p:sp>
      <p:sp useBgFill="1">
        <p:nvSpPr>
          <p:cNvPr id="17" name="مستطيل مستدير الزوايا 16"/>
          <p:cNvSpPr/>
          <p:nvPr/>
        </p:nvSpPr>
        <p:spPr>
          <a:xfrm>
            <a:off x="576200" y="5198730"/>
            <a:ext cx="8567800" cy="1390389"/>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400" dirty="0" smtClean="0">
                <a:solidFill>
                  <a:schemeClr val="tx1"/>
                </a:solidFill>
              </a:rPr>
              <a:t>Example</a:t>
            </a:r>
          </a:p>
          <a:p>
            <a:pPr marL="342900" indent="-342900" algn="l" rtl="0">
              <a:buFont typeface="Arial" panose="020B0604020202020204" pitchFamily="34" charset="0"/>
              <a:buChar char="•"/>
            </a:pPr>
            <a:r>
              <a:rPr lang="en-US" sz="2400" dirty="0" err="1" smtClean="0">
                <a:solidFill>
                  <a:schemeClr val="accent6">
                    <a:lumMod val="75000"/>
                  </a:schemeClr>
                </a:solidFill>
              </a:rPr>
              <a:t>Premodifier</a:t>
            </a:r>
            <a:r>
              <a:rPr lang="en-US" sz="2400" dirty="0" smtClean="0">
                <a:solidFill>
                  <a:schemeClr val="accent6">
                    <a:lumMod val="75000"/>
                  </a:schemeClr>
                </a:solidFill>
              </a:rPr>
              <a:t>            head                </a:t>
            </a:r>
            <a:r>
              <a:rPr lang="en-US" sz="2400" dirty="0" err="1" smtClean="0">
                <a:solidFill>
                  <a:schemeClr val="accent6">
                    <a:lumMod val="75000"/>
                  </a:schemeClr>
                </a:solidFill>
              </a:rPr>
              <a:t>postmodifier</a:t>
            </a:r>
            <a:endParaRPr lang="en-US" sz="2400" dirty="0" smtClean="0">
              <a:solidFill>
                <a:schemeClr val="accent6">
                  <a:lumMod val="75000"/>
                </a:schemeClr>
              </a:solidFill>
            </a:endParaRPr>
          </a:p>
          <a:p>
            <a:pPr marL="342900" indent="-342900" algn="l" rtl="0">
              <a:buFont typeface="Arial" panose="020B0604020202020204" pitchFamily="34" charset="0"/>
              <a:buChar char="•"/>
            </a:pPr>
            <a:r>
              <a:rPr lang="en-US" sz="2400" dirty="0" smtClean="0">
                <a:solidFill>
                  <a:schemeClr val="accent6">
                    <a:lumMod val="75000"/>
                  </a:schemeClr>
                </a:solidFill>
              </a:rPr>
              <a:t>The                     headmaster       of  </a:t>
            </a:r>
            <a:r>
              <a:rPr lang="en-US" sz="2400" dirty="0" err="1" smtClean="0">
                <a:solidFill>
                  <a:schemeClr val="accent6">
                    <a:lumMod val="75000"/>
                  </a:schemeClr>
                </a:solidFill>
              </a:rPr>
              <a:t>sri</a:t>
            </a:r>
            <a:r>
              <a:rPr lang="en-US" sz="2400" dirty="0" smtClean="0">
                <a:solidFill>
                  <a:schemeClr val="accent6">
                    <a:lumMod val="75000"/>
                  </a:schemeClr>
                </a:solidFill>
              </a:rPr>
              <a:t> Gombak</a:t>
            </a:r>
            <a:endParaRPr lang="en-US" sz="2400" dirty="0">
              <a:solidFill>
                <a:schemeClr val="accent6">
                  <a:lumMod val="75000"/>
                </a:schemeClr>
              </a:solidFill>
            </a:endParaRPr>
          </a:p>
        </p:txBody>
      </p:sp>
      <p:sp>
        <p:nvSpPr>
          <p:cNvPr id="19" name="مستطيل 18"/>
          <p:cNvSpPr/>
          <p:nvPr/>
        </p:nvSpPr>
        <p:spPr>
          <a:xfrm>
            <a:off x="4609578" y="472015"/>
            <a:ext cx="3231715" cy="461665"/>
          </a:xfrm>
          <a:prstGeom prst="rect">
            <a:avLst/>
          </a:prstGeom>
        </p:spPr>
        <p:txBody>
          <a:bodyPr wrap="square">
            <a:spAutoFit/>
          </a:bodyPr>
          <a:lstStyle/>
          <a:p>
            <a:pPr algn="ctr" rtl="0"/>
            <a:r>
              <a:rPr lang="en-US" sz="2400" b="1" dirty="0" smtClean="0">
                <a:solidFill>
                  <a:schemeClr val="accent2">
                    <a:lumMod val="75000"/>
                  </a:schemeClr>
                </a:solidFill>
                <a:latin typeface="Arial Black" panose="020B0A04020102020204" pitchFamily="34" charset="0"/>
              </a:rPr>
              <a:t>Noun </a:t>
            </a:r>
            <a:r>
              <a:rPr lang="en-US" sz="2000" b="1" dirty="0" smtClean="0">
                <a:solidFill>
                  <a:schemeClr val="accent2">
                    <a:lumMod val="75000"/>
                  </a:schemeClr>
                </a:solidFill>
                <a:latin typeface="Arial Black" panose="020B0A04020102020204" pitchFamily="34" charset="0"/>
              </a:rPr>
              <a:t>Groups</a:t>
            </a:r>
            <a:r>
              <a:rPr lang="en-US" dirty="0" smtClean="0">
                <a:solidFill>
                  <a:schemeClr val="accent2">
                    <a:lumMod val="75000"/>
                  </a:schemeClr>
                </a:solidFill>
                <a:latin typeface="Arial Black" panose="020B0A04020102020204" pitchFamily="34" charset="0"/>
              </a:rPr>
              <a:t> </a:t>
            </a:r>
            <a:endParaRPr lang="ar-IQ" dirty="0">
              <a:latin typeface="Arial Black" panose="020B0A04020102020204" pitchFamily="34" charset="0"/>
            </a:endParaRPr>
          </a:p>
        </p:txBody>
      </p:sp>
    </p:spTree>
    <p:extLst>
      <p:ext uri="{BB962C8B-B14F-4D97-AF65-F5344CB8AC3E}">
        <p14:creationId xmlns:p14="http://schemas.microsoft.com/office/powerpoint/2010/main" val="1718212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0" y="0"/>
            <a:ext cx="12193057" cy="6858594"/>
          </a:xfrm>
          <a:prstGeom prst="rect">
            <a:avLst/>
          </a:prstGeom>
        </p:spPr>
      </p:pic>
      <p:sp>
        <p:nvSpPr>
          <p:cNvPr id="2" name="عنوان 1"/>
          <p:cNvSpPr>
            <a:spLocks noGrp="1"/>
          </p:cNvSpPr>
          <p:nvPr>
            <p:ph type="title"/>
          </p:nvPr>
        </p:nvSpPr>
        <p:spPr>
          <a:xfrm>
            <a:off x="4274770" y="320916"/>
            <a:ext cx="3643515" cy="748098"/>
          </a:xfrm>
        </p:spPr>
        <p:txBody>
          <a:bodyPr>
            <a:normAutofit/>
          </a:bodyPr>
          <a:lstStyle/>
          <a:p>
            <a:r>
              <a:rPr lang="en-US" dirty="0">
                <a:solidFill>
                  <a:schemeClr val="accent2">
                    <a:lumMod val="75000"/>
                  </a:schemeClr>
                </a:solidFill>
              </a:rPr>
              <a:t>VERB GROUPS </a:t>
            </a:r>
            <a:endParaRPr lang="ar-IQ" dirty="0">
              <a:solidFill>
                <a:schemeClr val="accent2">
                  <a:lumMod val="75000"/>
                </a:schemeClr>
              </a:solidFill>
            </a:endParaRPr>
          </a:p>
        </p:txBody>
      </p:sp>
      <p:sp>
        <p:nvSpPr>
          <p:cNvPr id="5" name="مستطيل 4"/>
          <p:cNvSpPr/>
          <p:nvPr/>
        </p:nvSpPr>
        <p:spPr>
          <a:xfrm>
            <a:off x="1766170" y="889348"/>
            <a:ext cx="7377830" cy="369332"/>
          </a:xfrm>
          <a:prstGeom prst="rect">
            <a:avLst/>
          </a:prstGeom>
        </p:spPr>
        <p:txBody>
          <a:bodyPr wrap="square">
            <a:spAutoFit/>
          </a:bodyPr>
          <a:lstStyle/>
          <a:p>
            <a:r>
              <a:rPr lang="en-US" dirty="0" smtClean="0"/>
              <a:t>‏</a:t>
            </a:r>
            <a:endParaRPr lang="ar-IQ" dirty="0"/>
          </a:p>
        </p:txBody>
      </p:sp>
      <p:sp>
        <p:nvSpPr>
          <p:cNvPr id="6" name="مستطيل مستدير الزوايا 5"/>
          <p:cNvSpPr/>
          <p:nvPr/>
        </p:nvSpPr>
        <p:spPr>
          <a:xfrm>
            <a:off x="501040" y="1117684"/>
            <a:ext cx="10509338" cy="2386646"/>
          </a:xfrm>
          <a:prstGeom prst="roundRect">
            <a:avLst/>
          </a:prstGeom>
          <a:blipFill>
            <a:blip r:embed="rId3"/>
            <a:tile tx="0" ty="0" sx="100000" sy="100000" flip="none" algn="tl"/>
          </a:blip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000" dirty="0" smtClean="0">
                <a:solidFill>
                  <a:schemeClr val="tx1"/>
                </a:solidFill>
              </a:rPr>
              <a:t>A </a:t>
            </a:r>
            <a:r>
              <a:rPr lang="en-US" sz="2000" dirty="0">
                <a:solidFill>
                  <a:schemeClr val="tx1"/>
                </a:solidFill>
              </a:rPr>
              <a:t>verb group is an expanded verb . An example is the following </a:t>
            </a:r>
            <a:r>
              <a:rPr lang="en-US" sz="2000" dirty="0" smtClean="0">
                <a:solidFill>
                  <a:schemeClr val="tx1"/>
                </a:solidFill>
              </a:rPr>
              <a:t>sentence :</a:t>
            </a:r>
          </a:p>
          <a:p>
            <a:pPr marL="342900" indent="-342900" algn="l" rtl="0">
              <a:buFont typeface="Arial" panose="020B0604020202020204" pitchFamily="34" charset="0"/>
              <a:buChar char="•"/>
            </a:pPr>
            <a:r>
              <a:rPr lang="en-US" sz="2000" dirty="0" smtClean="0">
                <a:solidFill>
                  <a:schemeClr val="accent6">
                    <a:lumMod val="75000"/>
                  </a:schemeClr>
                </a:solidFill>
              </a:rPr>
              <a:t> </a:t>
            </a:r>
            <a:r>
              <a:rPr lang="en-US" sz="2000" dirty="0">
                <a:solidFill>
                  <a:schemeClr val="accent6">
                    <a:lumMod val="75000"/>
                  </a:schemeClr>
                </a:solidFill>
              </a:rPr>
              <a:t>She should have written the letter . </a:t>
            </a:r>
            <a:endParaRPr lang="en-US" sz="2000" dirty="0" smtClean="0">
              <a:solidFill>
                <a:schemeClr val="accent6">
                  <a:lumMod val="75000"/>
                </a:schemeClr>
              </a:solidFill>
            </a:endParaRPr>
          </a:p>
          <a:p>
            <a:pPr marL="342900" indent="-342900" algn="l" rtl="0">
              <a:buFont typeface="Arial" panose="020B0604020202020204" pitchFamily="34" charset="0"/>
              <a:buChar char="•"/>
            </a:pPr>
            <a:r>
              <a:rPr lang="en-US" sz="2000" dirty="0" smtClean="0">
                <a:solidFill>
                  <a:schemeClr val="tx1"/>
                </a:solidFill>
              </a:rPr>
              <a:t>Structure </a:t>
            </a:r>
            <a:r>
              <a:rPr lang="en-US" sz="2000" dirty="0">
                <a:solidFill>
                  <a:schemeClr val="tx1"/>
                </a:solidFill>
              </a:rPr>
              <a:t>of a Verb Group The head of the verb group is written . It represents the experiential meaning of the process . Such verbs are known as </a:t>
            </a:r>
            <a:r>
              <a:rPr lang="en-US" sz="2000" b="1" dirty="0">
                <a:solidFill>
                  <a:schemeClr val="accent6">
                    <a:lumMod val="75000"/>
                  </a:schemeClr>
                </a:solidFill>
              </a:rPr>
              <a:t>lexical verbs </a:t>
            </a:r>
            <a:r>
              <a:rPr lang="en-US" sz="2000" dirty="0">
                <a:solidFill>
                  <a:schemeClr val="tx1"/>
                </a:solidFill>
              </a:rPr>
              <a:t>. The elements that precede the head are </a:t>
            </a:r>
            <a:r>
              <a:rPr lang="en-US" sz="2000" b="1" dirty="0">
                <a:solidFill>
                  <a:schemeClr val="accent6">
                    <a:lumMod val="75000"/>
                  </a:schemeClr>
                </a:solidFill>
              </a:rPr>
              <a:t>auxiliary verbs </a:t>
            </a:r>
            <a:r>
              <a:rPr lang="en-US" sz="2000" dirty="0">
                <a:solidFill>
                  <a:schemeClr val="tx1"/>
                </a:solidFill>
              </a:rPr>
              <a:t>or </a:t>
            </a:r>
            <a:r>
              <a:rPr lang="en-US" sz="2000" b="1" dirty="0">
                <a:solidFill>
                  <a:schemeClr val="accent6">
                    <a:lumMod val="75000"/>
                  </a:schemeClr>
                </a:solidFill>
              </a:rPr>
              <a:t>auxiliaries</a:t>
            </a:r>
            <a:r>
              <a:rPr lang="en-US" sz="2000" dirty="0">
                <a:solidFill>
                  <a:schemeClr val="tx1"/>
                </a:solidFill>
              </a:rPr>
              <a:t> . They are sometimes regarded as </a:t>
            </a:r>
            <a:r>
              <a:rPr lang="en-US" sz="2000" dirty="0" err="1">
                <a:solidFill>
                  <a:schemeClr val="tx1"/>
                </a:solidFill>
              </a:rPr>
              <a:t>premodifiers</a:t>
            </a:r>
            <a:endParaRPr lang="ar-IQ" sz="2000" dirty="0">
              <a:solidFill>
                <a:schemeClr val="tx1"/>
              </a:solidFill>
            </a:endParaRPr>
          </a:p>
          <a:p>
            <a:pPr marL="342900" indent="-342900" algn="l" rtl="0">
              <a:buFont typeface="Arial" panose="020B0604020202020204" pitchFamily="34" charset="0"/>
              <a:buChar char="•"/>
            </a:pPr>
            <a:endParaRPr lang="en-US" sz="2400" dirty="0">
              <a:solidFill>
                <a:schemeClr val="tx1"/>
              </a:solidFill>
            </a:endParaRPr>
          </a:p>
        </p:txBody>
      </p:sp>
      <p:sp>
        <p:nvSpPr>
          <p:cNvPr id="7" name="مستطيل مستدير الزوايا 6"/>
          <p:cNvSpPr/>
          <p:nvPr/>
        </p:nvSpPr>
        <p:spPr>
          <a:xfrm>
            <a:off x="388308" y="3820945"/>
            <a:ext cx="6137752" cy="2655113"/>
          </a:xfrm>
          <a:prstGeom prst="roundRect">
            <a:avLst/>
          </a:prstGeom>
          <a:gradFill>
            <a:gsLst>
              <a:gs pos="67000">
                <a:schemeClr val="bg1"/>
              </a:gs>
              <a:gs pos="55000">
                <a:schemeClr val="bg1"/>
              </a:gs>
              <a:gs pos="86000">
                <a:schemeClr val="accent6">
                  <a:lumMod val="27000"/>
                  <a:lumOff val="73000"/>
                </a:schemeClr>
              </a:gs>
              <a:gs pos="98000">
                <a:schemeClr val="accent6">
                  <a:lumMod val="45000"/>
                  <a:lumOff val="55000"/>
                </a:schemeClr>
              </a:gs>
              <a:gs pos="98000">
                <a:schemeClr val="accent6">
                  <a:lumMod val="45000"/>
                  <a:lumOff val="55000"/>
                </a:schemeClr>
              </a:gs>
              <a:gs pos="73000">
                <a:schemeClr val="bg1"/>
              </a:gs>
              <a:gs pos="82000">
                <a:schemeClr val="accent6">
                  <a:lumMod val="30000"/>
                  <a:lumOff val="70000"/>
                </a:schemeClr>
              </a:gs>
            </a:gsLst>
            <a:lin ang="10800000" scaled="1"/>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000" dirty="0">
                <a:solidFill>
                  <a:schemeClr val="tx1"/>
                </a:solidFill>
              </a:rPr>
              <a:t>In a verb group, four types of auxiliaries can precede a head verb. The head verb is the lexical verb.</a:t>
            </a:r>
          </a:p>
          <a:p>
            <a:pPr marL="342900" indent="-342900" algn="l" rtl="0">
              <a:buFont typeface="Arial" panose="020B0604020202020204" pitchFamily="34" charset="0"/>
              <a:buChar char="•"/>
            </a:pPr>
            <a:r>
              <a:rPr lang="en-US" sz="2000" dirty="0">
                <a:solidFill>
                  <a:schemeClr val="tx1"/>
                </a:solidFill>
              </a:rPr>
              <a:t>He </a:t>
            </a:r>
            <a:r>
              <a:rPr lang="en-US" sz="2000" dirty="0">
                <a:solidFill>
                  <a:schemeClr val="accent6">
                    <a:lumMod val="75000"/>
                  </a:schemeClr>
                </a:solidFill>
              </a:rPr>
              <a:t>would have been </a:t>
            </a:r>
            <a:r>
              <a:rPr lang="en-US" sz="2000" dirty="0">
                <a:solidFill>
                  <a:schemeClr val="tx1"/>
                </a:solidFill>
              </a:rPr>
              <a:t>seen by the guide. </a:t>
            </a:r>
          </a:p>
          <a:p>
            <a:pPr marL="342900" indent="-342900" algn="l" rtl="0">
              <a:buFont typeface="Arial" panose="020B0604020202020204" pitchFamily="34" charset="0"/>
              <a:buChar char="•"/>
            </a:pPr>
            <a:r>
              <a:rPr lang="en-US" sz="2000" dirty="0">
                <a:solidFill>
                  <a:schemeClr val="tx1"/>
                </a:solidFill>
              </a:rPr>
              <a:t>He </a:t>
            </a:r>
            <a:r>
              <a:rPr lang="en-US" sz="2000" dirty="0">
                <a:solidFill>
                  <a:schemeClr val="accent6">
                    <a:lumMod val="75000"/>
                  </a:schemeClr>
                </a:solidFill>
              </a:rPr>
              <a:t>is</a:t>
            </a:r>
            <a:r>
              <a:rPr lang="en-US" sz="2000" dirty="0">
                <a:solidFill>
                  <a:schemeClr val="tx1"/>
                </a:solidFill>
              </a:rPr>
              <a:t> going to school.</a:t>
            </a:r>
          </a:p>
          <a:p>
            <a:pPr marL="342900" indent="-342900" algn="l" rtl="0">
              <a:buFont typeface="Arial" panose="020B0604020202020204" pitchFamily="34" charset="0"/>
              <a:buChar char="•"/>
            </a:pPr>
            <a:r>
              <a:rPr lang="en-US" sz="2000" dirty="0">
                <a:solidFill>
                  <a:schemeClr val="tx1"/>
                </a:solidFill>
              </a:rPr>
              <a:t>She </a:t>
            </a:r>
            <a:r>
              <a:rPr lang="en-US" sz="2000" dirty="0">
                <a:solidFill>
                  <a:schemeClr val="accent6">
                    <a:lumMod val="75000"/>
                  </a:schemeClr>
                </a:solidFill>
              </a:rPr>
              <a:t>has been </a:t>
            </a:r>
            <a:r>
              <a:rPr lang="en-US" sz="2000" dirty="0">
                <a:solidFill>
                  <a:schemeClr val="tx1"/>
                </a:solidFill>
              </a:rPr>
              <a:t>promoted.</a:t>
            </a:r>
          </a:p>
        </p:txBody>
      </p:sp>
      <p:sp>
        <p:nvSpPr>
          <p:cNvPr id="8" name="مستطيل مستدير الزوايا 7"/>
          <p:cNvSpPr/>
          <p:nvPr/>
        </p:nvSpPr>
        <p:spPr>
          <a:xfrm>
            <a:off x="6699340" y="3755275"/>
            <a:ext cx="3947783" cy="2714534"/>
          </a:xfrm>
          <a:prstGeom prst="roundRect">
            <a:avLst/>
          </a:prstGeom>
          <a:gradFill>
            <a:gsLst>
              <a:gs pos="67000">
                <a:schemeClr val="bg1"/>
              </a:gs>
              <a:gs pos="55000">
                <a:schemeClr val="bg1"/>
              </a:gs>
              <a:gs pos="86000">
                <a:schemeClr val="accent6">
                  <a:lumMod val="27000"/>
                  <a:lumOff val="73000"/>
                </a:schemeClr>
              </a:gs>
              <a:gs pos="100000">
                <a:schemeClr val="accent6">
                  <a:lumMod val="45000"/>
                  <a:lumOff val="55000"/>
                </a:schemeClr>
              </a:gs>
              <a:gs pos="98000">
                <a:schemeClr val="accent6">
                  <a:lumMod val="45000"/>
                  <a:lumOff val="55000"/>
                </a:schemeClr>
              </a:gs>
              <a:gs pos="63000">
                <a:schemeClr val="bg1"/>
              </a:gs>
              <a:gs pos="82000">
                <a:schemeClr val="accent6">
                  <a:lumMod val="30000"/>
                  <a:lumOff val="70000"/>
                </a:schemeClr>
              </a:gs>
            </a:gsLst>
            <a:lin ang="10800000" scaled="1"/>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000" b="1" dirty="0" smtClean="0">
                <a:solidFill>
                  <a:schemeClr val="tx1"/>
                </a:solidFill>
              </a:rPr>
              <a:t>modal </a:t>
            </a:r>
            <a:r>
              <a:rPr lang="en-US" sz="2000" b="1" dirty="0">
                <a:solidFill>
                  <a:schemeClr val="tx1"/>
                </a:solidFill>
              </a:rPr>
              <a:t>auxiliaries </a:t>
            </a:r>
            <a:r>
              <a:rPr lang="en-US" sz="2000" dirty="0">
                <a:solidFill>
                  <a:schemeClr val="accent6">
                    <a:lumMod val="75000"/>
                  </a:schemeClr>
                </a:solidFill>
              </a:rPr>
              <a:t>will , would , </a:t>
            </a:r>
            <a:r>
              <a:rPr lang="en-US" sz="2000" dirty="0" smtClean="0">
                <a:solidFill>
                  <a:schemeClr val="accent6">
                    <a:lumMod val="75000"/>
                  </a:schemeClr>
                </a:solidFill>
              </a:rPr>
              <a:t>may</a:t>
            </a:r>
          </a:p>
          <a:p>
            <a:pPr marL="342900" indent="-342900" algn="l" rtl="0">
              <a:buFont typeface="Arial" panose="020B0604020202020204" pitchFamily="34" charset="0"/>
              <a:buChar char="•"/>
            </a:pPr>
            <a:r>
              <a:rPr lang="en-US" sz="2000" b="1" dirty="0" smtClean="0">
                <a:solidFill>
                  <a:schemeClr val="tx1"/>
                </a:solidFill>
              </a:rPr>
              <a:t>perfect </a:t>
            </a:r>
            <a:r>
              <a:rPr lang="en-US" sz="2000" b="1" dirty="0">
                <a:solidFill>
                  <a:schemeClr val="tx1"/>
                </a:solidFill>
              </a:rPr>
              <a:t>auxiliaries </a:t>
            </a:r>
            <a:r>
              <a:rPr lang="en-US" sz="2000" dirty="0">
                <a:solidFill>
                  <a:schemeClr val="accent6">
                    <a:lumMod val="75000"/>
                  </a:schemeClr>
                </a:solidFill>
              </a:rPr>
              <a:t>have , has , had </a:t>
            </a:r>
            <a:endParaRPr lang="en-US" sz="2000" dirty="0" smtClean="0">
              <a:solidFill>
                <a:schemeClr val="accent6">
                  <a:lumMod val="75000"/>
                </a:schemeClr>
              </a:solidFill>
            </a:endParaRPr>
          </a:p>
          <a:p>
            <a:pPr marL="342900" indent="-342900" algn="l" rtl="0">
              <a:buFont typeface="Arial" panose="020B0604020202020204" pitchFamily="34" charset="0"/>
              <a:buChar char="•"/>
            </a:pPr>
            <a:r>
              <a:rPr lang="en-US" sz="2000" b="1" dirty="0" smtClean="0">
                <a:solidFill>
                  <a:schemeClr val="tx1"/>
                </a:solidFill>
              </a:rPr>
              <a:t>continuous </a:t>
            </a:r>
            <a:r>
              <a:rPr lang="en-US" sz="2000" b="1" dirty="0">
                <a:solidFill>
                  <a:schemeClr val="tx1"/>
                </a:solidFill>
              </a:rPr>
              <a:t>/ progressive auxiliaries </a:t>
            </a:r>
            <a:r>
              <a:rPr lang="en-US" sz="2000" dirty="0">
                <a:solidFill>
                  <a:schemeClr val="accent6">
                    <a:lumMod val="75000"/>
                  </a:schemeClr>
                </a:solidFill>
              </a:rPr>
              <a:t>is , am , </a:t>
            </a:r>
            <a:r>
              <a:rPr lang="en-US" sz="2000" dirty="0" smtClean="0">
                <a:solidFill>
                  <a:schemeClr val="accent6">
                    <a:lumMod val="75000"/>
                  </a:schemeClr>
                </a:solidFill>
              </a:rPr>
              <a:t>are</a:t>
            </a:r>
          </a:p>
          <a:p>
            <a:pPr marL="342900" indent="-342900" algn="l" rtl="0">
              <a:buFont typeface="Arial" panose="020B0604020202020204" pitchFamily="34" charset="0"/>
              <a:buChar char="•"/>
            </a:pPr>
            <a:r>
              <a:rPr lang="en-US" sz="2000" dirty="0" smtClean="0">
                <a:solidFill>
                  <a:schemeClr val="accent6">
                    <a:lumMod val="75000"/>
                  </a:schemeClr>
                </a:solidFill>
              </a:rPr>
              <a:t> </a:t>
            </a:r>
            <a:r>
              <a:rPr lang="en-US" sz="2000" b="1" dirty="0">
                <a:solidFill>
                  <a:schemeClr val="tx1"/>
                </a:solidFill>
              </a:rPr>
              <a:t>passive auxiliaries</a:t>
            </a:r>
            <a:r>
              <a:rPr lang="en-US" sz="2000" b="1" dirty="0">
                <a:solidFill>
                  <a:schemeClr val="accent6">
                    <a:lumMod val="75000"/>
                  </a:schemeClr>
                </a:solidFill>
              </a:rPr>
              <a:t> </a:t>
            </a:r>
            <a:r>
              <a:rPr lang="en-US" sz="2000" dirty="0">
                <a:solidFill>
                  <a:schemeClr val="accent6">
                    <a:lumMod val="75000"/>
                  </a:schemeClr>
                </a:solidFill>
              </a:rPr>
              <a:t>is , am , are</a:t>
            </a:r>
          </a:p>
        </p:txBody>
      </p:sp>
    </p:spTree>
    <p:extLst>
      <p:ext uri="{BB962C8B-B14F-4D97-AF65-F5344CB8AC3E}">
        <p14:creationId xmlns:p14="http://schemas.microsoft.com/office/powerpoint/2010/main" val="331283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3894" y="0"/>
            <a:ext cx="12193057" cy="6858594"/>
          </a:xfrm>
          <a:prstGeom prst="rect">
            <a:avLst/>
          </a:prstGeom>
        </p:spPr>
      </p:pic>
      <p:sp>
        <p:nvSpPr>
          <p:cNvPr id="3" name="عنصر نائب للمحتوى 2"/>
          <p:cNvSpPr>
            <a:spLocks noGrp="1"/>
          </p:cNvSpPr>
          <p:nvPr>
            <p:ph idx="1"/>
          </p:nvPr>
        </p:nvSpPr>
        <p:spPr>
          <a:xfrm>
            <a:off x="2430051" y="3228718"/>
            <a:ext cx="6901841" cy="390823"/>
          </a:xfrm>
        </p:spPr>
        <p:txBody>
          <a:bodyPr>
            <a:normAutofit/>
          </a:bodyPr>
          <a:lstStyle/>
          <a:p>
            <a:pPr algn="ctr"/>
            <a:r>
              <a:rPr lang="en-US" b="1" dirty="0">
                <a:solidFill>
                  <a:schemeClr val="accent2">
                    <a:lumMod val="75000"/>
                  </a:schemeClr>
                </a:solidFill>
              </a:rPr>
              <a:t>Action processes </a:t>
            </a:r>
          </a:p>
          <a:p>
            <a:pPr algn="ctr"/>
            <a:endParaRPr lang="ar-IQ" dirty="0"/>
          </a:p>
        </p:txBody>
      </p:sp>
      <p:sp>
        <p:nvSpPr>
          <p:cNvPr id="5" name="مستطيل مستدير الزوايا 4"/>
          <p:cNvSpPr/>
          <p:nvPr/>
        </p:nvSpPr>
        <p:spPr>
          <a:xfrm>
            <a:off x="1916485" y="752071"/>
            <a:ext cx="7928975" cy="2204580"/>
          </a:xfrm>
          <a:prstGeom prst="roundRect">
            <a:avLst/>
          </a:prstGeom>
          <a:gradFill flip="none" rotWithShape="1">
            <a:gsLst>
              <a:gs pos="83000">
                <a:schemeClr val="bg1"/>
              </a:gs>
              <a:gs pos="100000">
                <a:schemeClr val="accent6">
                  <a:lumMod val="30000"/>
                  <a:lumOff val="70000"/>
                </a:schemeClr>
              </a:gs>
            </a:gsLst>
            <a:lin ang="108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l" rtl="0">
              <a:buFont typeface="Arial" panose="020B0604020202020204" pitchFamily="34" charset="0"/>
              <a:buChar char="•"/>
            </a:pPr>
            <a:r>
              <a:rPr lang="en-US" sz="2400" b="1" dirty="0">
                <a:solidFill>
                  <a:schemeClr val="accent2">
                    <a:lumMod val="75000"/>
                  </a:schemeClr>
                </a:solidFill>
              </a:rPr>
              <a:t>Action processes </a:t>
            </a:r>
          </a:p>
          <a:p>
            <a:pPr marL="342900" indent="-342900" algn="l" rtl="0">
              <a:buFont typeface="Arial" panose="020B0604020202020204" pitchFamily="34" charset="0"/>
              <a:buChar char="•"/>
            </a:pPr>
            <a:r>
              <a:rPr lang="en-US" sz="2400" dirty="0">
                <a:solidFill>
                  <a:schemeClr val="accent2">
                    <a:lumMod val="75000"/>
                  </a:schemeClr>
                </a:solidFill>
              </a:rPr>
              <a:t>In functional grammar, the term for the configurations of participants associated with different processes is known as </a:t>
            </a:r>
            <a:r>
              <a:rPr lang="en-US" sz="2400" u="sng" dirty="0" smtClean="0">
                <a:solidFill>
                  <a:schemeClr val="accent2">
                    <a:lumMod val="75000"/>
                  </a:schemeClr>
                </a:solidFill>
              </a:rPr>
              <a:t>transitivity</a:t>
            </a:r>
            <a:r>
              <a:rPr lang="en-US" sz="2400" dirty="0" smtClean="0">
                <a:solidFill>
                  <a:schemeClr val="accent2">
                    <a:lumMod val="75000"/>
                  </a:schemeClr>
                </a:solidFill>
              </a:rPr>
              <a:t>.</a:t>
            </a:r>
            <a:endParaRPr lang="en-US" sz="2400" dirty="0">
              <a:solidFill>
                <a:schemeClr val="accent2">
                  <a:lumMod val="75000"/>
                </a:schemeClr>
              </a:solidFill>
            </a:endParaRPr>
          </a:p>
        </p:txBody>
      </p:sp>
      <p:cxnSp>
        <p:nvCxnSpPr>
          <p:cNvPr id="10" name="رابط كسهم مستقيم 9"/>
          <p:cNvCxnSpPr/>
          <p:nvPr/>
        </p:nvCxnSpPr>
        <p:spPr>
          <a:xfrm>
            <a:off x="6789105" y="3759773"/>
            <a:ext cx="1215025" cy="789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6095999" y="3891608"/>
            <a:ext cx="242171" cy="983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a:off x="3537291" y="3825690"/>
            <a:ext cx="1146133" cy="657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H="1">
            <a:off x="4827600" y="3866898"/>
            <a:ext cx="521013" cy="969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مخطط انسيابي: معالجة متعاقبة 18"/>
          <p:cNvSpPr/>
          <p:nvPr/>
        </p:nvSpPr>
        <p:spPr>
          <a:xfrm>
            <a:off x="1903178" y="4548913"/>
            <a:ext cx="1634113" cy="57423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2">
                    <a:lumMod val="75000"/>
                  </a:schemeClr>
                </a:solidFill>
              </a:rPr>
              <a:t>circumstance</a:t>
            </a:r>
            <a:endParaRPr lang="ar-IQ" dirty="0">
              <a:solidFill>
                <a:schemeClr val="accent2">
                  <a:lumMod val="75000"/>
                </a:schemeClr>
              </a:solidFill>
            </a:endParaRPr>
          </a:p>
        </p:txBody>
      </p:sp>
      <p:sp>
        <p:nvSpPr>
          <p:cNvPr id="21" name="مخطط انسيابي: معالجة متعاقبة 20"/>
          <p:cNvSpPr/>
          <p:nvPr/>
        </p:nvSpPr>
        <p:spPr>
          <a:xfrm>
            <a:off x="3792506" y="5102146"/>
            <a:ext cx="1518519" cy="57423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2">
                    <a:lumMod val="75000"/>
                  </a:schemeClr>
                </a:solidFill>
              </a:rPr>
              <a:t>Participant</a:t>
            </a:r>
          </a:p>
          <a:p>
            <a:pPr algn="ctr"/>
            <a:r>
              <a:rPr lang="en-US" dirty="0" smtClean="0">
                <a:solidFill>
                  <a:schemeClr val="accent2">
                    <a:lumMod val="75000"/>
                  </a:schemeClr>
                </a:solidFill>
              </a:rPr>
              <a:t>(Actor)</a:t>
            </a:r>
            <a:endParaRPr lang="ar-IQ" dirty="0">
              <a:solidFill>
                <a:schemeClr val="accent2">
                  <a:lumMod val="75000"/>
                </a:schemeClr>
              </a:solidFill>
            </a:endParaRPr>
          </a:p>
        </p:txBody>
      </p:sp>
      <p:sp>
        <p:nvSpPr>
          <p:cNvPr id="22" name="مخطط انسيابي: معالجة متعاقبة 21"/>
          <p:cNvSpPr/>
          <p:nvPr/>
        </p:nvSpPr>
        <p:spPr>
          <a:xfrm>
            <a:off x="5854092" y="5113206"/>
            <a:ext cx="1357762" cy="57423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2">
                    <a:lumMod val="75000"/>
                  </a:schemeClr>
                </a:solidFill>
              </a:rPr>
              <a:t>Action</a:t>
            </a:r>
            <a:endParaRPr lang="ar-IQ" dirty="0">
              <a:solidFill>
                <a:schemeClr val="accent2">
                  <a:lumMod val="75000"/>
                </a:schemeClr>
              </a:solidFill>
            </a:endParaRPr>
          </a:p>
        </p:txBody>
      </p:sp>
      <p:sp>
        <p:nvSpPr>
          <p:cNvPr id="23" name="مخطط انسيابي: معالجة متعاقبة 22"/>
          <p:cNvSpPr/>
          <p:nvPr/>
        </p:nvSpPr>
        <p:spPr>
          <a:xfrm>
            <a:off x="7754920" y="4595763"/>
            <a:ext cx="1464236" cy="57423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2">
                    <a:lumMod val="75000"/>
                  </a:schemeClr>
                </a:solidFill>
              </a:rPr>
              <a:t>Participant</a:t>
            </a:r>
          </a:p>
          <a:p>
            <a:pPr algn="ctr"/>
            <a:r>
              <a:rPr lang="en-US" dirty="0" smtClean="0">
                <a:solidFill>
                  <a:schemeClr val="accent2">
                    <a:lumMod val="75000"/>
                  </a:schemeClr>
                </a:solidFill>
              </a:rPr>
              <a:t>(Goal)</a:t>
            </a:r>
            <a:endParaRPr lang="ar-IQ" dirty="0">
              <a:solidFill>
                <a:schemeClr val="accent2">
                  <a:lumMod val="75000"/>
                </a:schemeClr>
              </a:solidFill>
            </a:endParaRPr>
          </a:p>
        </p:txBody>
      </p:sp>
    </p:spTree>
    <p:extLst>
      <p:ext uri="{BB962C8B-B14F-4D97-AF65-F5344CB8AC3E}">
        <p14:creationId xmlns:p14="http://schemas.microsoft.com/office/powerpoint/2010/main" val="6795724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529" y="-297"/>
            <a:ext cx="12193057" cy="6858594"/>
          </a:xfrm>
          <a:prstGeom prst="rect">
            <a:avLst/>
          </a:prstGeom>
        </p:spPr>
      </p:pic>
      <p:pic>
        <p:nvPicPr>
          <p:cNvPr id="5" name="عنصر نائب للمحتوى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4576" y="801665"/>
            <a:ext cx="6803105" cy="5027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503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واجهة">
  <a:themeElements>
    <a:clrScheme name="أزرق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