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3" r:id="rId4"/>
    <p:sldId id="258" r:id="rId5"/>
    <p:sldId id="259" r:id="rId6"/>
    <p:sldId id="260" r:id="rId7"/>
    <p:sldId id="261"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03164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17545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68635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4188236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222501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03422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038292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215339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165311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241301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05464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3/1/2020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035687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3/1/2020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621876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3/1/2020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919584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t>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89539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t>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17556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7F5998-810B-4EC1-A923-EC79675A8282}" type="datetimeFigureOut">
              <a:rPr lang="en-US" smtClean="0"/>
              <a:t>3/1/2020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41562806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مادة الايماءة والرمز</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a:t>
            </a:r>
            <a:r>
              <a:rPr lang="ar-IQ" sz="3200" b="1">
                <a:latin typeface="Arial" panose="020B0604020202020204" pitchFamily="34" charset="0"/>
                <a:cs typeface="Arial" panose="020B0604020202020204" pitchFamily="34" charset="0"/>
              </a:rPr>
              <a:t>: </a:t>
            </a:r>
            <a:r>
              <a:rPr lang="ar-IQ" sz="3200" b="1"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en-US" sz="3200" b="1" dirty="0">
                <a:latin typeface="Arial" panose="020B0604020202020204" pitchFamily="34" charset="0"/>
                <a:cs typeface="Arial" panose="020B0604020202020204" pitchFamily="34" charset="0"/>
              </a:rPr>
              <a:t>19</a:t>
            </a:r>
            <a:endParaRPr lang="en-US" sz="3200" dirty="0">
              <a:latin typeface="Arial" panose="020B0604020202020204" pitchFamily="34" charset="0"/>
              <a:cs typeface="Arial" panose="020B0604020202020204" pitchFamily="34" charset="0"/>
            </a:endParaRPr>
          </a:p>
          <a:p>
            <a:pPr algn="ctr" rtl="1">
              <a:lnSpc>
                <a:spcPct val="107000"/>
              </a:lnSpc>
              <a:spcAft>
                <a:spcPts val="800"/>
              </a:spcAft>
            </a:pPr>
            <a:r>
              <a:rPr lang="ar-IQ" sz="3200" b="1" dirty="0">
                <a:latin typeface="Arial" panose="020B0604020202020204" pitchFamily="34" charset="0"/>
                <a:cs typeface="Arial" panose="020B0604020202020204" pitchFamily="34" charset="0"/>
              </a:rPr>
              <a:t>أسم المحاضرة: </a:t>
            </a:r>
            <a:r>
              <a:rPr lang="ar-IQ" sz="3200" b="1" dirty="0">
                <a:ea typeface="Calibri" panose="020F0502020204030204" pitchFamily="34" charset="0"/>
                <a:cs typeface="Simplified Arabic" panose="02020603050405020304" pitchFamily="18" charset="-78"/>
              </a:rPr>
              <a:t>البنيوية والبنية الرمزية/ البنيوية بين الرموز العامة والرموز الخاصة</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8515" y="137787"/>
            <a:ext cx="8996447" cy="4321480"/>
          </a:xfrm>
        </p:spPr>
        <p:txBody>
          <a:bodyPr>
            <a:noAutofit/>
          </a:bodyPr>
          <a:lstStyle/>
          <a:p>
            <a:pPr indent="457200" algn="just" rtl="1">
              <a:lnSpc>
                <a:spcPct val="200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اثار ادموند </a:t>
            </a:r>
            <a:r>
              <a:rPr lang="ar-IQ" sz="2400" dirty="0" err="1">
                <a:latin typeface="Calibri" panose="020F0502020204030204" pitchFamily="34" charset="0"/>
                <a:ea typeface="Calibri" panose="020F0502020204030204" pitchFamily="34" charset="0"/>
                <a:cs typeface="Simplified Arabic" panose="02020603050405020304" pitchFamily="18" charset="-78"/>
              </a:rPr>
              <a:t>ليتش</a:t>
            </a:r>
            <a:r>
              <a:rPr lang="ar-IQ" sz="2400" dirty="0">
                <a:latin typeface="Calibri" panose="020F0502020204030204" pitchFamily="34" charset="0"/>
                <a:ea typeface="Calibri" panose="020F0502020204030204" pitchFamily="34" charset="0"/>
                <a:cs typeface="Simplified Arabic" panose="02020603050405020304" pitchFamily="18" charset="-78"/>
              </a:rPr>
              <a:t> قضية هامة في دراسته للأساطير والشعائر وبعض الظواهر الاجتماعية الأخرى من خلال تحليله البنيوي للرموز المتضمنة فيها. وهذه القضية تتعلق بنوع الرموز التي يتعامل معها الانثروبولوجي، وبصفة خاصة الرموز العامة في مقابل الرموز الخاصة او الشخصية. وتظهر أهمية هذه المشكلة في ردود الفعل في الدوائر </a:t>
            </a:r>
            <a:r>
              <a:rPr lang="ar-IQ" sz="2400" dirty="0" err="1">
                <a:latin typeface="Calibri" panose="020F0502020204030204" pitchFamily="34" charset="0"/>
                <a:ea typeface="Calibri" panose="020F0502020204030204" pitchFamily="34" charset="0"/>
                <a:cs typeface="Simplified Arabic" panose="02020603050405020304" pitchFamily="18" charset="-78"/>
              </a:rPr>
              <a:t>الأنثروبولوجية</a:t>
            </a:r>
            <a:r>
              <a:rPr lang="ar-IQ" sz="2400" dirty="0">
                <a:latin typeface="Calibri" panose="020F0502020204030204" pitchFamily="34" charset="0"/>
                <a:ea typeface="Calibri" panose="020F0502020204030204" pitchFamily="34" charset="0"/>
                <a:cs typeface="Simplified Arabic" panose="02020603050405020304" pitchFamily="18" charset="-78"/>
              </a:rPr>
              <a:t> نحو اراء </a:t>
            </a:r>
            <a:r>
              <a:rPr lang="ar-IQ" sz="2400" dirty="0" err="1">
                <a:latin typeface="Calibri" panose="020F0502020204030204" pitchFamily="34" charset="0"/>
                <a:ea typeface="Calibri" panose="020F0502020204030204" pitchFamily="34" charset="0"/>
                <a:cs typeface="Simplified Arabic" panose="02020603050405020304" pitchFamily="18" charset="-78"/>
              </a:rPr>
              <a:t>ليتش</a:t>
            </a:r>
            <a:r>
              <a:rPr lang="ar-IQ" sz="2400" dirty="0">
                <a:latin typeface="Calibri" panose="020F0502020204030204" pitchFamily="34" charset="0"/>
                <a:ea typeface="Calibri" panose="020F0502020204030204" pitchFamily="34" charset="0"/>
                <a:cs typeface="Simplified Arabic" panose="02020603050405020304" pitchFamily="18" charset="-78"/>
              </a:rPr>
              <a:t> في هذه القضية.</a:t>
            </a: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8515" y="137786"/>
            <a:ext cx="8996447" cy="6278511"/>
          </a:xfrm>
        </p:spPr>
        <p:txBody>
          <a:bodyPr>
            <a:noAutofit/>
          </a:bodyPr>
          <a:lstStyle/>
          <a:p>
            <a:pPr lvl="0" algn="just" rtl="1">
              <a:lnSpc>
                <a:spcPct val="150000"/>
              </a:lnSpc>
              <a:buClr>
                <a:srgbClr val="90C226"/>
              </a:buClr>
            </a:pPr>
            <a:r>
              <a:rPr lang="ar-IQ" sz="2400" dirty="0">
                <a:solidFill>
                  <a:prstClr val="black">
                    <a:lumMod val="75000"/>
                    <a:lumOff val="25000"/>
                  </a:prstClr>
                </a:solidFill>
                <a:ea typeface="Calibri" panose="020F0502020204030204" pitchFamily="34" charset="0"/>
                <a:cs typeface="Simplified Arabic" panose="02020603050405020304" pitchFamily="18" charset="-78"/>
              </a:rPr>
              <a:t>يقول </a:t>
            </a:r>
            <a:r>
              <a:rPr lang="ar-IQ" sz="2400" dirty="0" err="1">
                <a:solidFill>
                  <a:prstClr val="black">
                    <a:lumMod val="75000"/>
                    <a:lumOff val="25000"/>
                  </a:prstClr>
                </a:solidFill>
                <a:ea typeface="Calibri" panose="020F0502020204030204" pitchFamily="34" charset="0"/>
                <a:cs typeface="Simplified Arabic" panose="02020603050405020304" pitchFamily="18" charset="-78"/>
              </a:rPr>
              <a:t>ليتش</a:t>
            </a:r>
            <a:r>
              <a:rPr lang="ar-IQ" sz="2400" dirty="0">
                <a:solidFill>
                  <a:prstClr val="black">
                    <a:lumMod val="75000"/>
                    <a:lumOff val="25000"/>
                  </a:prstClr>
                </a:solidFill>
                <a:ea typeface="Calibri" panose="020F0502020204030204" pitchFamily="34" charset="0"/>
                <a:cs typeface="Simplified Arabic" panose="02020603050405020304" pitchFamily="18" charset="-78"/>
              </a:rPr>
              <a:t> ان التمييز بين الرموز العامة او لاجتماعية، والرموز الخاصة او الشخصية، هو في جوهره تمييز بين المجال لاجتماعي الذي يهتم به الأنثروبولوجي، والمجال النفسي او السيكولوجي الذي يهتم به عالم النفس. فعالم الانثروبولوجيا يركز على الجوانب لاجتماعية من السلوك ضمن إطار مرجعي بنائي، بمعنى تحليل ذلك السلوك على انه نسق من لاتصال بين اشخاص اجتماعيين معرفين بنائيا. اما عالم النفس فيهتم بشكل أساسي بسلوك الفرد حيث هو كيان فريد في حد ذاته. والسلوك الرمزي بالنسبة العالم النفس هو الفعل او السلوك الضاهر الذي يمثل شيئا اخر مستترا او لا شعوريا، وكل من الجانبين (الظاهر او القابل للملاحظة والمستتر او المستنتج) أجزاء من نفس الفرد.</a:t>
            </a:r>
            <a:endParaRPr lang="en-US" dirty="0">
              <a:solidFill>
                <a:prstClr val="black">
                  <a:lumMod val="75000"/>
                  <a:lumOff val="25000"/>
                </a:prstClr>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41917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يهتم الأنثروبولوجي ليس بالفرد في حد ذاته، بل الأفراد في علاقاتهم الاجتماعية بين كل منهم بالأخر داخل مجال اجتماعي واسع، ومن ثمة فانه يهتم بالرموز العامة او المشتركة بينهم. فالرمزية بهذا المعنى هي ملكية عامة، أذ ان مصدرها المباشر هو القاعدة الثقافية من النوع القانوني او الديني وليس الجوانب النفسية للفرد. </a:t>
            </a:r>
            <a:endParaRPr lang="en-US" sz="2000" dirty="0">
              <a:latin typeface="Calibri" panose="020F0502020204030204" pitchFamily="34" charset="0"/>
              <a:ea typeface="Calibri" panose="020F0502020204030204" pitchFamily="34" charset="0"/>
              <a:cs typeface="Arial" panose="020B0604020202020204" pitchFamily="34" charset="0"/>
            </a:endParaRPr>
          </a:p>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والرموز العامة تكون متضمنة في السلوك الشعائري العام الذي يتعلق بالمركز لاجتماعي للفاعل أو الفاعلين. ويخلص </a:t>
            </a:r>
            <a:r>
              <a:rPr lang="ar-IQ" sz="2800" dirty="0" err="1">
                <a:latin typeface="Calibri" panose="020F0502020204030204" pitchFamily="34" charset="0"/>
                <a:ea typeface="Calibri" panose="020F0502020204030204" pitchFamily="34" charset="0"/>
                <a:cs typeface="Simplified Arabic" panose="02020603050405020304" pitchFamily="18" charset="-78"/>
              </a:rPr>
              <a:t>ليتش</a:t>
            </a:r>
            <a:r>
              <a:rPr lang="ar-IQ" sz="2800" dirty="0">
                <a:latin typeface="Calibri" panose="020F0502020204030204" pitchFamily="34" charset="0"/>
                <a:ea typeface="Calibri" panose="020F0502020204030204" pitchFamily="34" charset="0"/>
                <a:cs typeface="Simplified Arabic" panose="02020603050405020304" pitchFamily="18" charset="-78"/>
              </a:rPr>
              <a:t> الى أنه لا يمكن رد الرموز العامة أو الاجتماعية الى رموز شخصية، وبالتالي لا يمكن تفسير النوع الأول من الرموز من خلال التحليل النفسي الذي يهتم بموضوعات مثل الدوافع الجنسية العميقة واللاشعور والكبت.</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يطبق </a:t>
            </a:r>
            <a:r>
              <a:rPr lang="ar-IQ" sz="2800" dirty="0" err="1">
                <a:latin typeface="Calibri" panose="020F0502020204030204" pitchFamily="34" charset="0"/>
                <a:ea typeface="Calibri" panose="020F0502020204030204" pitchFamily="34" charset="0"/>
                <a:cs typeface="Simplified Arabic" panose="02020603050405020304" pitchFamily="18" charset="-78"/>
              </a:rPr>
              <a:t>ليتش</a:t>
            </a:r>
            <a:r>
              <a:rPr lang="ar-IQ" sz="2800" dirty="0">
                <a:latin typeface="Calibri" panose="020F0502020204030204" pitchFamily="34" charset="0"/>
                <a:ea typeface="Calibri" panose="020F0502020204030204" pitchFamily="34" charset="0"/>
                <a:cs typeface="Simplified Arabic" panose="02020603050405020304" pitchFamily="18" charset="-78"/>
              </a:rPr>
              <a:t> المنهج البنيوي عند كلود ليفي شتراوس في دراسته لبعض الاساطير الهندية متتبعا فيها البناء الرمزي العميق الذي يكمن تحت الاحداث المختلفة والتنوعات الظاهرة المتضمنة في تلك الاساطير. كما ان دراسات ادموند </a:t>
            </a:r>
            <a:r>
              <a:rPr lang="ar-IQ" sz="2800" dirty="0" err="1">
                <a:latin typeface="Calibri" panose="020F0502020204030204" pitchFamily="34" charset="0"/>
                <a:ea typeface="Calibri" panose="020F0502020204030204" pitchFamily="34" charset="0"/>
                <a:cs typeface="Simplified Arabic" panose="02020603050405020304" pitchFamily="18" charset="-78"/>
              </a:rPr>
              <a:t>ليتش</a:t>
            </a:r>
            <a:r>
              <a:rPr lang="ar-IQ" sz="2800" dirty="0">
                <a:latin typeface="Calibri" panose="020F0502020204030204" pitchFamily="34" charset="0"/>
                <a:ea typeface="Calibri" panose="020F0502020204030204" pitchFamily="34" charset="0"/>
                <a:cs typeface="Simplified Arabic" panose="02020603050405020304" pitchFamily="18" charset="-78"/>
              </a:rPr>
              <a:t> واجهت كثيراً من الانتقادات التي عادة توجه الى بنيوية كلود ليفي شتراوس. ومن هذه الانتقادات أن </a:t>
            </a:r>
            <a:r>
              <a:rPr lang="ar-IQ" sz="2800" dirty="0" err="1">
                <a:latin typeface="Calibri" panose="020F0502020204030204" pitchFamily="34" charset="0"/>
                <a:ea typeface="Calibri" panose="020F0502020204030204" pitchFamily="34" charset="0"/>
                <a:cs typeface="Simplified Arabic" panose="02020603050405020304" pitchFamily="18" charset="-78"/>
              </a:rPr>
              <a:t>ليتش</a:t>
            </a:r>
            <a:r>
              <a:rPr lang="ar-IQ" sz="2800" dirty="0">
                <a:latin typeface="Calibri" panose="020F0502020204030204" pitchFamily="34" charset="0"/>
                <a:ea typeface="Calibri" panose="020F0502020204030204" pitchFamily="34" charset="0"/>
                <a:cs typeface="Simplified Arabic" panose="02020603050405020304" pitchFamily="18" charset="-78"/>
              </a:rPr>
              <a:t> رد التراث الهندي القديم المعقد والمتراكم الى مجرد مبادئ رمزية تدور حول مشكلة التقابل بين الرجل والمرأة وكيفية الجمع بينهما أو تفريقهما، ومن هم الذين يلعبون دور الوسيط، بالإضافة الى ذلك ركز </a:t>
            </a:r>
            <a:r>
              <a:rPr lang="ar-IQ" sz="2800" dirty="0" err="1">
                <a:latin typeface="Calibri" panose="020F0502020204030204" pitchFamily="34" charset="0"/>
                <a:ea typeface="Calibri" panose="020F0502020204030204" pitchFamily="34" charset="0"/>
                <a:cs typeface="Simplified Arabic" panose="02020603050405020304" pitchFamily="18" charset="-78"/>
              </a:rPr>
              <a:t>ليتش</a:t>
            </a:r>
            <a:r>
              <a:rPr lang="ar-IQ" sz="2800" dirty="0">
                <a:latin typeface="Calibri" panose="020F0502020204030204" pitchFamily="34" charset="0"/>
                <a:ea typeface="Calibri" panose="020F0502020204030204" pitchFamily="34" charset="0"/>
                <a:cs typeface="Simplified Arabic" panose="02020603050405020304" pitchFamily="18" charset="-78"/>
              </a:rPr>
              <a:t> على ابطال الأسطورة الذين يدعمون تحليله البنائي واغفال ابطالا او شخصيات أخرى تظهر القدرة او الاهلية الجنسية كما انه أهمل بعض الحالات التي تظهر فيها البطل غير موجه بالرغبة الجنسية المباشرة كما هي الحال في تنافس الأبناء على حب الام.</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50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فالمعايير تمثل الجانب القيمي الذي يتوسط بين الثقافة والفعل، وإذا كانت معايير السلوك تتضمن جوانب ثقافية معينة، فإن الثقافة بالأحرى – كما يقول </a:t>
            </a:r>
            <a:r>
              <a:rPr lang="ar-IQ" sz="24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400" dirty="0">
                <a:latin typeface="Calibri" panose="020F0502020204030204" pitchFamily="34" charset="0"/>
                <a:ea typeface="Calibri" panose="020F0502020204030204" pitchFamily="34" charset="0"/>
                <a:cs typeface="Simplified Arabic" panose="02020603050405020304" pitchFamily="18" charset="-78"/>
              </a:rPr>
              <a:t>-يكون لها أولويه على دراسة أنماط الفعل أو السلوك. ومن ثم فإن الانثروبولوجي يجب أن يفصل الجوانب الثقافية الرمزي عن المعايير ويركز على الثقافة في حد ذاتها. وهذا ما فعله </a:t>
            </a:r>
            <a:r>
              <a:rPr lang="ar-IQ" sz="24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400" dirty="0">
                <a:latin typeface="Calibri" panose="020F0502020204030204" pitchFamily="34" charset="0"/>
                <a:ea typeface="Calibri" panose="020F0502020204030204" pitchFamily="34" charset="0"/>
                <a:cs typeface="Simplified Arabic" panose="02020603050405020304" pitchFamily="18" charset="-78"/>
              </a:rPr>
              <a:t> اذ عزل النسق الرمزي وفصله عن الواقع الاجتماعي متمثلاً في أفعال وسلوك الافراد. وهذا ما أكده صراحة </a:t>
            </a:r>
            <a:r>
              <a:rPr lang="ar-IQ" sz="24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400" dirty="0">
                <a:latin typeface="Calibri" panose="020F0502020204030204" pitchFamily="34" charset="0"/>
                <a:ea typeface="Calibri" panose="020F0502020204030204" pitchFamily="34" charset="0"/>
                <a:cs typeface="Simplified Arabic" panose="02020603050405020304" pitchFamily="18" charset="-78"/>
              </a:rPr>
              <a:t> في دراسته للقرابة عن المجتمع الأمريكي، اذ يقول "أنني لست مهتماً بوصف الأنماط الفعلية للسلوك أو بما يفعله الناس بالواقع عندما يقومون بأدوارهم، أو بالأدوار التي يلعبها الناس، أو الترتيبات والتنظيمات العامة في فعل وسلوك السكان موضوع الدراسة... أنني أهتم بنسق الرموز والمعاني وليس بالوصف على أي مستوى".</a:t>
            </a: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يبدو ان </a:t>
            </a:r>
            <a:r>
              <a:rPr lang="ar-IQ" sz="2800" dirty="0" err="1">
                <a:latin typeface="Calibri" panose="020F0502020204030204" pitchFamily="34" charset="0"/>
                <a:ea typeface="Calibri" panose="020F0502020204030204" pitchFamily="34" charset="0"/>
                <a:cs typeface="Simplified Arabic" panose="02020603050405020304" pitchFamily="18" charset="-78"/>
              </a:rPr>
              <a:t>ليتش</a:t>
            </a:r>
            <a:r>
              <a:rPr lang="ar-IQ" sz="2800" dirty="0">
                <a:latin typeface="Calibri" panose="020F0502020204030204" pitchFamily="34" charset="0"/>
                <a:ea typeface="Calibri" panose="020F0502020204030204" pitchFamily="34" charset="0"/>
                <a:cs typeface="Simplified Arabic" panose="02020603050405020304" pitchFamily="18" charset="-78"/>
              </a:rPr>
              <a:t> تأثر بالتمييز الذي وضعه بين الرموز العامة والرموز الخاصة، او الشخصية وخاصة الجوانب اللاشعورية منها. ويظهر ذلك في اهتمام </a:t>
            </a:r>
            <a:r>
              <a:rPr lang="ar-IQ" sz="2800" dirty="0" err="1">
                <a:latin typeface="Calibri" panose="020F0502020204030204" pitchFamily="34" charset="0"/>
                <a:ea typeface="Calibri" panose="020F0502020204030204" pitchFamily="34" charset="0"/>
                <a:cs typeface="Simplified Arabic" panose="02020603050405020304" pitchFamily="18" charset="-78"/>
              </a:rPr>
              <a:t>ليتش</a:t>
            </a:r>
            <a:r>
              <a:rPr lang="ar-IQ" sz="2800" dirty="0">
                <a:latin typeface="Calibri" panose="020F0502020204030204" pitchFamily="34" charset="0"/>
                <a:ea typeface="Calibri" panose="020F0502020204030204" pitchFamily="34" charset="0"/>
                <a:cs typeface="Simplified Arabic" panose="02020603050405020304" pitchFamily="18" charset="-78"/>
              </a:rPr>
              <a:t> الخاص بالرمزية الجنسية وموضوع التقابل بين الرجل والمرآه من ناحية، وعلاقات الأبناء بالأمهات والغيرة التي تحكم سلوكهم، أكثر من اهتمامه بموضوعات أخرى قد تكشف عن نمط التفكير الفعلي المتضمن في الأسطورة.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647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ان الاسهام الذي قدمه ديفيد </a:t>
            </a:r>
            <a:r>
              <a:rPr lang="ar-IQ" sz="24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400" dirty="0">
                <a:latin typeface="Calibri" panose="020F0502020204030204" pitchFamily="34" charset="0"/>
                <a:ea typeface="Calibri" panose="020F0502020204030204" pitchFamily="34" charset="0"/>
                <a:cs typeface="Simplified Arabic" panose="02020603050405020304" pitchFamily="18" charset="-78"/>
              </a:rPr>
              <a:t> في تحليله الرمزي لنسق القرابة الأمريكي يتمثل في نجاحه في تحقيق تحول جوهري عن الدراسات </a:t>
            </a:r>
            <a:r>
              <a:rPr lang="ar-IQ" sz="2400" dirty="0" err="1">
                <a:latin typeface="Calibri" panose="020F0502020204030204" pitchFamily="34" charset="0"/>
                <a:ea typeface="Calibri" panose="020F0502020204030204" pitchFamily="34" charset="0"/>
                <a:cs typeface="Simplified Arabic" panose="02020603050405020304" pitchFamily="18" charset="-78"/>
              </a:rPr>
              <a:t>الانثروبولوجية</a:t>
            </a:r>
            <a:r>
              <a:rPr lang="ar-IQ" sz="2400" dirty="0">
                <a:latin typeface="Calibri" panose="020F0502020204030204" pitchFamily="34" charset="0"/>
                <a:ea typeface="Calibri" panose="020F0502020204030204" pitchFamily="34" charset="0"/>
                <a:cs typeface="Simplified Arabic" panose="02020603050405020304" pitchFamily="18" charset="-78"/>
              </a:rPr>
              <a:t> التقليدية التي ركزت ولفترة طويلة على المفهوم البنائي الوظيفي في معالجة موضوع القرابة. فقد اهتم </a:t>
            </a:r>
            <a:r>
              <a:rPr lang="ar-IQ" sz="24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400" dirty="0">
                <a:latin typeface="Calibri" panose="020F0502020204030204" pitchFamily="34" charset="0"/>
                <a:ea typeface="Calibri" panose="020F0502020204030204" pitchFamily="34" charset="0"/>
                <a:cs typeface="Simplified Arabic" panose="02020603050405020304" pitchFamily="18" charset="-78"/>
              </a:rPr>
              <a:t> بإبراز الجوانب الثقافية والرمزية في هذا النسق. لكن المشكلة التي تواجه </a:t>
            </a:r>
            <a:r>
              <a:rPr lang="ar-IQ" sz="24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400" dirty="0">
                <a:latin typeface="Calibri" panose="020F0502020204030204" pitchFamily="34" charset="0"/>
                <a:ea typeface="Calibri" panose="020F0502020204030204" pitchFamily="34" charset="0"/>
                <a:cs typeface="Simplified Arabic" panose="02020603050405020304" pitchFamily="18" charset="-78"/>
              </a:rPr>
              <a:t> هي نفس المشكلة التي تواجه المنهج البنيوي، وبشكل عام وبالتحديد عزل الجوانب الثقافية أو الرمزية عن الجوانب الاجتماعية، وخاصة أفعال وسلوك الافراد. هذا بالإضافة إلى اغفال الجوانب الاقتصادية والتاريخية. واهتم </a:t>
            </a:r>
            <a:r>
              <a:rPr lang="ar-IQ" sz="24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400" dirty="0">
                <a:latin typeface="Calibri" panose="020F0502020204030204" pitchFamily="34" charset="0"/>
                <a:ea typeface="Calibri" panose="020F0502020204030204" pitchFamily="34" charset="0"/>
                <a:cs typeface="Simplified Arabic" panose="02020603050405020304" pitchFamily="18" charset="-78"/>
              </a:rPr>
              <a:t> بالعلاقات الصورية الشكلية بين الرموز المحورية مغفلاً المضمون الاجتماعي واختلافه وتنوعه باختلاف وتنوع افراد المجتمع، من حيث العمر والجنس والمكانة الاجتماعية. أن مشكلة التحليل البنيوية للرموز القائم على تحديد المعنى من خلال العلاقات القائمة بين تلك الرموز يتمثل في انه يجعل الانسان نتاج الرمز أو الرموز وليس مبدعاً أو حاملاً للرموز. كما أن اغفال البعد التاريخي في التحليل البنيوي يتضمن ان الرموز ثابته لا تتغير، وهذا خلاف الواقع. وبعبارة أخرى لم يحل التحليل البنيوي الرمزي مشكلة ظهور الرموز ونموها وانتشارها وتغييرها وتغير معناها تبعاً لذلك التغيير، واقتصر على الكشف عن معناها من خلال علاقات شكلية ثابته بينها.</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09635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22</TotalTime>
  <Words>835</Words>
  <Application>Microsoft Office PowerPoint</Application>
  <PresentationFormat>مخصص</PresentationFormat>
  <Paragraphs>14</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Facet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7</cp:revision>
  <dcterms:created xsi:type="dcterms:W3CDTF">1980-01-01T20:09:53Z</dcterms:created>
  <dcterms:modified xsi:type="dcterms:W3CDTF">2020-03-01T20:53:13Z</dcterms:modified>
</cp:coreProperties>
</file>