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3/1/2020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a:t>
            </a:r>
            <a:r>
              <a:rPr lang="ar-IQ" sz="3200" b="1">
                <a:latin typeface="Arial" panose="020B0604020202020204" pitchFamily="34" charset="0"/>
                <a:cs typeface="Arial" panose="020B0604020202020204" pitchFamily="34" charset="0"/>
              </a:rPr>
              <a:t>: </a:t>
            </a:r>
            <a:r>
              <a:rPr lang="ar-IQ" sz="3200" b="1"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21</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latin typeface="Calibri" panose="020F0502020204030204" pitchFamily="34" charset="0"/>
                <a:ea typeface="Calibri" panose="020F0502020204030204" pitchFamily="34" charset="0"/>
                <a:cs typeface="Simplified Arabic" panose="02020603050405020304" pitchFamily="18" charset="-78"/>
              </a:rPr>
              <a:t>التأويلية الرمزية/ الثقافة من المنظور التأويلي الرمزي</a:t>
            </a:r>
            <a:endParaRPr lang="en-US" sz="2400" dirty="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تبلورت الانثروبولوجيا التأويلية الرمزية، وكما سبقت الإشارة ومن خلال أعمال الانثروبولوجي الأمريكي الشهير </a:t>
            </a:r>
            <a:r>
              <a:rPr lang="ar-IQ" sz="2800" dirty="0" err="1">
                <a:latin typeface="Calibri" panose="020F0502020204030204" pitchFamily="34" charset="0"/>
                <a:ea typeface="Calibri" panose="020F0502020204030204" pitchFamily="34" charset="0"/>
                <a:cs typeface="Simplified Arabic" panose="02020603050405020304" pitchFamily="18" charset="-78"/>
              </a:rPr>
              <a:t>كليفورد</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الذي قام بسلسلة من الدراسات المختلفة في مجتمعات متعددة بالشرق الأوسط (المغرب) وجنوب شرقي آسيا (اندونيسيا)، ولقد جمع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بعض الدراسات الهامة في كتابة الشهير "تأويل الثقافات" الذي يؤكد فيه على الثقافة من حيث هي نسق من الرموز القابلة للتأويل. والكتاب يركز على البعد الثقافي الاجتماعي للرموز وليس البعد النفسي أو السيكولوجي المتضمن في كتاب فرويد وخاصة تأويل الاحلام. وبذلك فان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يستخدم التأويل الرمزي للثقافة والمجتمع على خلاف فرويد الذي يركز على الجوانب النفسية اللاشعورية عند الفرد.</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أشار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الى ان الرموز من حيث هي حاملات للمعنى أو التصور تتحد معاً كي تؤلف نصوصا ثقافيه تسمح للناس بأن يتواصلوا معا وان يعبروا عن أنفسهم لأنفسهم. ويؤكد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أن سوء فهم الثقافة يرجع الى الاتجاهات التي تنظر اليها على انها واقع فوق عضوي، له وجود خاص به ويتسم بقوى واهداف تميزه عن غيرة، وهذا النوع من التوجه يعلو بالثقافة ويرفعها عن واقعها الاجتماعي. والاتجاه الثقافي ينظر الى الثقافة على انها تتألف من مجرد أنماط سلوكية يمكن ملاحظتها من خلال الاحداث والوقائع السلوكية التي تقع في جماعة معينة، وهذا الاتجاه يبخس الثقافة حقها ويدنو بها الى مجرد احداث سلوكية يومية.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والثقافة عند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عامة لأنها تتألف من رموز ومعان هي أيضا عامه. فقد طور فكرة النسق الثقافي أو الرمزي وحررها من الأطر الجامدة عند كل من </a:t>
            </a:r>
            <a:r>
              <a:rPr lang="ar-IQ" sz="2800" dirty="0" err="1">
                <a:latin typeface="Calibri" panose="020F0502020204030204" pitchFamily="34" charset="0"/>
                <a:ea typeface="Calibri" panose="020F0502020204030204" pitchFamily="34" charset="0"/>
                <a:cs typeface="Simplified Arabic" panose="02020603050405020304" pitchFamily="18" charset="-78"/>
              </a:rPr>
              <a:t>بارسونز</a:t>
            </a:r>
            <a:r>
              <a:rPr lang="ar-IQ" sz="2800" dirty="0">
                <a:latin typeface="Calibri" panose="020F0502020204030204" pitchFamily="34" charset="0"/>
                <a:ea typeface="Calibri" panose="020F0502020204030204" pitchFamily="34" charset="0"/>
                <a:cs typeface="Simplified Arabic" panose="02020603050405020304" pitchFamily="18" charset="-78"/>
              </a:rPr>
              <a:t>، وليفي شتراوس. كما أنه استخدم الصورة </a:t>
            </a:r>
            <a:r>
              <a:rPr lang="en-US" sz="2800" dirty="0">
                <a:latin typeface="Simplified Arabic" panose="02020603050405020304" pitchFamily="18" charset="-78"/>
                <a:ea typeface="Calibri" panose="020F0502020204030204" pitchFamily="34" charset="0"/>
                <a:cs typeface="Arial" panose="020B0604020202020204" pitchFamily="34" charset="0"/>
              </a:rPr>
              <a:t>Image</a:t>
            </a:r>
            <a:r>
              <a:rPr lang="ar-IQ" sz="2800" dirty="0">
                <a:latin typeface="Calibri" panose="020F0502020204030204" pitchFamily="34" charset="0"/>
                <a:ea typeface="Calibri" panose="020F0502020204030204" pitchFamily="34" charset="0"/>
                <a:cs typeface="Simplified Arabic" panose="02020603050405020304" pitchFamily="18" charset="-78"/>
              </a:rPr>
              <a:t> أو الرمز كي يكشف عن أنماط ثقافية معينة في مجتمعات بعينها، كما هي الحال في دراسته لأنماط التفكير </a:t>
            </a:r>
            <a:r>
              <a:rPr lang="ar-IQ" sz="2800" dirty="0" err="1">
                <a:latin typeface="Calibri" panose="020F0502020204030204" pitchFamily="34" charset="0"/>
                <a:ea typeface="Calibri" panose="020F0502020204030204" pitchFamily="34" charset="0"/>
                <a:cs typeface="Simplified Arabic" panose="02020603050405020304" pitchFamily="18" charset="-78"/>
              </a:rPr>
              <a:t>البالينيزي</a:t>
            </a:r>
            <a:r>
              <a:rPr lang="ar-IQ" sz="2800" dirty="0">
                <a:latin typeface="Calibri" panose="020F0502020204030204" pitchFamily="34" charset="0"/>
                <a:ea typeface="Calibri" panose="020F0502020204030204" pitchFamily="34" charset="0"/>
                <a:cs typeface="Simplified Arabic" panose="02020603050405020304" pitchFamily="18" charset="-78"/>
              </a:rPr>
              <a:t> من خلال وصفه المكثف لصراع الديكة، وفي مناقشته لجوانب معينة من الأنماط السياسية كما هو الحال في دراسته عن المسرح. وقد نجح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في أن يثير الاهتمام حول القضايا التي درسها وحول المنهج الذي استخدمه وكذلك حول استخدامه للرموز أو التأويل الرمزي.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يستخدم </a:t>
            </a:r>
            <a:r>
              <a:rPr lang="ar-IQ" sz="24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400" dirty="0">
                <a:latin typeface="Calibri" panose="020F0502020204030204" pitchFamily="34" charset="0"/>
                <a:ea typeface="Calibri" panose="020F0502020204030204" pitchFamily="34" charset="0"/>
                <a:cs typeface="Simplified Arabic" panose="02020603050405020304" pitchFamily="18" charset="-78"/>
              </a:rPr>
              <a:t> كلمة رمز كي تعني أي موضوع أو شيء يدل على شيء آخر أو معنى آخر أو شخص ما. اذ يمكن لأي موضوع أو حدث أو فعل أو علاقة أن يصلح كحامل لتصور ما. وبعبارة أخرى الرمز هو حامل للتصور أو المعنى سواء أكان ذلك الحامل موضوعاً مادياً أو فعلاً أو حادثة أو صفة أو علاقة. والمعنى عند </a:t>
            </a:r>
            <a:r>
              <a:rPr lang="ar-IQ" sz="24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400" dirty="0">
                <a:latin typeface="Calibri" panose="020F0502020204030204" pitchFamily="34" charset="0"/>
                <a:ea typeface="Calibri" panose="020F0502020204030204" pitchFamily="34" charset="0"/>
                <a:cs typeface="Simplified Arabic" panose="02020603050405020304" pitchFamily="18" charset="-78"/>
              </a:rPr>
              <a:t> مرتبط بمفهوم "علم حياة الإشارات في المجتمع". ويعرف الثقافة على أنها "نمط من المعاني المتضمنة في الرموز والمتداولة تاريخياً، وهي نسق من التصورات المتوارثة التي يعبر عنها في أشكال رمزية من خلالها يوصل وينمي الناس معرفتهم بالحياة واتجاهاتهم نحوها". ويوسع </a:t>
            </a:r>
            <a:r>
              <a:rPr lang="ar-IQ" sz="24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400" dirty="0">
                <a:latin typeface="Calibri" panose="020F0502020204030204" pitchFamily="34" charset="0"/>
                <a:ea typeface="Calibri" panose="020F0502020204030204" pitchFamily="34" charset="0"/>
                <a:cs typeface="Simplified Arabic" panose="02020603050405020304" pitchFamily="18" charset="-78"/>
              </a:rPr>
              <a:t> مفهوم الرمز ليشمل تقريباً أي شيء يمثل معنى معينا لدى الأفراد.</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وبالرغم من أن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يتفق مع ديفيد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في استخدام نظرية الإشارات بما تتضمنه من رموز ودلالات كما وضعها دي </a:t>
            </a:r>
            <a:r>
              <a:rPr lang="ar-IQ" sz="2800" dirty="0" err="1">
                <a:latin typeface="Calibri" panose="020F0502020204030204" pitchFamily="34" charset="0"/>
                <a:ea typeface="Calibri" panose="020F0502020204030204" pitchFamily="34" charset="0"/>
                <a:cs typeface="Simplified Arabic" panose="02020603050405020304" pitchFamily="18" charset="-78"/>
              </a:rPr>
              <a:t>سوسير</a:t>
            </a:r>
            <a:r>
              <a:rPr lang="ar-IQ" sz="2800" dirty="0">
                <a:latin typeface="Calibri" panose="020F0502020204030204" pitchFamily="34" charset="0"/>
                <a:ea typeface="Calibri" panose="020F0502020204030204" pitchFamily="34" charset="0"/>
                <a:cs typeface="Simplified Arabic" panose="02020603050405020304" pitchFamily="18" charset="-78"/>
              </a:rPr>
              <a:t>، فإنه يختلف عنه في عدم استخدامه للمنهج البنيوي القائم على استخلاص المعنى من العلاقة بين الرموز المتقابلة في شكل اضداد ثنائية، بل انه وجه </a:t>
            </a:r>
            <a:r>
              <a:rPr lang="ar-IQ" sz="2800" dirty="0" err="1">
                <a:latin typeface="Calibri" panose="020F0502020204030204" pitchFamily="34" charset="0"/>
                <a:ea typeface="Calibri" panose="020F0502020204030204" pitchFamily="34" charset="0"/>
                <a:cs typeface="Simplified Arabic" panose="02020603050405020304" pitchFamily="18" charset="-78"/>
              </a:rPr>
              <a:t>لشنايدر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نقدا شديدا بسبب معالجة الأخير للثقافة على انها بناء رمزي مستقل بذاته ولا يرتبط بأفعال الافراد. إذ يمكن دراسته كما يقول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عن طريق عزل الرموز الجوهرية المؤلفة للبناء أو النسق والكشف عن العلاقات الداخلية بينها. ويذهب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إلى أن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اغلق النسق الثقافي على نفسه وأغفل العوامل الاجتماعية والقوى الخارجة وأفعال الافراد في حياتهم اليومية. ولذلك فإن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أولى اهتماماً كبيراً للأفعال الاجتماعية لدى الافراد مؤكداً أن الاشكال الثقافية والرمزية تظهر وتتبلور بصورة قوية من خلال الفعل الاجتماعي.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وطبقاً لآراء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فإن الثقافة لا ينحصر مفهومها على مجرد التصورات والأفكار والجوانب المعرفية في عقول الأفراد اذ انها عامة وخارجية وتخضع للدراسة العلمية. فالثقافة تكون متضمنة ويعبر عنها في رموز عامة. وهذه الرموز العامة تشير ليس فقط الى الجوانب المعرفية (من أفكار وتصورات ورؤى العالم) بل ايضاً وفي وحدة واحده إلى الجوانب المعيارية والتقييمية والوجدانية أو ما يطلق علية روح الثقافة.</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ان النصوص الثقافية تؤسس (تُبنى) كي تشمل أي نتاج اجتماعي يوجه وينظم ويؤلف التأويل الرمزي للمجتمع. وتلك النصوص لا يمكن أن تحلل أو تُدرس على أنها آليات صورية مجردة أو على أنها مبادئ أولية أساسية ينجم عنها أشكال تفسيرية أخرى أو على أنها أنماط عالمية بل على أنها ممارسات محددة تاريخياً ومدركه ثقافياً. فالدراسة الاثنوجرافية تتطلب من المحلل، أو الاثنوجرافي أن يقف جنباً إلى جنب مع الفاعل الاجتماعي.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TotalTime>
  <Words>744</Words>
  <Application>Microsoft Office PowerPoint</Application>
  <PresentationFormat>مخصص</PresentationFormat>
  <Paragraphs>13</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Facet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6</cp:revision>
  <dcterms:created xsi:type="dcterms:W3CDTF">1980-01-01T20:09:53Z</dcterms:created>
  <dcterms:modified xsi:type="dcterms:W3CDTF">2020-03-01T20:53:35Z</dcterms:modified>
</cp:coreProperties>
</file>