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9" r:id="rId2"/>
    <p:sldId id="383" r:id="rId3"/>
    <p:sldId id="259" r:id="rId4"/>
    <p:sldId id="345" r:id="rId5"/>
    <p:sldId id="370" r:id="rId6"/>
    <p:sldId id="347" r:id="rId7"/>
    <p:sldId id="348" r:id="rId8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FD90B-6B59-4406-A63E-0E32E1E9F83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62AE3-4507-498C-AB82-7987A4498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73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1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3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7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73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0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0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5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3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73656-5DAD-4D19-B3C4-90CD8375C61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6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n-US" sz="1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138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</a:t>
            </a:r>
            <a:endParaRPr lang="en-US" sz="138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592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927"/>
            <a:ext cx="5648325" cy="6851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7"/>
            <a:ext cx="3581400" cy="6851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28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144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the Book </a:t>
            </a:r>
            <a:endParaRPr lang="en-US" sz="6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688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486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Course </a:t>
            </a:r>
            <a:r>
              <a:rPr lang="en-US" b="1" dirty="0"/>
              <a:t>Name:</a:t>
            </a:r>
            <a:r>
              <a:rPr lang="en-US" dirty="0"/>
              <a:t> Morphology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</a:t>
            </a:r>
            <a:r>
              <a:rPr lang="en-GB" b="1" dirty="0"/>
              <a:t>Course Text Book: </a:t>
            </a:r>
            <a:r>
              <a:rPr lang="en-GB" u="sng" dirty="0"/>
              <a:t>An Introductory English </a:t>
            </a:r>
            <a:r>
              <a:rPr lang="en-GB" u="sng" dirty="0" smtClean="0"/>
              <a:t>Grammar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b="1" dirty="0"/>
              <a:t>Authors:</a:t>
            </a:r>
            <a:r>
              <a:rPr lang="en-GB" dirty="0"/>
              <a:t> Norman </a:t>
            </a:r>
            <a:r>
              <a:rPr lang="en-GB" dirty="0" smtClean="0"/>
              <a:t>C. </a:t>
            </a:r>
            <a:r>
              <a:rPr lang="en-GB" dirty="0" err="1" smtClean="0"/>
              <a:t>Stageberg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b="1" dirty="0" smtClean="0"/>
              <a:t>Publishing Year:</a:t>
            </a:r>
            <a:r>
              <a:rPr lang="en-GB" dirty="0" smtClean="0"/>
              <a:t> </a:t>
            </a:r>
            <a:r>
              <a:rPr lang="en-GB" dirty="0"/>
              <a:t>© 1981 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5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4582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Description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dirty="0"/>
              <a:t>	</a:t>
            </a:r>
            <a:r>
              <a:rPr lang="en-GB" dirty="0" smtClean="0"/>
              <a:t>This </a:t>
            </a:r>
            <a:r>
              <a:rPr lang="en-GB" dirty="0"/>
              <a:t>course introduces students to the study of word </a:t>
            </a:r>
            <a:r>
              <a:rPr lang="en-GB" sz="4000" b="1" u="sng" dirty="0">
                <a:solidFill>
                  <a:srgbClr val="FF0000"/>
                </a:solidFill>
              </a:rPr>
              <a:t>structure</a:t>
            </a:r>
            <a:r>
              <a:rPr lang="en-GB" dirty="0"/>
              <a:t>. </a:t>
            </a:r>
            <a:endParaRPr lang="en-GB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GB" dirty="0"/>
              <a:t>	</a:t>
            </a:r>
            <a:r>
              <a:rPr lang="en-GB" dirty="0" smtClean="0"/>
              <a:t>Topics </a:t>
            </a:r>
            <a:r>
              <a:rPr lang="en-GB" dirty="0"/>
              <a:t>to be covered are basic concepts in morphology, </a:t>
            </a:r>
            <a:r>
              <a:rPr lang="en-GB" u="sng" dirty="0">
                <a:solidFill>
                  <a:srgbClr val="FF0000"/>
                </a:solidFill>
              </a:rPr>
              <a:t>derivational and inflectional </a:t>
            </a:r>
            <a:r>
              <a:rPr lang="en-GB" u="sng" dirty="0" smtClean="0">
                <a:solidFill>
                  <a:srgbClr val="FF0000"/>
                </a:solidFill>
              </a:rPr>
              <a:t>morphology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u="sng" dirty="0" smtClean="0">
                <a:solidFill>
                  <a:srgbClr val="FF0000"/>
                </a:solidFill>
              </a:rPr>
              <a:t>parts </a:t>
            </a:r>
            <a:r>
              <a:rPr lang="en-GB" u="sng" dirty="0">
                <a:solidFill>
                  <a:srgbClr val="FF0000"/>
                </a:solidFill>
              </a:rPr>
              <a:t>of </a:t>
            </a:r>
            <a:r>
              <a:rPr lang="en-GB" u="sng" dirty="0" smtClean="0">
                <a:solidFill>
                  <a:srgbClr val="FF0000"/>
                </a:solidFill>
              </a:rPr>
              <a:t>speech</a:t>
            </a:r>
            <a:endParaRPr lang="en-US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3886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800" b="1" dirty="0"/>
              <a:t>Course </a:t>
            </a:r>
            <a:r>
              <a:rPr lang="en-US" sz="2800" b="1" dirty="0" smtClean="0"/>
              <a:t>Requirements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800" dirty="0"/>
              <a:t>	</a:t>
            </a:r>
            <a:r>
              <a:rPr lang="en-US" sz="2800" dirty="0" smtClean="0"/>
              <a:t>At </a:t>
            </a:r>
            <a:r>
              <a:rPr lang="en-US" sz="2800" dirty="0"/>
              <a:t>the end of the course, students will have practical skills and knowledge relating to </a:t>
            </a:r>
            <a:r>
              <a:rPr lang="en-US" sz="2800" b="1" u="sng" dirty="0">
                <a:solidFill>
                  <a:srgbClr val="FF0000"/>
                </a:solidFill>
              </a:rPr>
              <a:t>words and word </a:t>
            </a:r>
            <a:r>
              <a:rPr lang="en-US" sz="2800" b="1" u="sng" dirty="0" smtClean="0">
                <a:solidFill>
                  <a:srgbClr val="FF0000"/>
                </a:solidFill>
              </a:rPr>
              <a:t>formation</a:t>
            </a:r>
            <a:r>
              <a:rPr lang="en-US" sz="2800" dirty="0" smtClean="0"/>
              <a:t>.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345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87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dirty="0"/>
              <a:t> </a:t>
            </a:r>
            <a:r>
              <a:rPr lang="en-GB" dirty="0" smtClean="0"/>
              <a:t>	This </a:t>
            </a:r>
            <a:r>
              <a:rPr lang="en-GB" dirty="0"/>
              <a:t>course requires </a:t>
            </a:r>
            <a:r>
              <a:rPr lang="en-GB" b="1" u="sng" dirty="0">
                <a:solidFill>
                  <a:srgbClr val="FF0000"/>
                </a:solidFill>
              </a:rPr>
              <a:t>active </a:t>
            </a:r>
            <a:r>
              <a:rPr lang="en-GB" b="1" u="sng" dirty="0" smtClean="0">
                <a:solidFill>
                  <a:srgbClr val="FF0000"/>
                </a:solidFill>
              </a:rPr>
              <a:t>participation.</a:t>
            </a:r>
            <a:endParaRPr lang="en-GB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GB" dirty="0"/>
              <a:t>	</a:t>
            </a:r>
            <a:endParaRPr lang="en-GB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GB" dirty="0"/>
              <a:t>	</a:t>
            </a:r>
            <a:r>
              <a:rPr lang="en-GB" dirty="0" smtClean="0"/>
              <a:t>Students </a:t>
            </a:r>
            <a:r>
              <a:rPr lang="en-GB" dirty="0"/>
              <a:t>will read the assigned chapters </a:t>
            </a:r>
            <a:r>
              <a:rPr lang="en-GB" sz="3600" b="1" dirty="0" smtClean="0">
                <a:solidFill>
                  <a:srgbClr val="FF0000"/>
                </a:solidFill>
              </a:rPr>
              <a:t>during</a:t>
            </a:r>
            <a:r>
              <a:rPr lang="en-GB" sz="3600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the class</a:t>
            </a:r>
            <a:r>
              <a:rPr lang="en-GB" dirty="0"/>
              <a:t>. They will </a:t>
            </a:r>
            <a:r>
              <a:rPr lang="en-GB" b="1" u="sng" dirty="0">
                <a:solidFill>
                  <a:srgbClr val="FF0000"/>
                </a:solidFill>
              </a:rPr>
              <a:t>answer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the practice exercises related to what they have read.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6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33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51</cp:revision>
  <cp:lastPrinted>2018-10-17T03:43:43Z</cp:lastPrinted>
  <dcterms:created xsi:type="dcterms:W3CDTF">2017-02-05T12:07:49Z</dcterms:created>
  <dcterms:modified xsi:type="dcterms:W3CDTF">2020-02-29T20:07:25Z</dcterms:modified>
</cp:coreProperties>
</file>