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smtClean="0">
                <a:latin typeface="Arial" panose="020B0604020202020204" pitchFamily="34" charset="0"/>
                <a:cs typeface="Arial" panose="020B0604020202020204" pitchFamily="34" charset="0"/>
              </a:rPr>
              <a:t>كلية </a:t>
            </a:r>
            <a:r>
              <a:rPr lang="ar-IQ" sz="3200" b="1" dirty="0">
                <a:latin typeface="Arial" panose="020B0604020202020204" pitchFamily="34" charset="0"/>
                <a:cs typeface="Arial" panose="020B0604020202020204" pitchFamily="34" charset="0"/>
              </a:rPr>
              <a:t>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قسم الانثروبولوجيا </a:t>
            </a:r>
            <a:r>
              <a:rPr lang="ar-IQ" sz="3200" b="1" dirty="0">
                <a:latin typeface="Arial" panose="020B0604020202020204" pitchFamily="34" charset="0"/>
                <a:cs typeface="Arial" panose="020B0604020202020204" pitchFamily="34" charset="0"/>
              </a:rPr>
              <a:t>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smtClean="0">
                <a:latin typeface="Arial" panose="020B0604020202020204" pitchFamily="34" charset="0"/>
                <a:cs typeface="Arial" panose="020B0604020202020204" pitchFamily="34" charset="0"/>
              </a:rPr>
              <a:t>الثانية: مناهج البحث </a:t>
            </a:r>
            <a:r>
              <a:rPr lang="ar-IQ" sz="3200" b="1" dirty="0" smtClean="0">
                <a:latin typeface="Arial" panose="020B0604020202020204" pitchFamily="34" charset="0"/>
                <a:cs typeface="Arial" panose="020B0604020202020204" pitchFamily="34" charset="0"/>
              </a:rPr>
              <a:t>الاجتماعي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smtClean="0">
                <a:latin typeface="Arial" panose="020B0604020202020204" pitchFamily="34" charset="0"/>
                <a:cs typeface="Arial" panose="020B0604020202020204" pitchFamily="34" charset="0"/>
              </a:rPr>
              <a:t>2</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خصائص المنهج العلمي</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lvl="0" indent="457200" algn="just">
              <a:lnSpc>
                <a:spcPct val="150000"/>
              </a:lnSpc>
              <a:spcAft>
                <a:spcPts val="800"/>
              </a:spcAft>
            </a:pPr>
            <a:r>
              <a:rPr lang="ar-IQ" dirty="0"/>
              <a:t>التراكمية: يتسم التفكير العلمي بأنه تراكمي يضيف بعضه غلى بعض، بحيث يسعى كل جهد علمي إلى أن يضيف غلى الجهود الأخرى لبنة تكون أساساً لتطور علمي جديد، ويمكن أن نميز في الفكر عموما بين نوعين من التراكمية: التراكمية الأفقية وهي أقرب للظهور في عالم التفكير الفلسفي والاجتماعي، والتراكمية الراسية هي التي يتميز بها العلم بمعنى أن التراكمية الرأسية لا تؤدي فقط إلى إلغاء النظريات القديمة وخصوصاً في العلم الطبيعي، وإنما تضيف إليها وتعدلها وتوسع من نطاقها.</a:t>
            </a:r>
            <a:endParaRPr lang="en-US" dirty="0"/>
          </a:p>
          <a:p>
            <a:pPr indent="457200" algn="just" rtl="1">
              <a:lnSpc>
                <a:spcPct val="150000"/>
              </a:lnSpc>
              <a:spcAft>
                <a:spcPts val="80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lvl="0" indent="0" algn="just">
              <a:lnSpc>
                <a:spcPct val="150000"/>
              </a:lnSpc>
              <a:spcAft>
                <a:spcPts val="800"/>
              </a:spcAft>
              <a:buNone/>
            </a:pPr>
            <a:r>
              <a:rPr lang="ar-IQ" dirty="0"/>
              <a:t>التنظيم: يختلف المنهج العلمي عن التفكير الفلسفي في انه يخضع لمبادئ وقواعد، فالتفكير العلمي يسير في مسلك محدد فنبدأ بطرح المشكلة والفروض ثم نحاول إن نجمع من الشواهد الواقعية ما يدلل أو يبرهن على صحة الفروض أو زيفها، ثم يحاول في الناحية الأخرى أن يفسر ما توصل إليه من نتائج في ضوء نظرية من نظريات العلم، وبهذا يستطيع العلم أن يحقق قدرا عاليا من التنظيم من خلال التزامه بقواعد المنهج العلمي.</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lvl="0" indent="0" algn="just">
              <a:lnSpc>
                <a:spcPct val="150000"/>
              </a:lnSpc>
              <a:spcAft>
                <a:spcPts val="800"/>
              </a:spcAft>
              <a:buNone/>
            </a:pPr>
            <a:r>
              <a:rPr lang="ar-IQ" dirty="0"/>
              <a:t>البحث عن الأسباب: أن البحث عن الأسباب هو ميل فطري لدى الإنسان فنحن نتعلم منذ الطفولة أن نتساءل عن الأشياء الجديدة التي تصادفنا بالسؤال المشهور لماذا؟ والعلم يبحث عن الأسباب لتفسير حدوث الوقائع التي يدرسها ومحاولة التحكم فيها، ونحن لا نستطيع أن نتحكم في الوقائع الخارجية إلا إذا تعرفنا على أسبابها وقد درج الفلاسفة منذ أرسطو التفرقة بين نوعين من الأسباب وهما الأسباب الفاعلة والأسباب الغائية ويرتبط النوع الأول بأسباب حدوث الظاهرة، والثاني بالنتيجة المترتبة عليها، وينشغل العلم بالنوع الأول من الأسباب ويرفض النوع الثاني فنحن عندما ندرس الظواهر الطبيعية لا نحاول أن نتعرف على النتائج التي تؤديها هذه الظواهر أو الظواهر المرغوب فيها وإنما نبحث عن أسباب وجودها أصلاً ولقد تعرضت فكرة السببية إلى انتقادات عديدة من جانب علماء الاجتماع والفلاسفة.</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lvl="0" indent="0" algn="just">
              <a:lnSpc>
                <a:spcPct val="150000"/>
              </a:lnSpc>
              <a:spcAft>
                <a:spcPts val="800"/>
              </a:spcAft>
              <a:buNone/>
            </a:pPr>
            <a:r>
              <a:rPr lang="ar-IQ" dirty="0"/>
              <a:t>الشمولية واليقين: أن العلم لا يتعلق بالحوادث الفردية وإنما يدرس الحوادث المتكررة التي تشكل ظواهر ثابتة إلى حد ما وهذه هو السبب في أن قوانين العلم تشكل ظواهر ثابتة إلى حد ما، وهذا هو السبب في أن قوانين العلم تتسم بالعمومية والشمولية فهي تنبع من دراسة ظواهر متكررة عبر الزمان والمكان وتكون النتيجة المنطقية في هذه الحالة أن يتسم القانون بالعمومية والشمولية، فالباحث في الانثروبولوجيا وعلم الاجتماع مثلاً لا يتوصل الى قانونه العلمي حول أسرة من الأسر من خلال دراسة أسرة واحدة، بل أن هذه القانون يأتي من التراكم في الدراسات المتعددة عن أنماط متعدد من الأسر وبمجتمعات مختلفة.</a:t>
            </a:r>
            <a:endParaRPr lang="en-US" dirty="0"/>
          </a:p>
          <a:p>
            <a:pPr indent="0" algn="just" rtl="1">
              <a:lnSpc>
                <a:spcPct val="150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lvl="1" indent="0" algn="just">
              <a:lnSpc>
                <a:spcPct val="107000"/>
              </a:lnSpc>
              <a:spcAft>
                <a:spcPts val="800"/>
              </a:spcAft>
              <a:buNone/>
            </a:pPr>
            <a:r>
              <a:rPr lang="ar-IQ" dirty="0"/>
              <a:t>الدقة والتجريد: يقصد بالدقة في العلم معاني مختلفة فهي أولاً: استخدام اللغة الدقيقة التي تعني كل كلمة فيها معنى معين، وثانياً: تعني استخدام لغة الاحتمالات في صياغة قضايا العلم فالباحث الذي يقول من المحتمل أو من الممكن أو نفترض كذا أكثر دقة من الباحث الذي يستخدم لغة الإثبات. وهذا إذا كان الشخص الذي يستخدم لغة الإثبات باحث أصلاً! ثالثاً: عدم الحسم في صياغة الفروض والقضايا التي نتوصل إليها من خلال دراستنا العلمية بحيث نفتح المجال لمزيد من البحوث التي قد تأتي بشواهد جديدة تنفي أو تدحض ما توصلنا إليه من فروض، ورابعا: التجريد ويعني بشكل عام التجريد عن الواقع ومفارقته إلى مستوى نظري يفسر المشاهدات الواقعية ويربط بينها.</a:t>
            </a:r>
            <a:endParaRPr lang="en-US" dirty="0"/>
          </a:p>
          <a:p>
            <a:pPr lvl="1" indent="0" algn="just">
              <a:lnSpc>
                <a:spcPct val="107000"/>
              </a:lnSpc>
              <a:spcAft>
                <a:spcPts val="800"/>
              </a:spcAft>
              <a:buNone/>
            </a:pP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ar-IQ" sz="2000" dirty="0" smtClean="0"/>
              <a:t>المحاضرة القادمة</a:t>
            </a:r>
            <a:br>
              <a:rPr lang="ar-IQ" sz="2000" dirty="0" smtClean="0"/>
            </a:br>
            <a:r>
              <a:rPr lang="ar-IQ" sz="2000" dirty="0" smtClean="0"/>
              <a:t>تحديد مشكلة البحث</a:t>
            </a:r>
            <a:endParaRPr lang="ar-IQ" sz="2000" dirty="0"/>
          </a:p>
        </p:txBody>
      </p:sp>
      <p:sp>
        <p:nvSpPr>
          <p:cNvPr id="3" name="Content Placeholder 2"/>
          <p:cNvSpPr>
            <a:spLocks noGrp="1"/>
          </p:cNvSpPr>
          <p:nvPr>
            <p:ph type="subTitle" idx="1"/>
          </p:nvPr>
        </p:nvSpPr>
        <p:spPr/>
        <p:txBody>
          <a:bodyPr>
            <a:noAutofit/>
          </a:bodyPr>
          <a:lstStyle/>
          <a:p>
            <a:pPr indent="0" algn="just">
              <a:lnSpc>
                <a:spcPct val="107000"/>
              </a:lnSpc>
              <a:spcAft>
                <a:spcPts val="800"/>
              </a:spcAft>
              <a:buNone/>
            </a:pPr>
            <a:r>
              <a:rPr lang="ar-IQ" dirty="0" smtClean="0">
                <a:latin typeface="Calibri" panose="020F0502020204030204" pitchFamily="34"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0963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44</TotalTime>
  <Words>544</Words>
  <Application>Microsoft Office PowerPoint</Application>
  <PresentationFormat>مخصص</PresentationFormat>
  <Paragraphs>13</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المحاضرة القادمة تحديد مشكلة البحث</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31</cp:revision>
  <dcterms:created xsi:type="dcterms:W3CDTF">1980-01-01T20:09:53Z</dcterms:created>
  <dcterms:modified xsi:type="dcterms:W3CDTF">2019-09-24T16:08:40Z</dcterms:modified>
</cp:coreProperties>
</file>