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2/29/2020</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2/29/2020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2/29/2020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2/29/2020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2/29/2020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2/29/2020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2/29/2020</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2/29/2020</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2/29/2020</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2/29/2020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2/29/2020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2/29/2020</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smtClean="0">
                <a:latin typeface="Arial" panose="020B0604020202020204" pitchFamily="34" charset="0"/>
                <a:cs typeface="Arial" panose="020B0604020202020204" pitchFamily="34" charset="0"/>
              </a:rPr>
              <a:t>كلية </a:t>
            </a:r>
            <a:r>
              <a:rPr lang="ar-IQ" sz="3200" b="1" dirty="0">
                <a:latin typeface="Arial" panose="020B0604020202020204" pitchFamily="34" charset="0"/>
                <a:cs typeface="Arial" panose="020B0604020202020204" pitchFamily="34" charset="0"/>
              </a:rPr>
              <a:t>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قسم الانثروبولوجيا </a:t>
            </a:r>
            <a:r>
              <a:rPr lang="ar-IQ" sz="3200" b="1" dirty="0">
                <a:latin typeface="Arial" panose="020B0604020202020204" pitchFamily="34" charset="0"/>
                <a:cs typeface="Arial" panose="020B0604020202020204" pitchFamily="34" charset="0"/>
              </a:rPr>
              <a:t>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smtClean="0">
                <a:latin typeface="Arial" panose="020B0604020202020204" pitchFamily="34" charset="0"/>
                <a:cs typeface="Arial" panose="020B0604020202020204" pitchFamily="34" charset="0"/>
              </a:rPr>
              <a:t>الثانية: مناهج البحث الاجتماعي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3</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a:t>
            </a:r>
            <a:r>
              <a:rPr lang="ar-IQ" sz="3200" b="1" smtClean="0">
                <a:latin typeface="Arial" panose="020B0604020202020204" pitchFamily="34" charset="0"/>
                <a:cs typeface="Arial" panose="020B0604020202020204" pitchFamily="34" charset="0"/>
              </a:rPr>
              <a:t>: </a:t>
            </a:r>
            <a:r>
              <a:rPr lang="ar-IQ" sz="3200" b="1" smtClean="0">
                <a:latin typeface="Arial" panose="020B0604020202020204" pitchFamily="34" charset="0"/>
                <a:cs typeface="Arial" panose="020B0604020202020204" pitchFamily="34" charset="0"/>
              </a:rPr>
              <a:t>تحديد </a:t>
            </a:r>
            <a:r>
              <a:rPr lang="ar-IQ" sz="3200" b="1" smtClean="0">
                <a:latin typeface="Arial" panose="020B0604020202020204" pitchFamily="34" charset="0"/>
                <a:cs typeface="Arial" panose="020B0604020202020204" pitchFamily="34" charset="0"/>
              </a:rPr>
              <a:t>مشكلة </a:t>
            </a:r>
            <a:r>
              <a:rPr lang="ar-IQ" sz="3200" b="1" dirty="0" smtClean="0">
                <a:latin typeface="Arial" panose="020B0604020202020204" pitchFamily="34" charset="0"/>
                <a:cs typeface="Arial" panose="020B0604020202020204" pitchFamily="34" charset="0"/>
              </a:rPr>
              <a:t>البحث</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a:lnSpc>
                <a:spcPct val="150000"/>
              </a:lnSpc>
              <a:spcAft>
                <a:spcPts val="800"/>
              </a:spcAft>
            </a:pPr>
            <a:r>
              <a:rPr lang="ar-IQ" dirty="0"/>
              <a:t>كثيرا ما تفهم مشكلة البحث في العلوم الطبيعية فهما خاطئا، حيث قد يعتبرها البعض مشكلة واقعية نريد أن نقدم لها حلا كمشكلة السكان أو مشكلة البطالة أو غيرهما من المشكلات الاجتماعية، حقيقة أن هذه المشكلات يمكن أن تخضع للدراسة بوصفها حالات لمشكلات اجتماعية، أو بفرض جمع بيانات عن المشكلة من أجل فهمها ومن أجل الإحاطة بكافة المتغيرات الفاعلة فيها. ولكننا عندما نتحدث عن مشكلات البحوث فإننا لا نقصد بها مطلقا وجود مشكلات عملية نحاول نحن أن نتصدى لها بالحل. ذلك فهم خاطئ يرتبط أكثر بجوانب تطبيقية في العلوم الاجتماعية ليس هنا مكان دراستها. فالمشكلة الواقعية لا تكون مشكلة للبحث إلا في ضوء نقص حلقة المعلومات حولها، ونقص الخبرة بها.</a:t>
            </a:r>
            <a:endParaRPr lang="en-US" dirty="0"/>
          </a:p>
          <a:p>
            <a:pPr indent="457200" algn="just" rtl="1">
              <a:lnSpc>
                <a:spcPct val="150000"/>
              </a:lnSpc>
              <a:spcAft>
                <a:spcPts val="80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ولذلك فإننا نميل إلى النظر إلى مشكلة البحث بوصفها مشكلة معرفية، أي مشكلة توجد في عقولنا، وفي نطاق ما نعرف بشأن قضية معينة، أو سلوك معين، أو مجموعة مترابطة من الحقائق الاجتماعية، أو حتى مشكلة واقعية يعاني منها الناس. أن ظهور مشكلة البحث يعني وجود إشكالية معرفية، أي وجود منطقة غامضة في تفكيرنا بصدد موضوع من موضوعات الحياة الاجتماعية. وهذه المنطقة الغامضة من التفكير تثير عدداً من التساؤلات حول الموضوع، ولذلك يميل فلاسفة العلم الى النظر الى المشكلة بوصفها تمثل عائقا فكريا امام التفكير في شأن من الشؤون أو مسألة من المسائل.</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r>
              <a:rPr lang="ar-IQ" dirty="0"/>
              <a:t>وطرح السؤال هو البداية الأولى لظهور المشكلة، وهو سؤال ما يلبث أن يجر أسئلة أخرى، فإذا سألنا أنفسنا ونحن نفكر في مسألة معينة، ما الذي يحدث؟ فإن هذا السؤال ما يلبث أن يجر أسئلة من نوع: كيف يحدث؟ ولماذا يحدث؟ وما الظروف التي تحيط بهذا الذي يحدث؟ وهل هو حدث عارض ام مستمر؟ إلى اخر هذه الأسئلة التي تجسد المشكلة المعرفية وتعبر عنها.</a:t>
            </a:r>
            <a:endParaRPr lang="en-US" dirty="0"/>
          </a:p>
          <a:p>
            <a:r>
              <a:rPr lang="ar-IQ" dirty="0"/>
              <a:t>والمشكلة البحثية تظهر في ادمغة الباحثين وفي عقولهم، وهي تعبر عن نفسها في شكل أسئلة تحتاج الى إجابة. ولذلك يمكن ان نحدد المصادر التالية لظهور المشكلة:</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lvl="0"/>
            <a:r>
              <a:rPr lang="ar-IQ" dirty="0"/>
              <a:t>المشاهدات الخارجية</a:t>
            </a:r>
            <a:endParaRPr lang="en-US" dirty="0"/>
          </a:p>
          <a:p>
            <a:pPr marL="0" indent="0">
              <a:buNone/>
            </a:pPr>
            <a:r>
              <a:rPr lang="ar-IQ" dirty="0"/>
              <a:t>عندما نلاحظ سلوكاً معيناً يتكرر ويتحول الى سلوك متواتر دون معرفة سبب ظاهر له فأننا نبدأ في طرح أسئلة حول هذا السلوك وأسباب ظهور هذا السلوك أو الظروف المحيطة به.</a:t>
            </a:r>
            <a:endParaRPr lang="en-US" dirty="0"/>
          </a:p>
          <a:p>
            <a:pPr indent="0" algn="just" rtl="1">
              <a:lnSpc>
                <a:spcPct val="150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lvl="0"/>
            <a:r>
              <a:rPr lang="ar-IQ" dirty="0"/>
              <a:t>قراءة التراث البحثي</a:t>
            </a:r>
            <a:endParaRPr lang="en-US" sz="1600" dirty="0"/>
          </a:p>
          <a:p>
            <a:pPr marL="0" indent="0">
              <a:buNone/>
            </a:pPr>
            <a:r>
              <a:rPr lang="ar-IQ" dirty="0"/>
              <a:t>عندما نقرأ التراث البحثي لأي موضوع وليكن مثلا موضوع الاستهلاك فأننا قد نجد ثغرة في هذا التراث تشكل هذه الثغرة بداية طرح أسئلة حولها فقد نجد أن بحوث الاستهلاك لم تكشف عن أنواع خاصة من الاستهلاك كالاستهلاك البصري مثلا، أي المتعة المتحققة من مشاهدة الأفلام أو واجهات المحلات أو التسوق ومن هنا نبدأ في طرح أسئلة حول هذا الموضوع تجسد لب المشكلة البحثية.</a:t>
            </a:r>
            <a:endParaRPr lang="en-US" sz="1600" dirty="0"/>
          </a:p>
          <a:p>
            <a:pPr lvl="1" indent="0" algn="just">
              <a:lnSpc>
                <a:spcPct val="107000"/>
              </a:lnSpc>
              <a:spcAft>
                <a:spcPts val="800"/>
              </a:spcAft>
              <a:buNone/>
            </a:pP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4294967295"/>
          </p:nvPr>
        </p:nvSpPr>
        <p:spPr>
          <a:xfrm>
            <a:off x="0" y="3843338"/>
            <a:ext cx="6400800" cy="1947862"/>
          </a:xfrm>
        </p:spPr>
        <p:txBody>
          <a:bodyPr>
            <a:noAutofit/>
          </a:bodyPr>
          <a:lstStyle/>
          <a:p>
            <a:pPr indent="0" algn="just">
              <a:lnSpc>
                <a:spcPct val="107000"/>
              </a:lnSpc>
              <a:spcAft>
                <a:spcPts val="800"/>
              </a:spcAft>
              <a:buNone/>
            </a:pPr>
            <a:r>
              <a:rPr lang="ar-IQ" dirty="0" smtClean="0">
                <a:latin typeface="Calibri" panose="020F0502020204030204" pitchFamily="34"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مستطيل 3"/>
          <p:cNvSpPr/>
          <p:nvPr/>
        </p:nvSpPr>
        <p:spPr>
          <a:xfrm>
            <a:off x="3632200" y="732167"/>
            <a:ext cx="7366000" cy="5464316"/>
          </a:xfrm>
          <a:prstGeom prst="rect">
            <a:avLst/>
          </a:prstGeom>
        </p:spPr>
        <p:txBody>
          <a:bodyPr wrap="square">
            <a:spAutoFit/>
          </a:bodyPr>
          <a:lstStyle/>
          <a:p>
            <a:pPr lvl="0" algn="just" rtl="1">
              <a:lnSpc>
                <a:spcPct val="107000"/>
              </a:lnSpc>
              <a:spcAft>
                <a:spcPts val="800"/>
              </a:spcAft>
            </a:pPr>
            <a:r>
              <a:rPr lang="ar-IQ" sz="3200" dirty="0" smtClean="0">
                <a:latin typeface="Calibri" panose="020F0502020204030204" pitchFamily="34" charset="0"/>
                <a:ea typeface="Calibri" panose="020F0502020204030204" pitchFamily="34" charset="0"/>
                <a:cs typeface="Simplified Arabic" panose="02020603050405020304" pitchFamily="18" charset="-78"/>
              </a:rPr>
              <a:t>قراءة النظريات السابقة</a:t>
            </a:r>
            <a:endParaRPr lang="en-US" sz="3200"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07000"/>
              </a:lnSpc>
              <a:spcAft>
                <a:spcPts val="800"/>
              </a:spcAft>
            </a:pPr>
            <a:r>
              <a:rPr lang="ar-IQ" sz="3200" dirty="0">
                <a:latin typeface="Calibri" panose="020F0502020204030204" pitchFamily="34" charset="0"/>
                <a:ea typeface="Calibri" panose="020F0502020204030204" pitchFamily="34" charset="0"/>
                <a:cs typeface="Simplified Arabic" panose="02020603050405020304" pitchFamily="18" charset="-78"/>
              </a:rPr>
              <a:t>تشكل قراءة النظريات أحد المصادر الأساسية لظهور المشكلات البحثية، فأنا عندما أقرأ نظرية الوعي الاجتماعي عند </a:t>
            </a:r>
            <a:r>
              <a:rPr lang="ar-IQ" sz="3200" dirty="0" err="1">
                <a:latin typeface="Calibri" panose="020F0502020204030204" pitchFamily="34" charset="0"/>
                <a:ea typeface="Calibri" panose="020F0502020204030204" pitchFamily="34" charset="0"/>
                <a:cs typeface="Simplified Arabic" panose="02020603050405020304" pitchFamily="18" charset="-78"/>
              </a:rPr>
              <a:t>تالكوت</a:t>
            </a:r>
            <a:r>
              <a:rPr lang="ar-IQ" sz="3200" dirty="0">
                <a:latin typeface="Calibri" panose="020F0502020204030204" pitchFamily="34" charset="0"/>
                <a:ea typeface="Calibri" panose="020F0502020204030204" pitchFamily="34" charset="0"/>
                <a:cs typeface="Simplified Arabic" panose="02020603050405020304" pitchFamily="18" charset="-78"/>
              </a:rPr>
              <a:t> </a:t>
            </a:r>
            <a:r>
              <a:rPr lang="ar-IQ" sz="3200" dirty="0" err="1">
                <a:latin typeface="Calibri" panose="020F0502020204030204" pitchFamily="34" charset="0"/>
                <a:ea typeface="Calibri" panose="020F0502020204030204" pitchFamily="34" charset="0"/>
                <a:cs typeface="Simplified Arabic" panose="02020603050405020304" pitchFamily="18" charset="-78"/>
              </a:rPr>
              <a:t>بارسونز</a:t>
            </a:r>
            <a:r>
              <a:rPr lang="ar-IQ" sz="3200" dirty="0">
                <a:latin typeface="Calibri" panose="020F0502020204030204" pitchFamily="34" charset="0"/>
                <a:ea typeface="Calibri" panose="020F0502020204030204" pitchFamily="34" charset="0"/>
                <a:cs typeface="Simplified Arabic" panose="02020603050405020304" pitchFamily="18" charset="-78"/>
              </a:rPr>
              <a:t> أو نظرية التفاعلية الرمزية فأنني أتأمل الواقع الذي أعيش فيه وإنا اقرأ هذه النظريات وفي هذه الحالة تظهر أمامي مشكلات بحثية. فمثلاً قد أتساءل حول طبيعة تشكيل الفعل الاجتماعي في المجتمع العراقي أو أي مجتمع عربي، وقد تظهر أمامي تساؤلات كثيرة حول التفاعل الرمزي ودور الرموز في المجتمع.</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0963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933700" y="1346201"/>
            <a:ext cx="7213600" cy="3883114"/>
          </a:xfrm>
          <a:prstGeom prst="rect">
            <a:avLst/>
          </a:prstGeom>
        </p:spPr>
        <p:txBody>
          <a:bodyPr wrap="square">
            <a:spAutoFit/>
          </a:bodyPr>
          <a:lstStyle/>
          <a:p>
            <a:pPr lvl="0" algn="just" rtl="1">
              <a:lnSpc>
                <a:spcPct val="107000"/>
              </a:lnSpc>
              <a:spcAft>
                <a:spcPts val="800"/>
              </a:spcAft>
            </a:pPr>
            <a:r>
              <a:rPr lang="ar-IQ" sz="2800" dirty="0" smtClean="0">
                <a:latin typeface="Calibri" panose="020F0502020204030204" pitchFamily="34" charset="0"/>
                <a:ea typeface="Calibri" panose="020F0502020204030204" pitchFamily="34" charset="0"/>
                <a:cs typeface="Simplified Arabic" panose="02020603050405020304" pitchFamily="18" charset="-78"/>
              </a:rPr>
              <a:t>الميول </a:t>
            </a:r>
            <a:r>
              <a:rPr lang="ar-IQ" sz="2800" dirty="0">
                <a:latin typeface="Calibri" panose="020F0502020204030204" pitchFamily="34" charset="0"/>
                <a:ea typeface="Calibri" panose="020F0502020204030204" pitchFamily="34" charset="0"/>
                <a:cs typeface="Simplified Arabic" panose="02020603050405020304" pitchFamily="18" charset="-78"/>
              </a:rPr>
              <a:t>الشخصية والاهتمامات الخاصة</a:t>
            </a:r>
            <a:endParaRPr lang="en-US" sz="2800"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قد تظهر المشكلة عرضاً خلال ميول للفرد تدفعه إلى قراءة تراث بحثي بعينه أو دراسة مجتمعات بعينها يلاحظها أكثر من غيرها ويركز عليها فقد يكون لدى الفرد الباحث اهتماماً بالريف أو عشوائيات المدن أو الجماعات المهشمة، أو خصائص جماعات بعينهم كالعمال أو الفلاحين أو موظفي الدولة ففي هذه الحالة تكون ميوله واهتماماته الشخصية هي التي تدفعه للقراءة والمشاهدة واللذان يولدان مشكلات بحثية أمامه.</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56791251"/>
      </p:ext>
    </p:extLst>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51</TotalTime>
  <Words>597</Words>
  <Application>Microsoft Office PowerPoint</Application>
  <PresentationFormat>مخصص</PresentationFormat>
  <Paragraphs>19</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40</cp:revision>
  <dcterms:created xsi:type="dcterms:W3CDTF">1980-01-01T20:09:53Z</dcterms:created>
  <dcterms:modified xsi:type="dcterms:W3CDTF">2020-02-29T19:50:20Z</dcterms:modified>
</cp:coreProperties>
</file>