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2/29/2020</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2/29/2020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2/29/2020</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2/29/2020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2/29/2020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2/29/2020</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smtClean="0">
                <a:latin typeface="Arial" panose="020B0604020202020204" pitchFamily="34" charset="0"/>
                <a:cs typeface="Arial" panose="020B0604020202020204" pitchFamily="34" charset="0"/>
              </a:rPr>
              <a:t>كلية </a:t>
            </a:r>
            <a:r>
              <a:rPr lang="ar-IQ" sz="3200" b="1" dirty="0">
                <a:latin typeface="Arial" panose="020B0604020202020204" pitchFamily="34" charset="0"/>
                <a:cs typeface="Arial" panose="020B0604020202020204" pitchFamily="34" charset="0"/>
              </a:rPr>
              <a:t>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قسم الانثروبولوجيا </a:t>
            </a:r>
            <a:r>
              <a:rPr lang="ar-IQ" sz="3200" b="1" dirty="0">
                <a:latin typeface="Arial" panose="020B0604020202020204" pitchFamily="34" charset="0"/>
                <a:cs typeface="Arial" panose="020B0604020202020204" pitchFamily="34" charset="0"/>
              </a:rPr>
              <a:t>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smtClean="0">
                <a:latin typeface="Arial" panose="020B0604020202020204" pitchFamily="34" charset="0"/>
                <a:cs typeface="Arial" panose="020B0604020202020204" pitchFamily="34" charset="0"/>
              </a:rPr>
              <a:t>الثانية: مناهج البحث الاجتماعي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5</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a:t>
            </a:r>
            <a:r>
              <a:rPr lang="ar-IQ" sz="3200" b="1" smtClean="0">
                <a:latin typeface="Arial" panose="020B0604020202020204" pitchFamily="34" charset="0"/>
                <a:cs typeface="Arial" panose="020B0604020202020204" pitchFamily="34" charset="0"/>
              </a:rPr>
              <a:t>: </a:t>
            </a:r>
            <a:r>
              <a:rPr lang="ar-IQ" sz="3200" b="1" smtClean="0">
                <a:latin typeface="Arial" panose="020B0604020202020204" pitchFamily="34" charset="0"/>
                <a:cs typeface="Arial" panose="020B0604020202020204" pitchFamily="34" charset="0"/>
              </a:rPr>
              <a:t>تحديد الفروض</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يتجه البحث العلمي دائماً نحو الإجابة على عدد من الأسئلة التي تنحصر في السؤال عن ماذا يحدث؟ وكيف يحدث؟ ولماذا يحدث؟ وتشكل هذه التساؤلات العامة وما يتفرع منها من تساؤلات المستوى الأول من الفروض أو هي بداية لتكوين الفروض العلمية. وغالبا ما يكتفي الباحث بصياغة فروض في شكل تساؤلات إذا ما اتجه البحث نحو الإجابة على النوعين الأول والثاني من الأسئلة، نقصد التساؤلات حول ماذا يحدث؟ وكيف يحدث؟ ففي هذه الحالة تكون استراتيجية البحث استراتيجية وصفية لا تهتم بالبحث عن علاقات بين متغيرات.</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أما إذا اتجهت تساؤلات البحث نحو الإجابة عن السؤال لماذا تحدث الأشياء فأننا نكون هنا بصدد استراتيجية بحثية مختلفة تهدف لا لمجرد جمع المادة ووصف الحقائق وتوضيح العلاقات البسيطة بينها فحسب، بل تتجه الاستراتيجية البحثية هنا نحو الكشف عن علاقات التأثير والتأثر بين المتغيرات، وفي هذه الحالة نكون بحاجة إلى صياغة فروض علمية، ويعرف الفرض بأنه علاقة افتراضية بين متغيرين تصاغ على نحو احتمالي. والفرض بهذا المعنى هو تفسير مؤقت لوقائع معينة، أو بمعنى أخر هو تنبأ بما يمكن أن تكون علية العلاقة بين المتغيرات. أن الفرض هو نوع من الحدس بالعلاقة يصيغه الباحث لكي يفهم مدى الصلة بين مجموعة من المتغيرات ومحاولة التثبت منها. وتصاغ الفروض بأساليب مختلفة منها:</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توضيح العلاقة السلبية أو الايجابية بين المتغيرات كأن تقول مثلاً في دراسة العوامل المرتبطة بالسلوك العنيف:</a:t>
            </a:r>
            <a:endParaRPr lang="en-US" dirty="0"/>
          </a:p>
          <a:p>
            <a:pPr marL="0" lvl="0" indent="0">
              <a:buNone/>
            </a:pPr>
            <a:r>
              <a:rPr lang="ar-IQ" dirty="0" smtClean="0"/>
              <a:t>- توجد </a:t>
            </a:r>
            <a:r>
              <a:rPr lang="ar-IQ" dirty="0"/>
              <a:t>علاقة ايجابية بين السلوك العنيف وأساليب التنشئة الاجتماعية.</a:t>
            </a:r>
            <a:endParaRPr lang="en-US" dirty="0"/>
          </a:p>
          <a:p>
            <a:pPr marL="0" lvl="0" indent="0">
              <a:buNone/>
            </a:pPr>
            <a:r>
              <a:rPr lang="ar-IQ" dirty="0" smtClean="0"/>
              <a:t>- توجد </a:t>
            </a:r>
            <a:r>
              <a:rPr lang="ar-IQ" dirty="0"/>
              <a:t>علاقة سلبية بين السلوك العنيف وأساليب التنشئة الاجتماعية.</a:t>
            </a:r>
            <a:endParaRPr lang="en-US" dirty="0"/>
          </a:p>
          <a:p>
            <a:pPr lvl="0"/>
            <a:r>
              <a:rPr lang="ar-IQ" dirty="0"/>
              <a:t>صياغة علاقات صفرية بين المتغيرات كأن نقول عن العوامل المرتبطة بالسلوك العنيف:</a:t>
            </a:r>
            <a:endParaRPr lang="en-US" dirty="0"/>
          </a:p>
          <a:p>
            <a:pPr marL="0" lvl="0" indent="0">
              <a:buNone/>
            </a:pPr>
            <a:r>
              <a:rPr lang="ar-IQ" dirty="0" smtClean="0"/>
              <a:t>- ا </a:t>
            </a:r>
            <a:r>
              <a:rPr lang="ar-IQ" dirty="0"/>
              <a:t>توجد علاقة ايجابية بين السلوك العنيف وأساليب التنشئة الاجتماعية.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r>
              <a:rPr lang="ar-IQ" dirty="0"/>
              <a:t>في الطريقة الأولى لصياغة الفرض حددنا العلاقة وعكسها على أساس أننا غير متأكدين من صحة أي منهما، وفي الطريقة الثانية افترضنا عدم وجود علاقة أصلاً. وأياً كانت الطريقة التي تُصاغ بها الفروض، فأنها لا بد وأن تحقق شروطا في الصياغة أهمها:</a:t>
            </a:r>
            <a:endParaRPr lang="en-US" dirty="0"/>
          </a:p>
          <a:p>
            <a:pPr lvl="0"/>
            <a:r>
              <a:rPr lang="ar-IQ" dirty="0"/>
              <a:t>أن تعبر عن العلاقة بين المتغيرات بشكل احتمالي واضح.</a:t>
            </a:r>
            <a:endParaRPr lang="en-US" dirty="0"/>
          </a:p>
          <a:p>
            <a:pPr lvl="0"/>
            <a:r>
              <a:rPr lang="ar-IQ" dirty="0"/>
              <a:t>أن تكون قابلة للاختبار بمعنى أن توجد مادة دالة عليها في الواقع.</a:t>
            </a:r>
            <a:endParaRPr lang="en-US" dirty="0"/>
          </a:p>
          <a:p>
            <a:pPr lvl="0"/>
            <a:r>
              <a:rPr lang="ar-IQ" dirty="0"/>
              <a:t>يمكن جمعها للتدليل على صحة الفرض أو زيفه.</a:t>
            </a:r>
            <a:endParaRPr lang="en-US" dirty="0"/>
          </a:p>
          <a:p>
            <a:pPr lvl="0"/>
            <a:r>
              <a:rPr lang="ar-IQ" dirty="0" err="1"/>
              <a:t>وبناءاً</a:t>
            </a:r>
            <a:r>
              <a:rPr lang="ar-IQ" dirty="0"/>
              <a:t> عليه فإن الفرض يجب أن يكون قابلا للزيف بمعنى أن يكون قابلا للرفض.</a:t>
            </a:r>
            <a:endParaRPr lang="en-US" dirty="0"/>
          </a:p>
          <a:p>
            <a:pPr lvl="0"/>
            <a:r>
              <a:rPr lang="ar-IQ" dirty="0"/>
              <a:t>يجب أن يكون الفرض خاليا من التناقض ولا يتنافى مع وثائق معروفة سابقا.</a:t>
            </a:r>
            <a:endParaRPr lang="en-US" dirty="0"/>
          </a:p>
          <a:p>
            <a:pPr lvl="0"/>
            <a:r>
              <a:rPr lang="ar-IQ" dirty="0"/>
              <a:t>أن يتفق الفرض مع الحقائق العلمية التي رسخت واستقرت وهذا لا يمنع أن يأتي الفرض معارضاً لنظرية من النظريات التي شاعت بين العلماء.</a:t>
            </a:r>
            <a:endParaRPr lang="en-US" dirty="0"/>
          </a:p>
          <a:p>
            <a:pPr lvl="0"/>
            <a:r>
              <a:rPr lang="ar-IQ" dirty="0"/>
              <a:t>يجب ان يصاغ الفرض صياغة منطقية واضحة وخالية من الغموض والخيال.</a:t>
            </a:r>
            <a:endParaRPr lang="en-US" dirty="0"/>
          </a:p>
          <a:p>
            <a:pPr indent="0" algn="just" rtl="1">
              <a:lnSpc>
                <a:spcPct val="150000"/>
              </a:lnSpc>
              <a:spcAft>
                <a:spcPts val="800"/>
              </a:spcAft>
              <a:buNone/>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98800" y="528922"/>
            <a:ext cx="6096000" cy="5332165"/>
          </a:xfrm>
          <a:prstGeom prst="rect">
            <a:avLst/>
          </a:prstGeom>
        </p:spPr>
        <p:txBody>
          <a:bodyPr>
            <a:spAutoFit/>
          </a:bodyPr>
          <a:lstStyle/>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أهمية الفروض في البحث العلمي</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للفروض أهمية خاصة في تقييم البحوث التي تسعى الى اختبار علاقة بين متغيرات. فإذا لم تكن الدراسة تسعى الى هذا المسعى، فإن الباحث يجب ان يكتفي بطرح فروض استفهامية في شكل تساؤلات، ورغم ان الفروض تصاغ في بداية البحث إلا أن الفروض تظل حاضرة دوما مع الباحث في كل مراحل بحثه. فالفروض هي التي تحدد أهداف البحث على نحو دقيق، ومن ثم فأنها الموجه نحو المادة التي سوف يجهلها الباحث، وهي الموجه في عملية تفسير المادة. وذلك ان الباحث الجيد هو الذي يرجع دائما الى فروضه، رابطا إياها بالنظريات التي يفسر بها، ومستخدما إياها في تفسير النتائج التي قد تحتوي على ما يفيد بان الفروض التي وضعها الباحث قد تم رفضها، ومن ثم أهمية طرح فروض جديدة.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567619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56</TotalTime>
  <Words>579</Words>
  <Application>Microsoft Office PowerPoint</Application>
  <PresentationFormat>مخصص</PresentationFormat>
  <Paragraphs>23</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46</cp:revision>
  <dcterms:created xsi:type="dcterms:W3CDTF">1980-01-01T20:09:53Z</dcterms:created>
  <dcterms:modified xsi:type="dcterms:W3CDTF">2020-02-29T19:51:09Z</dcterms:modified>
</cp:coreProperties>
</file>