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5" r:id="rId9"/>
    <p:sldId id="262" r:id="rId10"/>
    <p:sldId id="267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5" r:id="rId29"/>
    <p:sldId id="284" r:id="rId30"/>
    <p:sldId id="281" r:id="rId3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FDFE-B9C3-4D1C-BF22-4B0FE32E5D69}" type="datetimeFigureOut">
              <a:rPr lang="ar-IQ" smtClean="0"/>
              <a:t>14/06/1436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A421-E229-45B6-9E5D-D19DC165A48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542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FDFE-B9C3-4D1C-BF22-4B0FE32E5D69}" type="datetimeFigureOut">
              <a:rPr lang="ar-IQ" smtClean="0"/>
              <a:t>14/06/1436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A421-E229-45B6-9E5D-D19DC165A48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4455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FDFE-B9C3-4D1C-BF22-4B0FE32E5D69}" type="datetimeFigureOut">
              <a:rPr lang="ar-IQ" smtClean="0"/>
              <a:t>14/06/1436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A421-E229-45B6-9E5D-D19DC165A48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48326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FDFE-B9C3-4D1C-BF22-4B0FE32E5D69}" type="datetimeFigureOut">
              <a:rPr lang="ar-IQ" smtClean="0"/>
              <a:t>14/06/1436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A421-E229-45B6-9E5D-D19DC165A48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2908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FDFE-B9C3-4D1C-BF22-4B0FE32E5D69}" type="datetimeFigureOut">
              <a:rPr lang="ar-IQ" smtClean="0"/>
              <a:t>14/06/1436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A421-E229-45B6-9E5D-D19DC165A48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2503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FDFE-B9C3-4D1C-BF22-4B0FE32E5D69}" type="datetimeFigureOut">
              <a:rPr lang="ar-IQ" smtClean="0"/>
              <a:t>14/06/1436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A421-E229-45B6-9E5D-D19DC165A48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35728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FDFE-B9C3-4D1C-BF22-4B0FE32E5D69}" type="datetimeFigureOut">
              <a:rPr lang="ar-IQ" smtClean="0"/>
              <a:t>14/06/1436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A421-E229-45B6-9E5D-D19DC165A48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67406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FDFE-B9C3-4D1C-BF22-4B0FE32E5D69}" type="datetimeFigureOut">
              <a:rPr lang="ar-IQ" smtClean="0"/>
              <a:t>14/06/1436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A421-E229-45B6-9E5D-D19DC165A48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91892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FDFE-B9C3-4D1C-BF22-4B0FE32E5D69}" type="datetimeFigureOut">
              <a:rPr lang="ar-IQ" smtClean="0"/>
              <a:t>14/06/1436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A421-E229-45B6-9E5D-D19DC165A48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91173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FDFE-B9C3-4D1C-BF22-4B0FE32E5D69}" type="datetimeFigureOut">
              <a:rPr lang="ar-IQ" smtClean="0"/>
              <a:t>14/06/1436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A421-E229-45B6-9E5D-D19DC165A48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74115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FDFE-B9C3-4D1C-BF22-4B0FE32E5D69}" type="datetimeFigureOut">
              <a:rPr lang="ar-IQ" smtClean="0"/>
              <a:t>14/06/1436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A421-E229-45B6-9E5D-D19DC165A48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95226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6FDFE-B9C3-4D1C-BF22-4B0FE32E5D69}" type="datetimeFigureOut">
              <a:rPr lang="ar-IQ" smtClean="0"/>
              <a:t>14/06/1436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3A421-E229-45B6-9E5D-D19DC165A48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0382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rtl="0"/>
            <a:r>
              <a:rPr lang="en-US" b="1" dirty="0" smtClean="0">
                <a:solidFill>
                  <a:schemeClr val="tx1"/>
                </a:solidFill>
              </a:rPr>
              <a:t>Power of Language</a:t>
            </a:r>
            <a:endParaRPr lang="ar-IQ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Reading, Writing, Teaching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=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Power and Privileges</a:t>
            </a:r>
            <a:endParaRPr lang="ar-IQ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6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The Raven, Moses, and His Sugar candy Mountain</a:t>
            </a:r>
            <a:endParaRPr lang="ar-IQ" sz="3600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3384376" cy="360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8840"/>
            <a:ext cx="3740224" cy="37444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13810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Education means the ability to Control and Lead</a:t>
            </a:r>
            <a:endParaRPr lang="ar-IQ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3881"/>
            <a:ext cx="3956248" cy="4038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43881"/>
            <a:ext cx="3610744" cy="4038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73180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To establish Committees</a:t>
            </a:r>
            <a:endParaRPr lang="ar-IQ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3672408" cy="33843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856"/>
            <a:ext cx="3826768" cy="33843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38772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What is Leadership?</a:t>
            </a:r>
            <a:endParaRPr lang="ar-IQ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2816"/>
            <a:ext cx="3754760" cy="39604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72816"/>
            <a:ext cx="3826768" cy="40324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44888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Leadership Conflicts</a:t>
            </a:r>
            <a:endParaRPr lang="ar-IQ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50" y="1916832"/>
            <a:ext cx="3639125" cy="42093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88840"/>
            <a:ext cx="3533780" cy="41044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48293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rtl="0"/>
            <a:r>
              <a:rPr lang="en-US" dirty="0" smtClean="0"/>
              <a:t>Pre-revolution Conditions</a:t>
            </a:r>
            <a:endParaRPr lang="ar-IQ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2" y="1988840"/>
            <a:ext cx="2901132" cy="35283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88841"/>
            <a:ext cx="3456384" cy="360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80541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Hunger</a:t>
            </a:r>
            <a:endParaRPr lang="ar-IQ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4" y="2132856"/>
            <a:ext cx="3012952" cy="38164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132856"/>
            <a:ext cx="2952328" cy="37444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35353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Destroy man and Everything that he Stands for </a:t>
            </a:r>
            <a:endParaRPr lang="ar-IQ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" y="2204864"/>
            <a:ext cx="2962275" cy="40324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60848"/>
            <a:ext cx="3312368" cy="41044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48072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Dog chains and Whips</a:t>
            </a:r>
            <a:endParaRPr lang="ar-IQ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3240359" cy="35283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88840"/>
            <a:ext cx="3040955" cy="36724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34059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Nose bits and reins</a:t>
            </a:r>
            <a:endParaRPr lang="ar-IQ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3456384" cy="32403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60848"/>
            <a:ext cx="3898776" cy="33168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64816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Language as an Ideological Weapon</a:t>
            </a:r>
            <a:endParaRPr lang="ar-IQ" b="1" dirty="0">
              <a:solidFill>
                <a:schemeClr val="tx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1988841"/>
            <a:ext cx="3067050" cy="37444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16832"/>
            <a:ext cx="3456384" cy="37444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42048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Ribbons and Blinkers</a:t>
            </a:r>
            <a:endParaRPr lang="ar-IQ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72816"/>
            <a:ext cx="3682752" cy="41764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06985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rtl="0"/>
            <a:r>
              <a:rPr lang="en-US" dirty="0" smtClean="0"/>
              <a:t>Burn and destroy Man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60848"/>
            <a:ext cx="6264696" cy="4032448"/>
          </a:xfrm>
        </p:spPr>
      </p:pic>
    </p:spTree>
    <p:extLst>
      <p:ext uri="{BB962C8B-B14F-4D97-AF65-F5344CB8AC3E}">
        <p14:creationId xmlns:p14="http://schemas.microsoft.com/office/powerpoint/2010/main" val="2848371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Primordial Form of a State: Change in the Name</a:t>
            </a:r>
            <a:endParaRPr lang="ar-IQ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64904"/>
            <a:ext cx="3312368" cy="31683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348880"/>
            <a:ext cx="3600399" cy="36003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11447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Hoisting A flag</a:t>
            </a:r>
            <a:endParaRPr lang="ar-IQ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" y="2132856"/>
            <a:ext cx="2752924" cy="37444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04864"/>
            <a:ext cx="3384376" cy="360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77645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General Assembly=</a:t>
            </a:r>
            <a:r>
              <a:rPr lang="en-US" dirty="0" err="1" smtClean="0"/>
              <a:t>Parialment</a:t>
            </a:r>
            <a:endParaRPr lang="ar-IQ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2204865"/>
            <a:ext cx="3456384" cy="30243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04863"/>
            <a:ext cx="3168351" cy="31683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49970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Taking Resolutions and planning</a:t>
            </a:r>
            <a:endParaRPr lang="ar-IQ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2" y="2060848"/>
            <a:ext cx="3087440" cy="3384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60848"/>
            <a:ext cx="3312368" cy="33843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35181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Harness Room as Headquarter</a:t>
            </a:r>
            <a:br>
              <a:rPr lang="en-US" dirty="0" smtClean="0"/>
            </a:br>
            <a:endParaRPr lang="ar-IQ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3168352" cy="33843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04864"/>
            <a:ext cx="2987427" cy="32403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79101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Mr</a:t>
            </a:r>
            <a:r>
              <a:rPr lang="en-US" b="1" dirty="0" smtClean="0">
                <a:solidFill>
                  <a:schemeClr val="tx1"/>
                </a:solidFill>
              </a:rPr>
              <a:t>. Jones</a:t>
            </a:r>
            <a:r>
              <a:rPr lang="en-US" b="1" dirty="0">
                <a:solidFill>
                  <a:schemeClr val="tx1"/>
                </a:solidFill>
              </a:rPr>
              <a:t>’ house as a Museum</a:t>
            </a:r>
            <a:endParaRPr lang="ar-IQ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5"/>
            <a:ext cx="3168352" cy="31683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32856"/>
            <a:ext cx="3456384" cy="33123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36487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 national day and anthem and Military Decoration</a:t>
            </a:r>
            <a:endParaRPr lang="ar-IQ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3384375" cy="34563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88840"/>
            <a:ext cx="3024336" cy="34563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21041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Thank You </a:t>
            </a:r>
            <a:endParaRPr lang="ar-IQ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3096344" cy="36724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88840"/>
            <a:ext cx="2968947" cy="36724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41546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rtl="0"/>
            <a:r>
              <a:rPr lang="en-US" b="1" dirty="0" smtClean="0">
                <a:solidFill>
                  <a:schemeClr val="tx1"/>
                </a:solidFill>
              </a:rPr>
              <a:t>Educational System</a:t>
            </a:r>
            <a:endParaRPr lang="ar-IQ" b="1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848"/>
            <a:ext cx="3528392" cy="35283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44824"/>
            <a:ext cx="3600400" cy="3816424"/>
          </a:xfrm>
        </p:spPr>
      </p:pic>
    </p:spTree>
    <p:extLst>
      <p:ext uri="{BB962C8B-B14F-4D97-AF65-F5344CB8AC3E}">
        <p14:creationId xmlns:p14="http://schemas.microsoft.com/office/powerpoint/2010/main" val="2893628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09477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rtl="0"/>
            <a:r>
              <a:rPr lang="en-US" dirty="0" smtClean="0">
                <a:solidFill>
                  <a:schemeClr val="tx1"/>
                </a:solidFill>
              </a:rPr>
              <a:t>Schools and Television</a:t>
            </a:r>
            <a:endParaRPr lang="ar-IQ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4864"/>
            <a:ext cx="4038600" cy="37304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88840"/>
            <a:ext cx="3600400" cy="4176464"/>
          </a:xfrm>
        </p:spPr>
      </p:pic>
    </p:spTree>
    <p:extLst>
      <p:ext uri="{BB962C8B-B14F-4D97-AF65-F5344CB8AC3E}">
        <p14:creationId xmlns:p14="http://schemas.microsoft.com/office/powerpoint/2010/main" val="4215354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rtl="0"/>
            <a:r>
              <a:rPr lang="en-US" sz="2800" b="1" dirty="0" smtClean="0">
                <a:solidFill>
                  <a:srgbClr val="FFFF00"/>
                </a:solidFill>
              </a:rPr>
              <a:t>Animals are divided into Those who can read and Write= Literate, Educated, and Powerful, and Empowered</a:t>
            </a:r>
            <a:endParaRPr lang="ar-IQ" sz="2800" b="1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1700808"/>
            <a:ext cx="6264695" cy="42484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58959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rtl="0"/>
            <a:r>
              <a:rPr lang="en-US" sz="2800" b="1" dirty="0" smtClean="0">
                <a:solidFill>
                  <a:srgbClr val="FFFF00"/>
                </a:solidFill>
              </a:rPr>
              <a:t>Those who can not read and write: Disempowered and Weak</a:t>
            </a:r>
            <a:endParaRPr lang="ar-IQ" sz="2800" b="1" dirty="0">
              <a:solidFill>
                <a:srgbClr val="FFFF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60848"/>
            <a:ext cx="6048672" cy="40653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49210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0"/>
            <a:r>
              <a:rPr lang="en-US" sz="2800" b="1" dirty="0" smtClean="0"/>
              <a:t>Division of society into Brain workers (Pigs) and Muscle Workers (other animals especially the horse Boxer)</a:t>
            </a:r>
            <a:endParaRPr lang="ar-IQ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3528392" cy="36724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16832"/>
            <a:ext cx="2994273" cy="37444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11264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Animal Classes before and after the revolution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50" y="1772816"/>
            <a:ext cx="7142300" cy="43533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199233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chemeClr val="tx1"/>
                </a:solidFill>
              </a:rPr>
              <a:t>Words Turned into conflicting Ideologies and Resolutions</a:t>
            </a:r>
            <a:endParaRPr lang="ar-IQ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848"/>
            <a:ext cx="3884240" cy="38164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88840"/>
            <a:ext cx="3466728" cy="39604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39775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181</Words>
  <Application>Microsoft Office PowerPoint</Application>
  <PresentationFormat>On-screen Show (4:3)</PresentationFormat>
  <Paragraphs>32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 of Language</vt:lpstr>
      <vt:lpstr>Language as an Ideological Weapon</vt:lpstr>
      <vt:lpstr>Educational System</vt:lpstr>
      <vt:lpstr>Schools and Television</vt:lpstr>
      <vt:lpstr>Animals are divided into Those who can read and Write= Literate, Educated, and Powerful, and Empowered</vt:lpstr>
      <vt:lpstr>Those who can not read and write: Disempowered and Weak</vt:lpstr>
      <vt:lpstr>Division of society into Brain workers (Pigs) and Muscle Workers (other animals especially the horse Boxer)</vt:lpstr>
      <vt:lpstr>Animal Classes before and after the revolution</vt:lpstr>
      <vt:lpstr>Words Turned into conflicting Ideologies and Resolutions</vt:lpstr>
      <vt:lpstr>The Raven, Moses, and His Sugar candy Mountain</vt:lpstr>
      <vt:lpstr>Education means the ability to Control and Lead</vt:lpstr>
      <vt:lpstr>To establish Committees</vt:lpstr>
      <vt:lpstr>What is Leadership?</vt:lpstr>
      <vt:lpstr>Leadership Conflicts</vt:lpstr>
      <vt:lpstr>Pre-revolution Conditions</vt:lpstr>
      <vt:lpstr>Hunger</vt:lpstr>
      <vt:lpstr>Destroy man and Everything that he Stands for </vt:lpstr>
      <vt:lpstr>Dog chains and Whips</vt:lpstr>
      <vt:lpstr>Nose bits and reins</vt:lpstr>
      <vt:lpstr>Ribbons and Blinkers</vt:lpstr>
      <vt:lpstr>Burn and destroy Man</vt:lpstr>
      <vt:lpstr>Primordial Form of a State: Change in the Name</vt:lpstr>
      <vt:lpstr>Hoisting A flag</vt:lpstr>
      <vt:lpstr>General Assembly=Parialment</vt:lpstr>
      <vt:lpstr>Taking Resolutions and planning</vt:lpstr>
      <vt:lpstr>Harness Room as Headquarter </vt:lpstr>
      <vt:lpstr>Mr. Jones’ house as a Museum</vt:lpstr>
      <vt:lpstr>A national day and anthem and Military Decoration</vt:lpstr>
      <vt:lpstr>Thank You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of Language</dc:title>
  <dc:creator>CBI-Raad</dc:creator>
  <cp:lastModifiedBy>hp</cp:lastModifiedBy>
  <cp:revision>15</cp:revision>
  <dcterms:created xsi:type="dcterms:W3CDTF">2015-03-31T21:00:59Z</dcterms:created>
  <dcterms:modified xsi:type="dcterms:W3CDTF">2015-04-03T20:08:15Z</dcterms:modified>
</cp:coreProperties>
</file>