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4" d="100"/>
          <a:sy n="74" d="100"/>
        </p:scale>
        <p:origin x="-54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2/21/2020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فرع الانثروبولوجيا: </a:t>
            </a:r>
            <a:r>
              <a:rPr lang="ar-IQ" sz="3200" b="1" dirty="0" smtClean="0">
                <a:latin typeface="Arial" panose="020B0604020202020204" pitchFamily="34" charset="0"/>
                <a:cs typeface="Arial" panose="020B0604020202020204" pitchFamily="34" charset="0"/>
              </a:rPr>
              <a:t>مادة </a:t>
            </a:r>
            <a:r>
              <a:rPr lang="ar-IQ" sz="3200" b="1" smtClean="0">
                <a:latin typeface="Arial" panose="020B0604020202020204" pitchFamily="34" charset="0"/>
                <a:cs typeface="Arial" panose="020B0604020202020204" pitchFamily="34" charset="0"/>
              </a:rPr>
              <a:t>الايكولوجيا الاجتماعية</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a:t>
            </a:r>
            <a:r>
              <a:rPr lang="ar-IQ" sz="3200" b="1" dirty="0" smtClean="0">
                <a:latin typeface="Arial" panose="020B0604020202020204" pitchFamily="34" charset="0"/>
                <a:cs typeface="Arial" panose="020B0604020202020204" pitchFamily="34" charset="0"/>
              </a:rPr>
              <a:t>أ.د</a:t>
            </a:r>
            <a:r>
              <a:rPr lang="ar-IQ" sz="3200" b="1" dirty="0">
                <a:latin typeface="Arial" panose="020B0604020202020204" pitchFamily="34" charset="0"/>
                <a:cs typeface="Arial" panose="020B0604020202020204" pitchFamily="34" charset="0"/>
              </a:rPr>
              <a:t>.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المحاضرة: 7</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مجالات البحث في الايكولوجي</a:t>
            </a: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8901" y="952501"/>
            <a:ext cx="9180162" cy="6248400"/>
          </a:xfrm>
        </p:spPr>
        <p:txBody>
          <a:bodyPr>
            <a:noAutofit/>
          </a:bodyPr>
          <a:lstStyle/>
          <a:p>
            <a:pPr indent="457200" algn="just">
              <a:lnSpc>
                <a:spcPct val="150000"/>
              </a:lnSpc>
              <a:spcAft>
                <a:spcPts val="800"/>
              </a:spcAft>
            </a:pPr>
            <a:r>
              <a:rPr lang="ar-IQ" sz="2000" dirty="0"/>
              <a:t>نقصد بمجال البحث الايكولوجي مجموعة الظواهر والوقائع </a:t>
            </a:r>
            <a:r>
              <a:rPr lang="ar-IQ" sz="2000" dirty="0" err="1"/>
              <a:t>الامبيريقية</a:t>
            </a:r>
            <a:r>
              <a:rPr lang="ar-IQ" sz="2000" dirty="0"/>
              <a:t> التي تمثل في ذاتها إجابة على مختلف التساؤلات المرتبطة بموضوع البحث ومشكلته، وفي هذا الصدد وفي ضوء تصورنا لمفهوم النسق الايكولوجي وفي ضوء تحديدنا لمشكلة البحث الايكولوجي نستطيع أن نحصر مجال البحث الايكولوجي فيما يلي:</a:t>
            </a:r>
            <a:endParaRPr lang="en-US" sz="2000" dirty="0"/>
          </a:p>
          <a:p>
            <a:pPr indent="0" algn="just" rtl="1">
              <a:lnSpc>
                <a:spcPct val="150000"/>
              </a:lnSpc>
              <a:spcAft>
                <a:spcPts val="800"/>
              </a:spcAft>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3263" y="1398159"/>
            <a:ext cx="8807629" cy="6044339"/>
          </a:xfrm>
        </p:spPr>
        <p:txBody>
          <a:bodyPr>
            <a:noAutofit/>
          </a:bodyPr>
          <a:lstStyle/>
          <a:p>
            <a:pPr indent="457200" algn="just">
              <a:lnSpc>
                <a:spcPct val="150000"/>
              </a:lnSpc>
              <a:spcAft>
                <a:spcPts val="800"/>
              </a:spcAft>
            </a:pPr>
            <a:r>
              <a:rPr lang="ar-IQ" sz="2000" dirty="0"/>
              <a:t>الخصائص الديموغرافية لسكان المجتمع، بدءا بخصائص التركيب الحيوي كتوزيعات السن والنوع </a:t>
            </a:r>
            <a:r>
              <a:rPr lang="ar-IQ" sz="2000" dirty="0" err="1"/>
              <a:t>وإنتهاءاً</a:t>
            </a:r>
            <a:r>
              <a:rPr lang="ar-IQ" sz="2000" dirty="0"/>
              <a:t> بالخصائص المرتبطة بالحاجات المعيشية المتنوعة للسكان، كتوزيع السكان على مستويات المهن والنشاطات المختلفة، حجم القوى العاملة من الجنسين، حجم العمالة، وغير ذلك من المتغيرات الديموغرافية المرتبطة بتحقيق أقصى استغلال ممكن للموارد البشرية بهدف إشباع أكبر قدر ممكن من الاحتياجات المعيشية كالهجرة بأشكالها المختلفة.</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9501" y="495300"/>
            <a:ext cx="9319862" cy="6184900"/>
          </a:xfrm>
        </p:spPr>
        <p:txBody>
          <a:bodyPr>
            <a:noAutofit/>
          </a:bodyPr>
          <a:lstStyle/>
          <a:p>
            <a:pPr indent="457200" algn="just">
              <a:lnSpc>
                <a:spcPct val="150000"/>
              </a:lnSpc>
              <a:spcAft>
                <a:spcPts val="800"/>
              </a:spcAft>
            </a:pPr>
            <a:r>
              <a:rPr lang="ar-IQ" sz="2000" dirty="0"/>
              <a:t>المتغيرات البيئية، التي تحدد بدورها حجم الجهد الجمعي اللازم لإشباع الحاجات المعيشية للسكان في المجتمع، وهنا لابد أن توضع في الاعتبار خصائص الموقع وتسهيلات النقل والمواصلات والموارد البيئية المتاحة، التي تفرض بدورها تنظيمات معيشية معينة.</a:t>
            </a:r>
            <a:endParaRPr lang="en-US" sz="2000" dirty="0"/>
          </a:p>
          <a:p>
            <a:pPr indent="0" algn="just">
              <a:lnSpc>
                <a:spcPct val="150000"/>
              </a:lnSpc>
              <a:spcAft>
                <a:spcPts val="800"/>
              </a:spcAft>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133" y="689458"/>
            <a:ext cx="9965267" cy="5457341"/>
          </a:xfrm>
        </p:spPr>
        <p:txBody>
          <a:bodyPr>
            <a:noAutofit/>
          </a:bodyPr>
          <a:lstStyle/>
          <a:p>
            <a:pPr indent="457200" algn="just">
              <a:lnSpc>
                <a:spcPct val="150000"/>
              </a:lnSpc>
              <a:spcAft>
                <a:spcPts val="800"/>
              </a:spcAft>
            </a:pPr>
            <a:r>
              <a:rPr lang="ar-IQ" dirty="0"/>
              <a:t>مستوى التكنولوجيا السائدة أو المستخدمة، والتي تحدد نوع وحجم الموارد التي يمكن استخدامها، وأثر ذلك على الحياة الاجتماعية للسكان ومستويات الدخل والمهن والمعيشة وأساليب الحياة.</a:t>
            </a:r>
            <a:endParaRPr lang="en-US" dirty="0"/>
          </a:p>
          <a:p>
            <a:pPr indent="0" algn="just">
              <a:lnSpc>
                <a:spcPct val="150000"/>
              </a:lnSpc>
              <a:spcAft>
                <a:spcPts val="800"/>
              </a:spcAft>
              <a:buNone/>
            </a:pP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838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9600" y="825500"/>
            <a:ext cx="8253062" cy="5539997"/>
          </a:xfrm>
        </p:spPr>
        <p:txBody>
          <a:bodyPr>
            <a:noAutofit/>
          </a:bodyPr>
          <a:lstStyle/>
          <a:p>
            <a:pPr lvl="1" indent="457200" algn="just">
              <a:lnSpc>
                <a:spcPct val="107000"/>
              </a:lnSpc>
              <a:spcAft>
                <a:spcPts val="800"/>
              </a:spcAft>
            </a:pPr>
            <a:r>
              <a:rPr lang="ar-IQ" sz="2400" dirty="0"/>
              <a:t>مجالات الارتباط أو التأثير المتبادل بين مقومات أو عناصر التنظيم المعيشي السائد، وعناصر أو مقومات التنظيم الاجتماعي الكلي، كانعكاس خصائص التنظيم على متغيرات مثل حجم الأسرة، وأنساق المكانة، وبناء الدور، </a:t>
            </a:r>
            <a:r>
              <a:rPr lang="ar-IQ" sz="2400" dirty="0" err="1"/>
              <a:t>وميكانزمات</a:t>
            </a:r>
            <a:r>
              <a:rPr lang="ar-IQ" sz="2400" dirty="0"/>
              <a:t> التفاعل وأنماطه، والتدرج الطبقي الاجتماعي، والمشكلات الاجتماعية الراهنة أو الناتجة عن تغير التنظيم المعيشي، والتنقل والحراك الاجتماعي والفيزيقي.</a:t>
            </a:r>
            <a:endParaRPr lang="en-US" sz="2400" dirty="0"/>
          </a:p>
          <a:p>
            <a:pPr lvl="1" indent="0" algn="just">
              <a:lnSpc>
                <a:spcPct val="107000"/>
              </a:lnSpc>
              <a:spcAft>
                <a:spcPts val="800"/>
              </a:spcAft>
              <a:buNone/>
            </a:pPr>
            <a:endParaRPr lang="en-US" sz="2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647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59</TotalTime>
  <Words>267</Words>
  <Application>Microsoft Office PowerPoint</Application>
  <PresentationFormat>مخصص</PresentationFormat>
  <Paragraphs>11</Paragraphs>
  <Slides>6</Slides>
  <Notes>0</Notes>
  <HiddenSlides>0</HiddenSlides>
  <MMClips>0</MMClips>
  <ScaleCrop>false</ScaleCrop>
  <HeadingPairs>
    <vt:vector size="4" baseType="variant">
      <vt:variant>
        <vt:lpstr>نسق</vt:lpstr>
      </vt:variant>
      <vt:variant>
        <vt:i4>1</vt:i4>
      </vt:variant>
      <vt:variant>
        <vt:lpstr>عناوين الشرائح</vt:lpstr>
      </vt:variant>
      <vt:variant>
        <vt:i4>6</vt:i4>
      </vt:variant>
    </vt:vector>
  </HeadingPairs>
  <TitlesOfParts>
    <vt:vector size="7" baseType="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Al-FaHaD</cp:lastModifiedBy>
  <cp:revision>26</cp:revision>
  <dcterms:created xsi:type="dcterms:W3CDTF">1980-01-01T20:09:53Z</dcterms:created>
  <dcterms:modified xsi:type="dcterms:W3CDTF">2020-02-21T16:20:49Z</dcterms:modified>
</cp:coreProperties>
</file>