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ar-IQ" sz="3200" b="1" dirty="0" smtClean="0">
                <a:latin typeface="Arial" panose="020B0604020202020204" pitchFamily="34" charset="0"/>
                <a:cs typeface="Arial" panose="020B0604020202020204" pitchFamily="34" charset="0"/>
              </a:rPr>
              <a:t>8</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a:t>العلاقة بين الإنسان والبيئة في التراث العربي</a:t>
            </a: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8901" y="952501"/>
            <a:ext cx="9180162" cy="6248400"/>
          </a:xfrm>
        </p:spPr>
        <p:txBody>
          <a:bodyPr>
            <a:noAutofit/>
          </a:bodyPr>
          <a:lstStyle/>
          <a:p>
            <a:pPr indent="0" algn="just">
              <a:lnSpc>
                <a:spcPct val="150000"/>
              </a:lnSpc>
              <a:spcAft>
                <a:spcPts val="800"/>
              </a:spcAft>
              <a:buNone/>
            </a:pPr>
            <a:r>
              <a:rPr lang="ar-IQ" sz="2000" dirty="0"/>
              <a:t>ليس من الإنصاف إغفال الدور الذي قام به العلماء العرب من جغرافيين ومفكرين في مجال الايكولوجيا فقد كان للعرب جهود لها مكانتها في فهم العلاقة بين البيئة والإنسان، وفي هذا الميدان سبق العلماء العرب علماء الغرب بقرون طويلة، وكان فهمهم للبيئة أوسع بكثير مما ذهب إليه العلماء الغربيون، فقد اشتمل هذا المفهوم عندهم السماء بما فيها من نجوم وكواكب وأبراج، صحيح أن العرب تأثروا بالحضارة اليونانية وبخاصة "بطليموس" وأخذوا عنهم فكرة تأثير الأبراج والكواكب والنجوم على طبائع الشعوب وأمزجتهم إلا أنه كان لهم إسهاماتهم العربية الخالصة. وكان المسعودي من أوائل الجغرافيين العرب الذين كتبوا عن العلاقة بين البيئة والإنسان، أما ابن خلدون (732-808 هـ / 1332-1406 م) فقد كان أكثر العلماء العرب تفصيلاً في شرح العلاقة بين الإنسان والبيئة حيث خصص في مقدمته الشهيرة ثلاث مقدمات جزئية تعرض فيها بالبحث والتحليل لتأثير البيئة الطبيعية على الإنسان.</a:t>
            </a:r>
            <a:endParaRPr lang="en-US" sz="2000" dirty="0"/>
          </a:p>
          <a:p>
            <a:pPr indent="0" algn="just" rtl="1">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263" y="1398159"/>
            <a:ext cx="8807629" cy="6044339"/>
          </a:xfrm>
        </p:spPr>
        <p:txBody>
          <a:bodyPr>
            <a:noAutofit/>
          </a:bodyPr>
          <a:lstStyle/>
          <a:p>
            <a:pPr indent="0" algn="just">
              <a:lnSpc>
                <a:spcPct val="150000"/>
              </a:lnSpc>
              <a:spcAft>
                <a:spcPts val="800"/>
              </a:spcAft>
              <a:buNone/>
            </a:pPr>
            <a:r>
              <a:rPr lang="ar-IQ" sz="2000" dirty="0"/>
              <a:t>ولعل أول مبدأ من المبادئ التي يجب أن نأخذها في الاعتبار هنا هو تعقد العلاقة بين الإنسان والبيئة وتشابكهما إلى ابعد الحدود، ويزيد من هذا التعقد تعرض هذه العلاقة دائماً للتغيير والتعديل والتحوير نتيجة التقدم الثقافي والتكنولوجي الذي يحرزه المجتمع. فليس من شك في أن مثل هذا التقدم الثقافي والتكنولوجي يساعد مساعدة فعالة وأكيدة على تحكم الإنسان في البيئة الطبيعية بعد أن يكون خاضعاً لها، وخليق بمثل هذا التحكم إن يؤدي إلى تغييرات جوهرية في البناء الاجتماعي نفسه. والمبدأ الثاني هو أنه على الرغم من التسليم بأثر البيئة في الحياة الاجتماعية في كل المستويات الثقافية والاجتماعية، فأن من الخطأ الزعم بأن هذا التأثير يصل إلى حد تشكيل حياة الناس كلها وتوجيهها بطريقة معينة بالذات في اتجاه محدد بالذات </a:t>
            </a:r>
            <a:r>
              <a:rPr lang="ar-IQ" sz="2000" dirty="0" smtClean="0"/>
              <a:t>أيضاً.</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201" y="952500"/>
            <a:ext cx="9319862" cy="6184900"/>
          </a:xfrm>
        </p:spPr>
        <p:txBody>
          <a:bodyPr>
            <a:noAutofit/>
          </a:bodyPr>
          <a:lstStyle/>
          <a:p>
            <a:pPr indent="0" algn="just">
              <a:lnSpc>
                <a:spcPct val="150000"/>
              </a:lnSpc>
              <a:spcAft>
                <a:spcPts val="800"/>
              </a:spcAft>
              <a:buNone/>
            </a:pPr>
            <a:r>
              <a:rPr lang="ar-IQ" sz="2000" dirty="0"/>
              <a:t>إنما تقدم البيئة في واقع الأمر إمكانيات عديدة للحياة الاجتماعية في أي مجتمع من المجتمعات أيا ما تكون درجة بساطة هذا المجتمع أو بدائيته وتخلفه، بحيث يستطيع الناس أن يختاروا في الأغلب من بين هذه الإمكانيات ما يتفق مع ثقافتهم وتنظيمهم الاجتماعي. والمتتبع للعلاقة بين الإنسان وبيئته يرى أنها اتسمت دائماً بالتباين من بيئة لأخرى، والدينامية من وقت لأخر، تبعاً للمتغيرات التي مست وتمس الإنسان وهو العنصر المتغير في طرفي هذه العلاقة. فقد بقت هذه العلاقة متوازنة فتره طويلة من عمر الإنسان من منطلق أن الإنسان لم يكن قد بلغ في عدده حجماً كبيراً يضغط بشده على موارد البيئة من ناحية، وأن إمكانيات البيئة كانت من الوفرة بحيث تستطيع أن تلبي حاجات السكان دون استنـزاف، حتى ولو ساء استخدامها من منطلق القدرة الذاتية للبيئة الطبيعية على استعادة توازنها بصورة سريعة.</a:t>
            </a:r>
            <a:endParaRPr lang="en-US" sz="2000" dirty="0"/>
          </a:p>
          <a:p>
            <a:pPr indent="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689458"/>
            <a:ext cx="9965267" cy="5457341"/>
          </a:xfrm>
        </p:spPr>
        <p:txBody>
          <a:bodyPr>
            <a:noAutofit/>
          </a:bodyPr>
          <a:lstStyle/>
          <a:p>
            <a:pPr indent="0" algn="just">
              <a:lnSpc>
                <a:spcPct val="150000"/>
              </a:lnSpc>
              <a:spcAft>
                <a:spcPts val="800"/>
              </a:spcAft>
              <a:buNone/>
            </a:pPr>
            <a:r>
              <a:rPr lang="ar-IQ" dirty="0"/>
              <a:t>ولكن في عصرنا الحالي حيث زاد عدد السكان في كثير من البيئات بما يفوق قدراتها على إعالة الحياة، أو لأنه بدء يسئ استخدام موارد بيئته بما يعجل باستنزافها وتدهورها، أو أن البيئة قد دمرت تدميراً كاملاً نتيجة للحروب العسكرية كما حدث لبيئة المجتمع العراقي، فقد أصيبت العلاقة بين الإنسان وبيئته بكثير من مظاهر الخلل والتدهور، وبدأت تبرز الكثير من المشكلات البيئية التي نعاني منها اليوم مثل مشكلة التلوث والتصحر وانتشار القمامة والمياه الآسنة وتدهور المحيط الحيوي وغيره، فقد وصلنا حقا إلى نقطة أصبحنا أحوج ما نكون فيها إلى العودة الصادقة والالتزام بتعاليم ديننا الحنيف، فضلاً عن نبذ الكثير من العادات السائدة بين الإفراد والتي تحدث عنها الوردي "وهي عادة </a:t>
            </a:r>
            <a:r>
              <a:rPr lang="ar-IQ" dirty="0" err="1"/>
              <a:t>التمخط</a:t>
            </a:r>
            <a:r>
              <a:rPr lang="ar-IQ" dirty="0"/>
              <a:t>، والبصاق والتغوط في الطرقات، وشرب الناس في المقاهي وغيرها من وعاء مشترك واحداً بعد الآخر من غير الاعتناء بغسله أو تعقيمه". </a:t>
            </a:r>
            <a:endParaRPr lang="en-US" dirty="0"/>
          </a:p>
          <a:p>
            <a:pPr indent="0" algn="just">
              <a:lnSpc>
                <a:spcPct val="150000"/>
              </a:lnSpc>
              <a:spcAft>
                <a:spcPts val="800"/>
              </a:spcAft>
              <a:buNone/>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600" y="825500"/>
            <a:ext cx="8253062" cy="5539997"/>
          </a:xfrm>
        </p:spPr>
        <p:txBody>
          <a:bodyPr>
            <a:noAutofit/>
          </a:bodyPr>
          <a:lstStyle/>
          <a:p>
            <a:pPr lvl="1" indent="0" algn="just">
              <a:lnSpc>
                <a:spcPct val="107000"/>
              </a:lnSpc>
              <a:spcAft>
                <a:spcPts val="800"/>
              </a:spcAft>
              <a:buNone/>
            </a:pPr>
            <a:r>
              <a:rPr lang="ar-IQ" sz="2400" dirty="0"/>
              <a:t>وحتى أن الأفراد إذا اهتموا في المقام الأول بنظافة أجسامهم وملابسهم وبيوتهم وشوارعهم، وعرفوا أن إهمال هذا كله حرام ومخالف للدين، ما قد رأينا هذه الكميات الهائلة من القمامة في الشوارع والطرقات، حيث إن المزاج الشخصي للإنسان يرتبط بالبيئة المحيطة به، حتى أن أحاسيس القبح والجمال بوصفها مشاعر ذاتية، إنما يكتسبها الإنسان من بيئته المحيطة به. فالطفل الذي ينشأ في بيئة تتسم بالقبح، ولا يرى حوله مظهراً من مظاهر الجمال أو الذوق أو التناسق والانسجام، يكون قد افتقد عنصراً هاما من عناصر إنسانية، وفي وسعنا إن نقول إن هذا القبح يمكن إن ينتج عن الثراء المفرط، أو عن الفقر المدقع، ففي البلاد ذات الاقتصاد المتقدم والإنتاج الوفير يكون السعي إلى الضخامة في البناء متعارضا في أحيان كثيرة مع البحث عن الجمال، وعند حدوث هذا التعارض فان الطرف الذي يضحى به في الغالب هو الجمال</a:t>
            </a:r>
            <a:endParaRPr lang="en-US"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4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717800" y="983040"/>
            <a:ext cx="7340600" cy="4524315"/>
          </a:xfrm>
          <a:prstGeom prst="rect">
            <a:avLst/>
          </a:prstGeom>
        </p:spPr>
        <p:txBody>
          <a:bodyPr wrap="square">
            <a:spAutoFit/>
          </a:bodyPr>
          <a:lstStyle/>
          <a:p>
            <a:pPr algn="just"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وهكذا فان كثيراً من المدن الصناعية الكبرى التي تنتج ثروات اقتصادية هائلة ويتعامل أهلها بأموال طائلة تفتقر إلى الجمال الذي قد نجده بدرجة تفوقها بكثير في بلدة صغيرة بسيطة البناء متواضعة الموارد، ولكن القبح يوجد أيضا على الطرف الأخر في السلم الاقتصادي وهو أمر طبيعي تماماً، ففي البلاد الفقيرة لا يكون هناك مجال للاهتمام بالجمال حيث تسودها الأزمات الاقتصادية ويتكدس الناس في بيوت متهالكة وتضيق الأرض بمن عليها ولا يتوقع من احد أن يحرص على وجود لمسات جمالية في البيئة، أو على ترك مساحات خضراء واسعة لتنقية الهواء وتنقية النفوس معا، ما دامت لقمة العيش هي الشغل الشاغل للجميع. وقد أكد رسولنا الكريم محمد (صلى الله علية واله وسلم) علاقة الإنسان بالبيئة وضرورة الاهتمام بها فقد قال " إذا قامت الساعة وبيد أحدكم فسيلة فأن استطاع أن يغرسها قبل قيام الساعة فليفعل وأجره عند الله عظيم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63179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05000" y="1036241"/>
            <a:ext cx="8547100" cy="4524315"/>
          </a:xfrm>
          <a:prstGeom prst="rect">
            <a:avLst/>
          </a:prstGeom>
        </p:spPr>
        <p:txBody>
          <a:bodyPr wrap="square">
            <a:spAutoFit/>
          </a:bodyPr>
          <a:lstStyle/>
          <a:p>
            <a:pPr algn="just"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وقد عاد الإنسان ببيئته إلى نقطة البدء من خلال تدميره المتواصل لتوازنها واستغلاله غير الرشيد لمواردها، من خلال قطع أشجارها إما لأسباب أمنية، كما في العراق، أو لاستخدام أخشابها كوقود لأغراض التدفئة أو لطهي الطعام، ولهذا فقد أصبحت بيئتنا تضج بكل مصادر التهديد للأمن. فالإنسان الذي يفرط في قطع الأشجار أو يستغل موارد بيئته بشكل جائر يرتكب فعلاً مشيناً لأنه بهذا العمل يعجل بتدهور البيئة واستنزافها وتعطيل قدراتها على إعالة </a:t>
            </a:r>
            <a:r>
              <a:rPr lang="ar-IQ" sz="2400" dirty="0" smtClean="0">
                <a:latin typeface="Times New Roman" panose="02020603050405020304" pitchFamily="18" charset="0"/>
                <a:ea typeface="Times New Roman" panose="02020603050405020304" pitchFamily="18" charset="0"/>
                <a:cs typeface="Simplified Arabic" panose="02020603050405020304" pitchFamily="18" charset="-78"/>
              </a:rPr>
              <a:t>الحياة.</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a:t>
            </a:r>
            <a:r>
              <a:rPr lang="ar-IQ" sz="2400" dirty="0" smtClean="0">
                <a:latin typeface="Times New Roman" panose="02020603050405020304" pitchFamily="18" charset="0"/>
                <a:ea typeface="Times New Roman" panose="02020603050405020304" pitchFamily="18" charset="0"/>
                <a:cs typeface="Simplified Arabic" panose="02020603050405020304" pitchFamily="18" charset="-78"/>
              </a:rPr>
              <a:t>ولذلك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فإن المتأمل قد يصل إلى نتيجة مذهلة وهي أن جانباً من مخاطر الطبيعة على الإنسان لم يعد يصدر عن قوة الطبيعة كما كان الأمر في الماضي بل يصدر عن ضعفها وأن قوة الإنسان في تعامله معها أفضت إلى ضعفه وعجزه بإزائها. وهذا يعني أن الإنسان يبني من جهة ويهدم ويخرب من حيث لا يشعر من جهة أخرى، يصنع الآلات والأجهزة المتطورة ويقيم المصانع العملاقة وفي ذات الوقت يشطب السنين من أجندة عمره ويقرب بنهايته بيده، في الوقت الذي يحلم فيه بالمزيد من العمر والراحة والاطمئنان.</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400171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81</TotalTime>
  <Words>1047</Words>
  <Application>Microsoft Office PowerPoint</Application>
  <PresentationFormat>مخصص</PresentationFormat>
  <Paragraphs>13</Paragraphs>
  <Slides>8</Slides>
  <Notes>0</Notes>
  <HiddenSlides>0</HiddenSlides>
  <MMClips>0</MMClips>
  <ScaleCrop>false</ScaleCrop>
  <HeadingPairs>
    <vt:vector size="4" baseType="variant">
      <vt:variant>
        <vt:lpstr>نسق</vt:lpstr>
      </vt:variant>
      <vt:variant>
        <vt:i4>1</vt:i4>
      </vt:variant>
      <vt:variant>
        <vt:lpstr>عناوين الشرائح</vt:lpstr>
      </vt:variant>
      <vt:variant>
        <vt:i4>8</vt:i4>
      </vt:variant>
    </vt:vector>
  </HeadingPairs>
  <TitlesOfParts>
    <vt:vector size="9"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26</cp:revision>
  <dcterms:created xsi:type="dcterms:W3CDTF">1980-01-01T20:09:53Z</dcterms:created>
  <dcterms:modified xsi:type="dcterms:W3CDTF">2020-02-21T16:22:27Z</dcterms:modified>
</cp:coreProperties>
</file>