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a:t>
            </a:r>
            <a:r>
              <a:rPr lang="ar-IQ" sz="3200" b="1" smtClean="0">
                <a:latin typeface="Arial" panose="020B0604020202020204" pitchFamily="34" charset="0"/>
                <a:cs typeface="Arial" panose="020B0604020202020204" pitchFamily="34" charset="0"/>
              </a:rPr>
              <a:t>فرع الانثروبولوجيا: </a:t>
            </a:r>
            <a:r>
              <a:rPr lang="ar-IQ" sz="3200" b="1" dirty="0" smtClean="0">
                <a:latin typeface="Arial" panose="020B0604020202020204" pitchFamily="34" charset="0"/>
                <a:cs typeface="Arial" panose="020B0604020202020204" pitchFamily="34" charset="0"/>
              </a:rPr>
              <a:t>مادة </a:t>
            </a:r>
            <a:r>
              <a:rPr lang="ar-IQ" sz="3200" b="1" smtClean="0">
                <a:latin typeface="Arial" panose="020B0604020202020204" pitchFamily="34" charset="0"/>
                <a:cs typeface="Arial" panose="020B0604020202020204" pitchFamily="34" charset="0"/>
              </a:rPr>
              <a:t>الايكولوجيا الاجتماعية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a:t>
            </a:r>
            <a:r>
              <a:rPr lang="ar-IQ" sz="3200" b="1" dirty="0" smtClean="0">
                <a:latin typeface="Arial" panose="020B0604020202020204" pitchFamily="34" charset="0"/>
                <a:cs typeface="Arial" panose="020B0604020202020204" pitchFamily="34" charset="0"/>
              </a:rPr>
              <a:t>أ.د</a:t>
            </a:r>
            <a:r>
              <a:rPr lang="ar-IQ" sz="3200" b="1" dirty="0">
                <a:latin typeface="Arial" panose="020B0604020202020204" pitchFamily="34" charset="0"/>
                <a:cs typeface="Arial" panose="020B0604020202020204" pitchFamily="34" charset="0"/>
              </a:rPr>
              <a:t>.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a:t>
            </a:r>
            <a:r>
              <a:rPr lang="ar-IQ" sz="3200" b="1" dirty="0" smtClean="0">
                <a:latin typeface="Arial" panose="020B0604020202020204" pitchFamily="34" charset="0"/>
                <a:cs typeface="Arial" panose="020B0604020202020204" pitchFamily="34" charset="0"/>
              </a:rPr>
              <a:t>11</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smtClean="0"/>
              <a:t>من </a:t>
            </a:r>
            <a:r>
              <a:rPr lang="ar-IQ" sz="2400" b="1" dirty="0"/>
              <a:t>خشونة البداوة إلى رقة الحضارة</a:t>
            </a: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8901" y="952501"/>
            <a:ext cx="9180162" cy="6248400"/>
          </a:xfrm>
        </p:spPr>
        <p:txBody>
          <a:bodyPr>
            <a:noAutofit/>
          </a:bodyPr>
          <a:lstStyle/>
          <a:p>
            <a:pPr indent="0" algn="just">
              <a:lnSpc>
                <a:spcPct val="150000"/>
              </a:lnSpc>
              <a:spcAft>
                <a:spcPts val="800"/>
              </a:spcAft>
              <a:buNone/>
            </a:pPr>
            <a:r>
              <a:rPr lang="ar-IQ" sz="2000" dirty="0"/>
              <a:t>تتطور المجتمعات البشرية في رأي ابن خلدون من البساطة إلى التعقيد كما يتطور الإنسان من الطفولة إلى النضج. وتطور المجتمعات قائم في بدايته على الارتباط الوثيق بين الإنسان والبيئة فالحاجات الضرورية تستمد منها وهذا يتطلب وجود عاملين أساسيين وهما : أولاً التجمع لأن " الإنسان مدني بالطبع أي لابد له من الاجتماع " وثانيهم توفر قدر معين من الوسائل التكنولوجية التي يتعامل مع البيئة من خلالها .ولو أخذنا مثالاً الغذاء عند الإنسان وأخذنا قوت يوم واحد من الحنطة فلا يحصل ألا بعلاج كثير من الطحن والعجن والطبخ ، وكل واحد من هذه الأعمال الثلاثة يحتاج إلى مواعين وآلات لا تتم ألا بصناعات متعددة من حداد ونجار وفاخوري، ولو فرضنا أن الإنسان يأكل الحنطة حباً من غير علاج فهو أيضا يحتاج إلى إعمال أكثر من هذه من الزراعة والحصاد الذي يخرج الحب من السنابل، ويحتاج كل واحد من هذه آلات متعددة. والمعاش لا يشمل البحث عن الغذاء فقط بل يتضمن سائر الضرورات الأخرى من ملبس ومأوى ودفاع عن النفس، وهذه كلها لها وسائلها التكنولوجية التي تتناسب مع المرحلة التي يعيشها المجتمع. ويتحدث ابن خلدون عن ثلاث مراحل من المعاش وهي الاتي:</a:t>
            </a:r>
            <a:endParaRPr lang="en-US" sz="2000" dirty="0"/>
          </a:p>
          <a:p>
            <a:pPr indent="0" algn="just" rtl="1">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3263" y="1906159"/>
            <a:ext cx="8807629" cy="6044339"/>
          </a:xfrm>
        </p:spPr>
        <p:txBody>
          <a:bodyPr>
            <a:noAutofit/>
          </a:bodyPr>
          <a:lstStyle/>
          <a:p>
            <a:r>
              <a:rPr lang="ar-IQ" sz="2000" b="1" dirty="0"/>
              <a:t>المرحلة الأولى: المعاش في المجتمعات قبل </a:t>
            </a:r>
            <a:r>
              <a:rPr lang="ar-IQ" sz="2000" b="1" dirty="0" smtClean="0"/>
              <a:t>العمرانية</a:t>
            </a:r>
            <a:endParaRPr lang="ar-IQ" sz="2000" dirty="0"/>
          </a:p>
          <a:p>
            <a:pPr marL="0" indent="0" algn="just">
              <a:buNone/>
            </a:pPr>
            <a:r>
              <a:rPr lang="ar-IQ" dirty="0" smtClean="0"/>
              <a:t>يوضح ابن </a:t>
            </a:r>
            <a:r>
              <a:rPr lang="ar-IQ" dirty="0"/>
              <a:t>خلدون الصورة البسيطة التي كانوا يعيشونها من خلال تفاعل المتغيرات الثلاث: البيئة بمعطياتها المتنوعة، والتجمع الإنساني بقدراته الفكرية واليدوية، والوسائل التكنولوجية البدائية. ويصف حياة هذه المجتمعات من خلال قوله " فبناؤهم بالطين والقصب وأقواتهم من </a:t>
            </a:r>
            <a:r>
              <a:rPr lang="ar-IQ" dirty="0" err="1"/>
              <a:t>ألذره</a:t>
            </a:r>
            <a:r>
              <a:rPr lang="ar-IQ" dirty="0"/>
              <a:t> والعشب وملابسهم من أوراق الشجر </a:t>
            </a:r>
            <a:r>
              <a:rPr lang="ar-IQ" dirty="0" err="1"/>
              <a:t>يخصفونها</a:t>
            </a:r>
            <a:r>
              <a:rPr lang="ar-IQ" dirty="0"/>
              <a:t> عليهم أو الجلود ". ومادام الكلام عن المأكل والملبس فلا بد من وجود وسائل تكنولوجية تعمل على وجودها واستمرارها ولكنها بسيطة وبدائية لأنها تتعامل مع مكونات البيئة في صورتها الأولية وليست كافية لتعديلها ولهذا فأنها بالكاد تكفي لسد الحاجات الضرورية التي تلزم البقاء والاستمرار. وثقافتهم أولية وبسيطة في سائر جوانبها " فالدين مجهول عندهم والعلم مفقود بينهم " ويركز ابن خلدون في حديثة عن طعامهم على الفواكه كإشارة إلى اعتمادهم المباشر على البيئة. كما يصفهم ابن خلدون بأنهم متوحشون غير مستأنسين.</a:t>
            </a:r>
            <a:endParaRPr lang="en-US" dirty="0"/>
          </a:p>
          <a:p>
            <a:pPr indent="0" algn="just">
              <a:lnSpc>
                <a:spcPct val="150000"/>
              </a:lnSpc>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201" y="1930400"/>
            <a:ext cx="9319862" cy="6184900"/>
          </a:xfrm>
        </p:spPr>
        <p:txBody>
          <a:bodyPr>
            <a:noAutofit/>
          </a:bodyPr>
          <a:lstStyle/>
          <a:p>
            <a:r>
              <a:rPr lang="ar-IQ" sz="2000" b="1" dirty="0"/>
              <a:t>المرحلة الثانية: المعاش في العمران </a:t>
            </a:r>
            <a:r>
              <a:rPr lang="ar-IQ" sz="2000" b="1" dirty="0" smtClean="0"/>
              <a:t>البشري</a:t>
            </a:r>
            <a:endParaRPr lang="ar-IQ" sz="2000" dirty="0"/>
          </a:p>
          <a:p>
            <a:pPr marL="0" indent="0" algn="just">
              <a:buNone/>
            </a:pPr>
            <a:r>
              <a:rPr lang="ar-IQ" dirty="0" smtClean="0"/>
              <a:t>ويتكلم </a:t>
            </a:r>
            <a:r>
              <a:rPr lang="ar-IQ" dirty="0"/>
              <a:t>ابن خلدون في هذه المرحلة عن أهل البدو المنتحلون للمعاش الطبيعي من الفلح والقيام على الأنعام. فاصطلاح البدو عنده هنا يضم سائر المناطق الزراعية والرعوية الخارجة عن العمران الحضري وهذا النوع من المعاش يتناسب مع بيئة الزراعة والرعي وكل منهما يتطلب وسائل تكنولوجية وأنماط سلوكية وتنظيمات اجتماعية وثقافية معينة، وبحسب نوعيات هذه الوسائل والأنماط والتنظيمات تتباين مجتمعات البدو حتى وأن كان معاشها واحداً وهو الزراعة والرعي. حيث بعض هذه المجتمعات تكون أقرب إلى المجتمعات قبل العمرانية وبعضها يكون أكثر تطوراً" فهم يتخذون البيوت من الشعر أو الشجر أومن الطين والحجارة وأقواتهم تكون بعلاج أو غير علاج" والعامل الاقتصادي هو المتحكم في العوامل الثقافية، فأهل البدو الذين يعملون بالزراعة يختلفون عن العاملين بالرعي من حيث الميل إلى الاستقرار أو التنقل.</a:t>
            </a:r>
            <a:endParaRPr lang="en-US" dirty="0"/>
          </a:p>
          <a:p>
            <a:pPr indent="0" algn="just">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689458"/>
            <a:ext cx="9965267" cy="5457341"/>
          </a:xfrm>
        </p:spPr>
        <p:txBody>
          <a:bodyPr>
            <a:noAutofit/>
          </a:bodyPr>
          <a:lstStyle/>
          <a:p>
            <a:r>
              <a:rPr lang="ar-IQ" b="1" dirty="0"/>
              <a:t>المرحلة الثالثة: المعاش في الحياة الحضرية</a:t>
            </a:r>
            <a:endParaRPr lang="en-US" dirty="0"/>
          </a:p>
          <a:p>
            <a:pPr marL="0" indent="0" algn="just">
              <a:buNone/>
            </a:pPr>
            <a:r>
              <a:rPr lang="ar-IQ" dirty="0" smtClean="0"/>
              <a:t>المعاش </a:t>
            </a:r>
            <a:r>
              <a:rPr lang="ar-IQ" dirty="0"/>
              <a:t>في هذه المرحلة يكون أكثر تعقيداً حيث يظهر في أسلوب الحياة الحضرية "هؤلاء هم الحضر أهل المدن ويعتمدون في مهنهم على الصناعة والتجارة وتكون مكاسبهم أنمى وأرفه من أهل البدو لأن أحوالهم زائدة على الضروري" بمعنى إضافة إلى اكتفائهم من الحاجات الضرورية فهم يهتمون بالحاجات الكمالية. وفي هذه النوع من العمران البشري -أي المعاش في الحياة الحضرية-لا نجد التأثير الضاغط للبيئة على أسلوب الحياة، وإنما نجد صيغة جديدة للتفاعل بين النشاط الاقتصادي ومعطيات البيئة، فالأرض هنا ليست للفلح أو للرعي وإنما لتخطيط المدن وبناء المنازل والمصانع واستخراج المعادن اللازمة للصنائع والتعامل التجاري، وبما أن السكان هنا يهتمون إضافة إلى الحاجات الضرورية بالحاجات الكمالية فأنهم بحاجة إلى زيادة الكسب المادي وزيادة الكسب مشروطة بزيادة العمل ورفع مستوى التنظيم الاجتماعي. ويتحدث ابن خلدون عن جوانب التنظيم الاجتماعي في هذا النمط من المعاش القائم على حياة الاستقرار في المدن، فيتحدث عن تقسيم العمل وتعدد المهن والتعامل في الأسواق وتنظيم الضرائب. ويتحدث أيضا عن نمو التنظيم السياسي وظهور الملك والدولة وانتقال الدولة من القوة إلى الضعف في ثلاث مراحل وهي النشأة والتكوين والنضج والاكتمال والهرم والشيخوخة ويتحدث أيضا عن كثرة العلوم في هذا النمط من المعاش.</a:t>
            </a:r>
            <a:endParaRPr lang="en-US" dirty="0"/>
          </a:p>
          <a:p>
            <a:pPr indent="0" algn="just">
              <a:lnSpc>
                <a:spcPct val="150000"/>
              </a:lnSpc>
              <a:spcAft>
                <a:spcPts val="800"/>
              </a:spcAft>
              <a:buNone/>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72</TotalTime>
  <Words>701</Words>
  <Application>Microsoft Office PowerPoint</Application>
  <PresentationFormat>مخصص</PresentationFormat>
  <Paragraphs>13</Paragraphs>
  <Slides>5</Slides>
  <Notes>0</Notes>
  <HiddenSlides>0</HiddenSlides>
  <MMClips>0</MMClips>
  <ScaleCrop>false</ScaleCrop>
  <HeadingPairs>
    <vt:vector size="4" baseType="variant">
      <vt:variant>
        <vt:lpstr>نسق</vt:lpstr>
      </vt:variant>
      <vt:variant>
        <vt:i4>1</vt:i4>
      </vt:variant>
      <vt:variant>
        <vt:lpstr>عناوين الشرائح</vt:lpstr>
      </vt:variant>
      <vt:variant>
        <vt:i4>5</vt:i4>
      </vt:variant>
    </vt:vector>
  </HeadingPairs>
  <TitlesOfParts>
    <vt:vector size="6" baseType="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Al-FaHaD</cp:lastModifiedBy>
  <cp:revision>28</cp:revision>
  <dcterms:created xsi:type="dcterms:W3CDTF">1980-01-01T20:09:53Z</dcterms:created>
  <dcterms:modified xsi:type="dcterms:W3CDTF">2020-02-21T16:23:46Z</dcterms:modified>
</cp:coreProperties>
</file>