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14</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جوليان </a:t>
            </a:r>
            <a:r>
              <a:rPr lang="ar-IQ" sz="3200" b="1" dirty="0" err="1" smtClean="0">
                <a:latin typeface="Arial" panose="020B0604020202020204" pitchFamily="34" charset="0"/>
                <a:cs typeface="Arial" panose="020B0604020202020204" pitchFamily="34" charset="0"/>
              </a:rPr>
              <a:t>ستيوارد</a:t>
            </a:r>
            <a:r>
              <a:rPr lang="ar-IQ" sz="3200" b="1" dirty="0" smtClean="0">
                <a:latin typeface="Arial" panose="020B0604020202020204" pitchFamily="34" charset="0"/>
                <a:cs typeface="Arial" panose="020B0604020202020204" pitchFamily="34" charset="0"/>
              </a:rPr>
              <a:t> و</a:t>
            </a:r>
            <a:r>
              <a:rPr lang="ar-IQ" sz="2400" b="1" dirty="0" smtClean="0"/>
              <a:t>الايكولوجيا الثقافية</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001" y="1206501"/>
            <a:ext cx="9180162" cy="6248400"/>
          </a:xfrm>
        </p:spPr>
        <p:txBody>
          <a:bodyPr>
            <a:noAutofit/>
          </a:bodyPr>
          <a:lstStyle/>
          <a:p>
            <a:pPr indent="0" algn="just">
              <a:lnSpc>
                <a:spcPct val="150000"/>
              </a:lnSpc>
              <a:spcAft>
                <a:spcPts val="800"/>
              </a:spcAft>
              <a:buNone/>
            </a:pPr>
            <a:r>
              <a:rPr lang="ar-IQ" dirty="0"/>
              <a:t>لقد ارتبط مدخل الايكولوجيا الثقافية باسم جوليان </a:t>
            </a:r>
            <a:r>
              <a:rPr lang="ar-IQ" dirty="0" err="1"/>
              <a:t>ستيوارد</a:t>
            </a:r>
            <a:r>
              <a:rPr lang="ar-IQ" dirty="0"/>
              <a:t>. فقد لقيت صياغته لمبادئ الايكولوجيا الثقافية قبولا واسعا باعتبارها تقدما مهما في اتجاه ربط الانسان باعتباره حاملا للثقافة ببيئته. لقد بدأ جوليان </a:t>
            </a:r>
            <a:r>
              <a:rPr lang="ar-IQ" dirty="0" err="1"/>
              <a:t>ستيوارد</a:t>
            </a:r>
            <a:r>
              <a:rPr lang="ar-IQ" dirty="0"/>
              <a:t> في الثلاثينات من القرن الماضي يقدم الأدلة على ان علاقة البشر بالبيئة كانت علاقة بالغة الأهمية وكان تركيزه على أنواع التكيف المختلفة التي تمارسها شعوب الصيد وفقا للقدر المتاح من مصادر الطعام. وقد تبع المنظرون اللاحقون لمفهوم التكيف الثقافي خطى </a:t>
            </a:r>
            <a:r>
              <a:rPr lang="ar-IQ" dirty="0" err="1"/>
              <a:t>ستيوارد</a:t>
            </a:r>
            <a:r>
              <a:rPr lang="ar-IQ" dirty="0"/>
              <a:t> بصفة رئيسية في نظرتهم الى تكنولوجيا البقاء والإنتاج والتنظيم الاجتماعي الذي يقوم عليه انتاج الأطعمة وغيرها من السلع المادية النادرة.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0" algn="just">
              <a:lnSpc>
                <a:spcPct val="150000"/>
              </a:lnSpc>
              <a:spcAft>
                <a:spcPts val="800"/>
              </a:spcAft>
              <a:buNone/>
            </a:pPr>
            <a:r>
              <a:rPr lang="ar-IQ" sz="2000" dirty="0"/>
              <a:t>ولد جوليان </a:t>
            </a:r>
            <a:r>
              <a:rPr lang="ar-IQ" sz="2000" dirty="0" err="1"/>
              <a:t>ستيوارد</a:t>
            </a:r>
            <a:r>
              <a:rPr lang="ar-IQ" sz="2000" dirty="0"/>
              <a:t> عام </a:t>
            </a:r>
            <a:r>
              <a:rPr lang="en-US" sz="2000" dirty="0"/>
              <a:t>1902</a:t>
            </a:r>
            <a:r>
              <a:rPr lang="ar-IQ" sz="2000" dirty="0"/>
              <a:t>م في مدينة واشنطن، وله الفضل في استخدام المدخل الايكولوجي في الدراسة </a:t>
            </a:r>
            <a:r>
              <a:rPr lang="ar-IQ" sz="2000" dirty="0" err="1"/>
              <a:t>الانثربولوجية</a:t>
            </a:r>
            <a:r>
              <a:rPr lang="ar-IQ" sz="2000" dirty="0"/>
              <a:t> في الثلاثينات من القرن الماضي. وقد أطلق على اتجاهه في البحث اسم الايكولوجيا الثقافية </a:t>
            </a:r>
            <a:r>
              <a:rPr lang="en-US" sz="2000" dirty="0" err="1"/>
              <a:t>Caltural</a:t>
            </a:r>
            <a:r>
              <a:rPr lang="en-US" sz="2000" dirty="0"/>
              <a:t> Ecology</a:t>
            </a:r>
            <a:r>
              <a:rPr lang="ar-IQ" sz="2000" dirty="0"/>
              <a:t> بمعنى أن الايكولوجيا عنده كانت ذات طابع ثقافي </a:t>
            </a:r>
            <a:r>
              <a:rPr lang="ar-IQ" sz="2000" dirty="0" err="1"/>
              <a:t>لأنة</a:t>
            </a:r>
            <a:r>
              <a:rPr lang="ar-IQ" sz="2000" dirty="0"/>
              <a:t> كان يتشكك دائماً في المنظور البيولوجي. ويمكن أن نقول إن المدخل الايكولوجي سيظل مديناً لجوليان </a:t>
            </a:r>
            <a:r>
              <a:rPr lang="ar-IQ" sz="2000" dirty="0" err="1"/>
              <a:t>ستيوارد</a:t>
            </a:r>
            <a:r>
              <a:rPr lang="ar-IQ" sz="2000" dirty="0"/>
              <a:t> باعتباره أول من وضع الأساس العلمي لهذا المدخل من خلال نظرياته ودراساته في الايكولوجيا الثقافية. وقد توفي في عام </a:t>
            </a:r>
            <a:r>
              <a:rPr lang="en-US" sz="2000" dirty="0"/>
              <a:t>1972</a:t>
            </a:r>
            <a:r>
              <a:rPr lang="ar-IQ" sz="2000" dirty="0"/>
              <a:t>م. ومن أهم الدراسات الايكولوجية الرئيسة عند جوليان </a:t>
            </a:r>
            <a:r>
              <a:rPr lang="ar-IQ" sz="2000" dirty="0" err="1"/>
              <a:t>ستيوارد</a:t>
            </a:r>
            <a:r>
              <a:rPr lang="ar-IQ" sz="2000" dirty="0"/>
              <a:t> هي ما يأتي:</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52500"/>
            <a:ext cx="9319862" cy="6184900"/>
          </a:xfrm>
        </p:spPr>
        <p:txBody>
          <a:bodyPr>
            <a:noAutofit/>
          </a:bodyPr>
          <a:lstStyle/>
          <a:p>
            <a:pPr lvl="0"/>
            <a:r>
              <a:rPr lang="ar-IQ" sz="2000" dirty="0"/>
              <a:t>الدراسات الايكولوجية لمجتمع الجنوب الغربي الأمريكي والتي نشرت عام </a:t>
            </a:r>
            <a:r>
              <a:rPr lang="en-US" sz="2000" dirty="0"/>
              <a:t>1937</a:t>
            </a:r>
            <a:r>
              <a:rPr lang="ar-IQ" sz="2000" dirty="0"/>
              <a:t>م.</a:t>
            </a:r>
            <a:endParaRPr lang="en-US" sz="2000" dirty="0"/>
          </a:p>
          <a:p>
            <a:pPr lvl="0"/>
            <a:r>
              <a:rPr lang="ar-IQ" sz="2000" dirty="0"/>
              <a:t>دراسة عن قبائل </a:t>
            </a:r>
            <a:r>
              <a:rPr lang="ar-IQ" sz="2000" dirty="0" err="1"/>
              <a:t>الشوشوني</a:t>
            </a:r>
            <a:r>
              <a:rPr lang="ar-IQ" sz="2000" dirty="0"/>
              <a:t> </a:t>
            </a:r>
            <a:r>
              <a:rPr lang="ar-IQ" sz="2000" dirty="0" err="1"/>
              <a:t>والبايوت</a:t>
            </a:r>
            <a:r>
              <a:rPr lang="ar-IQ" sz="2000" dirty="0"/>
              <a:t> في الشمال الغربي الأمريكي والتي نشرت عام </a:t>
            </a:r>
            <a:r>
              <a:rPr lang="en-US" sz="2000" dirty="0"/>
              <a:t>1938</a:t>
            </a:r>
            <a:r>
              <a:rPr lang="ar-IQ" sz="2000" dirty="0"/>
              <a:t>م.</a:t>
            </a:r>
            <a:endParaRPr lang="en-US" sz="2000" dirty="0"/>
          </a:p>
          <a:p>
            <a:pPr lvl="0"/>
            <a:r>
              <a:rPr lang="ar-IQ" sz="2000" dirty="0"/>
              <a:t>عام </a:t>
            </a:r>
            <a:r>
              <a:rPr lang="en-US" sz="2000" dirty="0"/>
              <a:t>1940</a:t>
            </a:r>
            <a:r>
              <a:rPr lang="ar-IQ" sz="2000" dirty="0"/>
              <a:t>م كان رئيساً لبرنامج دراسة القبائل المنتشرة في أمريكا الجنوبية وكان حصيلة هذا البرنامج ستة مجلدات نشرت في الفترة بين </a:t>
            </a:r>
            <a:r>
              <a:rPr lang="en-US" sz="2000" dirty="0"/>
              <a:t>1946</a:t>
            </a:r>
            <a:r>
              <a:rPr lang="ar-IQ" sz="2000" dirty="0"/>
              <a:t>م-</a:t>
            </a:r>
            <a:r>
              <a:rPr lang="en-US" sz="2000" dirty="0"/>
              <a:t>1950</a:t>
            </a:r>
            <a:r>
              <a:rPr lang="ar-IQ" sz="2000" dirty="0"/>
              <a:t>م.</a:t>
            </a:r>
            <a:endParaRPr lang="en-US" sz="2000" dirty="0"/>
          </a:p>
          <a:p>
            <a:pPr lvl="0"/>
            <a:r>
              <a:rPr lang="ar-IQ" sz="2000" dirty="0"/>
              <a:t>نشر كتابة بعنوان " نظرية في التغير الثقافي " عام </a:t>
            </a:r>
            <a:r>
              <a:rPr lang="en-US" sz="2000" dirty="0"/>
              <a:t>1955</a:t>
            </a:r>
            <a:r>
              <a:rPr lang="ar-IQ" sz="2000" dirty="0"/>
              <a:t>م. والذي يتضمن الخطوط الرئيسة لاتجاهه النظري.</a:t>
            </a:r>
            <a:endParaRPr lang="en-US" sz="2000" dirty="0"/>
          </a:p>
          <a:p>
            <a:pPr lvl="0"/>
            <a:r>
              <a:rPr lang="ar-IQ" sz="2000" dirty="0"/>
              <a:t>أشرف على مشروع لدراسات عمليات التغير التي تحدث في المجتمعات الزراعية إثناء عملة في جامعة </a:t>
            </a:r>
            <a:r>
              <a:rPr lang="ar-IQ" sz="2000" dirty="0" err="1"/>
              <a:t>الينوى</a:t>
            </a:r>
            <a:r>
              <a:rPr lang="ar-IQ" sz="2000" dirty="0"/>
              <a:t> عام </a:t>
            </a:r>
            <a:r>
              <a:rPr lang="en-US" sz="2000" dirty="0"/>
              <a:t>1952</a:t>
            </a:r>
            <a:r>
              <a:rPr lang="ar-IQ" sz="2000" dirty="0"/>
              <a:t>م، وقد استعان بعدد من الباحثين الذين قاموا بدراسات ميدانية في أربعة قارات وكانت حصيلتها ثلاثة مجلدات نشرت عام </a:t>
            </a:r>
            <a:r>
              <a:rPr lang="en-US" sz="2000" dirty="0"/>
              <a:t>1967</a:t>
            </a:r>
            <a:r>
              <a:rPr lang="ar-IQ" sz="2000" dirty="0"/>
              <a:t>م </a:t>
            </a:r>
            <a:endParaRPr lang="en-US" sz="2000" dirty="0"/>
          </a:p>
          <a:p>
            <a:pPr lvl="0"/>
            <a:r>
              <a:rPr lang="ar-IQ" sz="2000" dirty="0"/>
              <a:t>إضافة إلى عدد من المقالات التي تعالج النواحي المنهجية للاتجاه الايكولوجي. فضلاً عن كتابته للموضوع الخاص </a:t>
            </a:r>
            <a:r>
              <a:rPr lang="ar-IQ" sz="2000" dirty="0" err="1"/>
              <a:t>بالايكولوجيا</a:t>
            </a:r>
            <a:r>
              <a:rPr lang="ar-IQ" sz="2000" dirty="0"/>
              <a:t> الثقافية في دائرة المعارف الدولية للعلوم الاجتماعية.</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1159358"/>
            <a:ext cx="10464799" cy="5457341"/>
          </a:xfrm>
        </p:spPr>
        <p:txBody>
          <a:bodyPr>
            <a:noAutofit/>
          </a:bodyPr>
          <a:lstStyle/>
          <a:p>
            <a:pPr indent="0" algn="just">
              <a:lnSpc>
                <a:spcPct val="150000"/>
              </a:lnSpc>
              <a:spcAft>
                <a:spcPts val="800"/>
              </a:spcAft>
              <a:buNone/>
            </a:pPr>
            <a:r>
              <a:rPr lang="ar-IQ" dirty="0"/>
              <a:t>وقد استند جوليان </a:t>
            </a:r>
            <a:r>
              <a:rPr lang="ar-IQ" dirty="0" err="1"/>
              <a:t>ستيوارد</a:t>
            </a:r>
            <a:r>
              <a:rPr lang="ar-IQ" dirty="0"/>
              <a:t> في وضع نظريته عن الايكولوجيا الثقافية إلى دراسة الحضارات في كل من بيرو وامريكا الوسطى، ولاحظ أن الجماعات التي تعيش في نفس الظروف البيئية ولديها تكنولوجيا متشابهة تتطور في نفس الاتجاه وتتبع نفس الخطوط الثقافية، وتعتبر التكنولوجيا عنصراً هاماً وجوهرياً في أحداث هذا التطور، ولقد اعتمد </a:t>
            </a:r>
            <a:r>
              <a:rPr lang="ar-IQ" dirty="0" err="1"/>
              <a:t>ستيوارد</a:t>
            </a:r>
            <a:r>
              <a:rPr lang="ar-IQ" dirty="0"/>
              <a:t> على الأبحاث الميدانية وساهم بطريقة إيجابية مستخدماً المادة </a:t>
            </a:r>
            <a:r>
              <a:rPr lang="ar-IQ" dirty="0" err="1"/>
              <a:t>الاركيولوجية</a:t>
            </a:r>
            <a:r>
              <a:rPr lang="ar-IQ" dirty="0"/>
              <a:t> محاولاً إثبات الفكرة القائلة بأن عمليات التكيف الثقافي الايكولوجي التي حدثت أو تكررت إنما ترتبت على تطور الأنماط المتشابهة في أزمنة وأماكن مختلفة.</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09900" y="1079838"/>
            <a:ext cx="7010400" cy="3046988"/>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وقد عرف </a:t>
            </a:r>
            <a:r>
              <a:rPr lang="ar-IQ" sz="2400" dirty="0" err="1">
                <a:ea typeface="Times New Roman" panose="02020603050405020304" pitchFamily="18" charset="0"/>
                <a:cs typeface="Simplified Arabic" panose="02020603050405020304" pitchFamily="18" charset="-78"/>
              </a:rPr>
              <a:t>ستيوارد</a:t>
            </a:r>
            <a:r>
              <a:rPr lang="ar-IQ" sz="2400" dirty="0">
                <a:ea typeface="Times New Roman" panose="02020603050405020304" pitchFamily="18" charset="0"/>
                <a:cs typeface="Simplified Arabic" panose="02020603050405020304" pitchFamily="18" charset="-78"/>
              </a:rPr>
              <a:t> الإيكولوجيا الثقافية بأنها دراسة العمليات التي يتكيف بها المجتمع مع بيئته، كما حدد المشكلة الرئيسية في الايكولوجيا الثقافية بانها تقرير ما إذا كانت هذه التكيفات تؤدي الى تحولات اجتماعية داخلية أو إلى تغير تطوري، ومع ذلك فأنها تحلل هذه التكيفات في صلتها بعمليات التغير الأخرى، والفارق الكبير بين هذا المفهوم الحديث للإيكولوجيا والمفاهيم الأخرى (كالإيكولوجيا الحضرية والاجتماعية والبشرية) أنها تفترض أن تكيفات البيئية تعتمد على تكنولوجيا المجتمع وحاجاته وبناءه وعلى طبيعة البيئة.</a:t>
            </a:r>
            <a:endParaRPr lang="ar-IQ" sz="2400" dirty="0"/>
          </a:p>
        </p:txBody>
      </p:sp>
    </p:spTree>
    <p:extLst>
      <p:ext uri="{BB962C8B-B14F-4D97-AF65-F5344CB8AC3E}">
        <p14:creationId xmlns:p14="http://schemas.microsoft.com/office/powerpoint/2010/main" val="425171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84500" y="844540"/>
            <a:ext cx="7175500" cy="5262979"/>
          </a:xfrm>
          <a:prstGeom prst="rect">
            <a:avLst/>
          </a:prstGeom>
        </p:spPr>
        <p:txBody>
          <a:bodyPr wrap="square">
            <a:spAutoFit/>
          </a:bodyPr>
          <a:lstStyle/>
          <a:p>
            <a:pPr indent="457200" algn="justLow" rtl="1">
              <a:spcAft>
                <a:spcPts val="0"/>
              </a:spcAft>
            </a:pPr>
            <a:r>
              <a:rPr lang="ar-IQ" sz="2400" dirty="0">
                <a:ea typeface="Times New Roman" panose="02020603050405020304" pitchFamily="18" charset="0"/>
                <a:cs typeface="Simplified Arabic" panose="02020603050405020304" pitchFamily="18" charset="-78"/>
              </a:rPr>
              <a:t>وتعترف الايكولوجيا الثقافية بوجود اختلافات جوهرية بين ثقافات ناجمة عن العمليات التكيفية الخاصة التي يتفاعل المجتمع بمقتضاها مع بيئته، ومع ذلك فأن الايكولوجيا الثقافية لا تفترض ان كل ثقافة هي حالة متفردة بذاتها، </a:t>
            </a:r>
            <a:r>
              <a:rPr lang="ar-IQ" sz="2400" dirty="0" err="1">
                <a:ea typeface="Times New Roman" panose="02020603050405020304" pitchFamily="18" charset="0"/>
                <a:cs typeface="Simplified Arabic" panose="02020603050405020304" pitchFamily="18" charset="-78"/>
              </a:rPr>
              <a:t>فالايكولوجيون</a:t>
            </a:r>
            <a:r>
              <a:rPr lang="ar-IQ" sz="2400" dirty="0">
                <a:ea typeface="Times New Roman" panose="02020603050405020304" pitchFamily="18" charset="0"/>
                <a:cs typeface="Simplified Arabic" panose="02020603050405020304" pitchFamily="18" charset="-78"/>
              </a:rPr>
              <a:t> الثقافيون يدرسون بيئات وثقافات على قدر كبير من الاختلاف ولا يمكنهم ان يتبنوا صيغاً تحليلية معينة ولا نماذج نظرية للتغير الثقافي، فلا يمكن ان تكون هناك استنتاجات او تعميمات مسبقة تتعلق بالتطور، فمنهج الايكولوجيا الثقافية يتطلب التحليل التجريبي لكل مجتمع قبل اصدارة أي تعميمات تتعلق بأوجه الشبة بين الثقافات. وتركز الايكولوجيا الثقافية على دراسة النسق المتفاعل الذي يتكون من جزئيين، الجزء الأول: يتمثل في الموارد الطبيعية والحياة النباتية او الحيوانية والمناخ والامراض المحلية واتجاهات حدوثها وملامح أخرى كثيرة من ملامح البيئة، بينما يتمثل الجزء الثاني: من النسق المتفاعل من الثقافة خاصة استغلال تكنولوجيا التكيف الثقافي مع ارتباطه بملامح البيئة الاجتماعية. </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26035657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78</TotalTime>
  <Words>681</Words>
  <Application>Microsoft Office PowerPoint</Application>
  <PresentationFormat>مخصص</PresentationFormat>
  <Paragraphs>17</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30</cp:revision>
  <dcterms:created xsi:type="dcterms:W3CDTF">1980-01-01T20:09:53Z</dcterms:created>
  <dcterms:modified xsi:type="dcterms:W3CDTF">2020-02-21T16:25:01Z</dcterms:modified>
</cp:coreProperties>
</file>