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15</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التفاعل بين البيئة والثقافة</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1" y="1206501"/>
            <a:ext cx="9180162" cy="6248400"/>
          </a:xfrm>
        </p:spPr>
        <p:txBody>
          <a:bodyPr>
            <a:noAutofit/>
          </a:bodyPr>
          <a:lstStyle/>
          <a:p>
            <a:r>
              <a:rPr lang="ar-IQ" dirty="0"/>
              <a:t>يتضمن التفاعل بين البيئة والثقافة المستخدمة في استغلالها الترتيبات الاجتماعية المطلوبة في كل من:</a:t>
            </a:r>
            <a:endParaRPr lang="en-US" dirty="0"/>
          </a:p>
          <a:p>
            <a:pPr lvl="0"/>
            <a:r>
              <a:rPr lang="ar-IQ" dirty="0"/>
              <a:t>استغلال الأرض.</a:t>
            </a:r>
            <a:endParaRPr lang="en-US" dirty="0"/>
          </a:p>
          <a:p>
            <a:pPr lvl="0"/>
            <a:r>
              <a:rPr lang="ar-IQ" dirty="0"/>
              <a:t>كثافة السكان وتوزيعهم.</a:t>
            </a:r>
            <a:endParaRPr lang="en-US" dirty="0"/>
          </a:p>
          <a:p>
            <a:pPr lvl="0"/>
            <a:r>
              <a:rPr lang="ar-IQ" dirty="0"/>
              <a:t>طبيعة البناء الاسري ومدى استمراريتهم.</a:t>
            </a:r>
            <a:endParaRPr lang="en-US" dirty="0"/>
          </a:p>
          <a:p>
            <a:pPr lvl="0"/>
            <a:r>
              <a:rPr lang="ar-IQ" dirty="0"/>
              <a:t>تركيب التجمعات السكانية.</a:t>
            </a:r>
            <a:endParaRPr lang="en-US" dirty="0"/>
          </a:p>
          <a:p>
            <a:pPr lvl="0"/>
            <a:r>
              <a:rPr lang="ar-IQ" dirty="0"/>
              <a:t>إقليمية المجتمعات.</a:t>
            </a:r>
            <a:endParaRPr lang="en-US" dirty="0"/>
          </a:p>
          <a:p>
            <a:pPr lvl="0"/>
            <a:r>
              <a:rPr lang="ar-IQ" dirty="0"/>
              <a:t>العلاقات بين المجتمعات.</a:t>
            </a:r>
            <a:endParaRPr lang="en-US" dirty="0"/>
          </a:p>
          <a:p>
            <a:pPr lvl="0"/>
            <a:r>
              <a:rPr lang="ar-IQ" dirty="0"/>
              <a:t>القيم الثقافية.</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وتختلف الاستجابات المتكيفة للمجتمعات المعقدة اختلافا كبيراً عن استجابات المجتمع القبلي مثلاً. ولا يمكن فهم تكيفات الانسان مع بيئته الطبيعية في إطار ثقافي بحت لان الانسان له خصائصه البشرية المتميزة عن الحيوانات كما ان كل الأنشطة تخضع للظروف الثقافية ولكل العوامل الأيكولوجية ولا يمكن تميزها بشكل كامل عن العوامل البيولوجية والنفسية التي هي أساس السلوك. فقد تخلت الاسرة البيولوجية النواة مثلاً في المجتمعات الصناعية المعاصرة عن الكثير من وظائفها واختفى الكثير من الفوارق الثقافية بين أدوار النوع وفقدت الاسرة النواة الكثير من وظائفها الثقافية فلم تعد أكثر من مجرد وحدة إنجاب.</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indent="0" algn="just">
              <a:lnSpc>
                <a:spcPct val="150000"/>
              </a:lnSpc>
              <a:spcAft>
                <a:spcPts val="800"/>
              </a:spcAft>
              <a:buNone/>
            </a:pPr>
            <a:r>
              <a:rPr lang="ar-IQ" sz="2000" dirty="0"/>
              <a:t>بيد ان هناك عواملاً اخر من العوامل البيولوجية الأساسية في التكيفات الايكولوجية في طول فترة نمو الانسان من ان عوامل السن والبيئة تتفاعل بطرق كثيرة لتؤثر على أنماط السلوك. ففي المناطق الشحيحة في تسهيلاتها الايكولوجية يمكن أن يترك المسنون ليموتوا بينما يحضون باحترام ورعاية خاصة في مناطق أخرى، كما يتحدد سن الزواج في كل مكان </a:t>
            </a:r>
            <a:r>
              <a:rPr lang="ar-IQ" sz="2000" dirty="0" err="1"/>
              <a:t>بناءاً</a:t>
            </a:r>
            <a:r>
              <a:rPr lang="ar-IQ" sz="2000" dirty="0"/>
              <a:t> على التطور البيولوجي والثقافة والتكيف البيئي. ولا شك أن استغلال البيئة باستخدام وسائل ثقافية معينة قد يؤثر أيضا تأثيراً كبيراً على البيئة والتي تؤثر مرة أخرى على الثقافة.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أخيراً فأن الأبنية الاجتماعية تستجيب بشكل واضح لمتطلبات البيئة ويرتبط هذا البناء الأساسي بشكل مباشر بالنشاط الإنتاجي التعاوني. كما يتضح في تنظيم الجماعة والمجتمع وفي الأنساق </a:t>
            </a:r>
            <a:r>
              <a:rPr lang="ar-IQ" dirty="0" err="1"/>
              <a:t>القرابية</a:t>
            </a:r>
            <a:r>
              <a:rPr lang="ar-IQ" dirty="0"/>
              <a:t> الأساسية، ففي المجتمعات البسيطة فان الترتيبات بين الأشخاص أو بين العائلات أو الجماعات ضرورية للبقاء في مناطق معينة لدرجة القول ان هذه الترتيبات مرادفة فعلاً للتنظيم الاجتماعي ولآن جمع الطعام –كما هو الحال في جمع البذور- قد يتسم بالتنافس، في المجتمعات الموجودة في بيئات غير منتجة تسهيلاتها محدودة تميل الى الانقسام الى وحدات تتكون كل منها من اسرة نواة كذلك فان مجتمعات الصيادين اكثر انتاجاً في ظل الظروف التعاونية وتحقق انماطاً مختلفة من التماسك.</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25600" y="885041"/>
            <a:ext cx="9093200" cy="4524315"/>
          </a:xfrm>
          <a:prstGeom prst="rect">
            <a:avLst/>
          </a:prstGeom>
        </p:spPr>
        <p:txBody>
          <a:bodyPr wrap="square">
            <a:spAutoFit/>
          </a:bodyPr>
          <a:lstStyle/>
          <a:p>
            <a:pPr indent="457200" algn="justLow" rtl="1">
              <a:spcAft>
                <a:spcPts val="0"/>
              </a:spcAft>
            </a:pPr>
            <a:r>
              <a:rPr lang="ar-IQ" sz="2400" dirty="0">
                <a:ea typeface="Times New Roman" panose="02020603050405020304" pitchFamily="18" charset="0"/>
                <a:cs typeface="Simplified Arabic" panose="02020603050405020304" pitchFamily="18" charset="-78"/>
              </a:rPr>
              <a:t>وتميل المجتمعات التي تعتمد اساساً على الزراعة إلى تنظيم خاص دائم سواء كان في مستوطنات متناثرة او متجمعة حول مراكز لان التعاون في أنشطة معينة ومشروعات الري يسهل الإنتاج، كما ان القوى البيئية والمحصولات وأساليب الزراعة تحد من الزيادة في الإنتاجية، ولكنها قد تؤدي إلى قيام مجتمعات أكبر وإلى تخصص داخلي للأدوار والمكانة. وقد أصبحت الزيادة في الإنتاج والمترتبة على التعاون الاجتماعي والتحسن في الاستغلال التكنولوجي اساساً لتحول المجتمعات الصغيرة المتجانسة إلى مجتمعات أكبر تتسم بالتخصص الداخلي </a:t>
            </a:r>
            <a:r>
              <a:rPr lang="ar-IQ" sz="2400" dirty="0" err="1">
                <a:ea typeface="Times New Roman" panose="02020603050405020304" pitchFamily="18" charset="0"/>
                <a:cs typeface="Simplified Arabic" panose="02020603050405020304" pitchFamily="18" charset="-78"/>
              </a:rPr>
              <a:t>بناءاً</a:t>
            </a:r>
            <a:r>
              <a:rPr lang="ar-IQ" sz="2400" dirty="0">
                <a:ea typeface="Times New Roman" panose="02020603050405020304" pitchFamily="18" charset="0"/>
                <a:cs typeface="Simplified Arabic" panose="02020603050405020304" pitchFamily="18" charset="-78"/>
              </a:rPr>
              <a:t> على الدور المهني والمكانة الاجتماعية. وإذا كانت المظاهر البنائية للتعاون معروفة تماماً فأن البيئات الكمية الخاصة بالإنتاجية والفائض الفعلي والمحتمل وساعات عمل القوى العاملة التي يمكن ان تتوفر لحرف أخرى غير انتاج الضرورات الأساسية واعداد الافراد المشتغلين في حرف خاصة وغير ذلك من الأنشطة التي يمكن قياسها، نادرا ما تكون متاحة. وهذه الثغرات في معلوماتنا تترك سؤالا بلا إجابة محددة عن الدور الذي تلعبه بض المتغيرات في التحولات من المجتمعات البسيطة الى المجتمعات المعقدة.</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42517125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TotalTime>
  <Words>525</Words>
  <Application>Microsoft Office PowerPoint</Application>
  <PresentationFormat>مخصص</PresentationFormat>
  <Paragraphs>18</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33</cp:revision>
  <dcterms:created xsi:type="dcterms:W3CDTF">1980-01-01T20:09:53Z</dcterms:created>
  <dcterms:modified xsi:type="dcterms:W3CDTF">2020-02-21T16:25:26Z</dcterms:modified>
</cp:coreProperties>
</file>