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ar-IQ" sz="3200" b="1" dirty="0" smtClean="0">
                <a:latin typeface="Arial" panose="020B0604020202020204" pitchFamily="34" charset="0"/>
                <a:cs typeface="Arial" panose="020B0604020202020204" pitchFamily="34" charset="0"/>
              </a:rPr>
              <a:t>16</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a:t>الأساس النظري للإيكولوجيا الثقافية</a:t>
            </a: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9701" y="1422401"/>
            <a:ext cx="9180162" cy="6248400"/>
          </a:xfrm>
        </p:spPr>
        <p:txBody>
          <a:bodyPr>
            <a:noAutofit/>
          </a:bodyPr>
          <a:lstStyle/>
          <a:p>
            <a:pPr marL="0" indent="0">
              <a:buNone/>
            </a:pPr>
            <a:r>
              <a:rPr lang="ar-IQ" dirty="0"/>
              <a:t>يتكون الأساس النظري </a:t>
            </a:r>
            <a:r>
              <a:rPr lang="ar-IQ" dirty="0" err="1"/>
              <a:t>للايكولوجيا</a:t>
            </a:r>
            <a:r>
              <a:rPr lang="ar-IQ" dirty="0"/>
              <a:t> الثقافية عند جوليان </a:t>
            </a:r>
            <a:r>
              <a:rPr lang="ar-IQ" dirty="0" err="1"/>
              <a:t>ستيوارد</a:t>
            </a:r>
            <a:r>
              <a:rPr lang="ar-IQ" dirty="0"/>
              <a:t> من:</a:t>
            </a:r>
            <a:endParaRPr lang="en-US" dirty="0"/>
          </a:p>
          <a:p>
            <a:pPr lvl="0"/>
            <a:r>
              <a:rPr lang="ar-IQ" b="1" dirty="0"/>
              <a:t>الثقافة والبيئة</a:t>
            </a:r>
            <a:endParaRPr lang="en-US" dirty="0"/>
          </a:p>
          <a:p>
            <a:pPr marL="0" indent="0" algn="just">
              <a:buNone/>
            </a:pPr>
            <a:r>
              <a:rPr lang="ar-IQ" dirty="0" smtClean="0"/>
              <a:t>يختلف </a:t>
            </a:r>
            <a:r>
              <a:rPr lang="ar-IQ" dirty="0"/>
              <a:t>الإنسان عن أي كائن حي آخر يشترك معه في شبكة الحياة الموجودة في بيئته، والتي تضم سائر الكائنات النباتية والحيوانية التي تتفاعل ليس فقط فيما بينها وإنما أيضا مع العناصر الفيزيقية المحيطة بها، بمعنى أن النباتات والحيوانات تدخل في علاقة مع البيئة ككائنات عضوية. أما الإنسان فيدخل في علاقة معها ككائن عضوي وثقافي في وقت واحد. والظواهر البيولوجية من المنظور الايكولوجي عند </a:t>
            </a:r>
            <a:r>
              <a:rPr lang="ar-IQ" dirty="0" err="1"/>
              <a:t>ستيوارد</a:t>
            </a:r>
            <a:r>
              <a:rPr lang="ar-IQ" dirty="0"/>
              <a:t> تختلف عن الظواهر الثقافية ولكل منهما تصوراته ومناهجه بحيث لا يمكن أن تحلل الأنماط الثقافية بنفس الطريقة التي تحلل بها الملامح البيولوجية. وتحليل هذه الأنماط لا يتم ألا من خلال مناهج الايكولوجيا الثقافية ولتحقيق هذا الهدف نحتاج إلى ثلاث أنواع من التحليلات:</a:t>
            </a:r>
            <a:endParaRPr lang="en-US" dirty="0"/>
          </a:p>
          <a:p>
            <a:pPr indent="0" algn="just">
              <a:lnSpc>
                <a:spcPct val="150000"/>
              </a:lnSpc>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r>
              <a:rPr lang="ar-IQ" sz="2000" dirty="0"/>
              <a:t>تحليل العلاقة بين البيئة والوسائل والأساليب التكنولوجية التي يستخدمها أبناء المجتمع.</a:t>
            </a:r>
            <a:endParaRPr lang="en-US" sz="2000" dirty="0"/>
          </a:p>
          <a:p>
            <a:pPr lvl="0"/>
            <a:r>
              <a:rPr lang="ar-IQ" sz="2000" dirty="0"/>
              <a:t>نوع النشاط الذي يقوم به أبناء المجتمع باستخدام هذه الوسائل والأساليب التكنولوجية لاستغلال البيئة.</a:t>
            </a:r>
            <a:endParaRPr lang="en-US" sz="2000" dirty="0"/>
          </a:p>
          <a:p>
            <a:pPr lvl="0"/>
            <a:r>
              <a:rPr lang="ar-IQ" sz="2000" dirty="0"/>
              <a:t>مدى تأثير هذه الأنشطة السلوكية على جوانب الثقافة </a:t>
            </a:r>
            <a:r>
              <a:rPr lang="ar-IQ" sz="2000" dirty="0" smtClean="0"/>
              <a:t>الأخرى.</a:t>
            </a:r>
            <a:endParaRPr lang="en-US" sz="2000" dirty="0" smtClean="0"/>
          </a:p>
          <a:p>
            <a:pPr marL="0" indent="0">
              <a:buNone/>
            </a:pPr>
            <a:r>
              <a:rPr lang="ar-IQ" sz="2800" dirty="0" smtClean="0"/>
              <a:t>ويؤكد </a:t>
            </a:r>
            <a:r>
              <a:rPr lang="ar-IQ" sz="2800" dirty="0" err="1" smtClean="0"/>
              <a:t>ستيوارد</a:t>
            </a:r>
            <a:r>
              <a:rPr lang="ar-IQ" sz="2800" dirty="0" smtClean="0"/>
              <a:t> على العناصر الثقافية التي تتصل أكثر من غيرها بعملية المحافظة على البقاء والتي تلعب دوراً مهما في تحديد نمط التكيف الثقافي.</a:t>
            </a:r>
            <a:endParaRPr lang="en-US" sz="2800" dirty="0" smtClean="0"/>
          </a:p>
          <a:p>
            <a:pPr indent="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601" y="2006600"/>
            <a:ext cx="9319862" cy="6184900"/>
          </a:xfrm>
        </p:spPr>
        <p:txBody>
          <a:bodyPr>
            <a:noAutofit/>
          </a:bodyPr>
          <a:lstStyle/>
          <a:p>
            <a:r>
              <a:rPr lang="ar-IQ" sz="2000" b="1" dirty="0"/>
              <a:t>لب الثقافة</a:t>
            </a:r>
            <a:endParaRPr lang="en-US" sz="2000" dirty="0"/>
          </a:p>
          <a:p>
            <a:pPr marL="0" indent="0" algn="just">
              <a:buNone/>
            </a:pPr>
            <a:r>
              <a:rPr lang="ar-IQ" dirty="0" smtClean="0"/>
              <a:t>يطلق </a:t>
            </a:r>
            <a:r>
              <a:rPr lang="ar-IQ" dirty="0" err="1"/>
              <a:t>ستيوارد</a:t>
            </a:r>
            <a:r>
              <a:rPr lang="ar-IQ" dirty="0"/>
              <a:t> لب الثقافة عل عناصر الثقافة الأساسية ذات الصلة الوثيقة بعملية استغلال الموارد المتاحة للمجتمع من اجل المحافظة على البقاء كالوسائل والأساليب التكنولوجية والتنظيمات الاقتصادية، أما عناصر الثقافة الأخرى يسميها عناصر ثانوية وهي تساعد على إضفاء مظهر التمايز بين الثقافات التي تتماثل من حيث لبها الثقافي. ويمكن إن يحدث التغير في العناصر الأساسية التي تمثل لب الثقافة وفي العناصر الثانوية، ولكن التغير الأول أي الذي يؤثر على لب الثقافة هو الذي يؤدي إلى تغير أساسي في نسق الثقافة ككل، وينقلها من نمط تكيفي معين إلى نمط أخر. وهذه الأنماط تتدرج من المستويات البسيطة إلى المعقدة وكل مستوى أعلى يكون أكثر تعقيداً من المستوى الأدنى منه.</a:t>
            </a:r>
            <a:endParaRPr lang="en-US" dirty="0"/>
          </a:p>
          <a:p>
            <a:pPr indent="0" algn="just">
              <a:lnSpc>
                <a:spcPct val="150000"/>
              </a:lnSpc>
              <a:spcAft>
                <a:spcPts val="800"/>
              </a:spcAft>
              <a:buNone/>
            </a:pP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500" y="1159358"/>
            <a:ext cx="10464799" cy="5457341"/>
          </a:xfrm>
        </p:spPr>
        <p:txBody>
          <a:bodyPr>
            <a:noAutofit/>
          </a:bodyPr>
          <a:lstStyle/>
          <a:p>
            <a:pPr indent="0" algn="just">
              <a:lnSpc>
                <a:spcPct val="150000"/>
              </a:lnSpc>
              <a:spcAft>
                <a:spcPts val="800"/>
              </a:spcAft>
              <a:buNone/>
            </a:pPr>
            <a:r>
              <a:rPr lang="ar-IQ" dirty="0"/>
              <a:t>وكمثال لتأثير التفاعل بين لب الثقافة والعوامل البيئية في تغير نمط التكيف يوضح </a:t>
            </a:r>
            <a:r>
              <a:rPr lang="ar-IQ" dirty="0" err="1"/>
              <a:t>ستيوارد</a:t>
            </a:r>
            <a:r>
              <a:rPr lang="ar-IQ" dirty="0"/>
              <a:t> باختصار المراحل التي مرت بها المجتمعات الزراعية القديمة في مصر والصين والعراق والمكسيك، ففي المرحلة الأولى كانت  الزمر القاطنة في قرى صغيرة على ضفاف الأنهار تعيش عل جمع النباتات التي تزرعها بوسائلها التكنولوجية البسيطة، وبدأت المرحلة الثانية عندما عرف السكان كيف يحولون مياه النهر من خلال القنوات التي يحفرونها إلى مساحات جديدة أكثر اتساعاً لزراعتها مما أدى إلى نمو نظام الري وتوفير كميات اكبر من الطعام وازدياد الكثافة السكانية واخترعوا العجلة وظهرت التقاويم والكتابة وبنيت المعابد وقد ظهرت الحاجة إلى وجود السلطة الإدارية والتي تحولت بعد ذلك إلى نظام الدولة ذات الطابع الديني. </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00400" y="1081038"/>
            <a:ext cx="7023100" cy="3416320"/>
          </a:xfrm>
          <a:prstGeom prst="rect">
            <a:avLst/>
          </a:prstGeom>
        </p:spPr>
        <p:txBody>
          <a:bodyPr wrap="square">
            <a:spAutoFit/>
          </a:bodyPr>
          <a:lstStyle/>
          <a:p>
            <a:pPr marL="16510" algn="justLow"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وبدأت المرحلة الثالثة مع اتجاه الدولة نحو التوسع الخارجي بعد أن بلغت أقصى حدودها الداخلية في استغلال مواردها. وقد ظهرت التنظيمات البيروقراطية والمؤسسات العسكرية وثروة الدولة كانت قائمة على جمع الضرائب والتدخل في حياة المدنيين وفرض العقائد الدينية مما ساعد على حدوث حركات التمرد والثورات. وبدأت الدولة بالانهيار وقد أهملت الزراعة وانخفض الإنتاج وقل عدد السكان. ونلاحظ في هذا المثال إن التغير نحو الازدهار ثم التغير نحو الانهيار كان مرتبط بالحالتين بلب الثقافة أي النشاط الاقتصادي المتصل باستثمار موارد البيئة المائية والزراعية من خلال الوسائل والأساليب التكنولوجية.</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17125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92</TotalTime>
  <Words>536</Words>
  <Application>Microsoft Office PowerPoint</Application>
  <PresentationFormat>مخصص</PresentationFormat>
  <Paragraphs>17</Paragraphs>
  <Slides>6</Slides>
  <Notes>0</Notes>
  <HiddenSlides>0</HiddenSlides>
  <MMClips>0</MMClips>
  <ScaleCrop>false</ScaleCrop>
  <HeadingPairs>
    <vt:vector size="4" baseType="variant">
      <vt:variant>
        <vt:lpstr>نسق</vt:lpstr>
      </vt:variant>
      <vt:variant>
        <vt:i4>1</vt:i4>
      </vt:variant>
      <vt:variant>
        <vt:lpstr>عناوين الشرائح</vt:lpstr>
      </vt:variant>
      <vt:variant>
        <vt:i4>6</vt:i4>
      </vt:variant>
    </vt:vector>
  </HeadingPairs>
  <TitlesOfParts>
    <vt:vector size="7"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34</cp:revision>
  <dcterms:created xsi:type="dcterms:W3CDTF">1980-01-01T20:09:53Z</dcterms:created>
  <dcterms:modified xsi:type="dcterms:W3CDTF">2020-02-21T16:25:47Z</dcterms:modified>
</cp:coreProperties>
</file>