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نضال حمزة سالم عن مجتمع </a:t>
            </a:r>
            <a:r>
              <a:rPr lang="ar-IQ" sz="2400" b="1" dirty="0" err="1" smtClean="0"/>
              <a:t>الصيكل</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168401"/>
            <a:ext cx="10236200" cy="6248400"/>
          </a:xfrm>
        </p:spPr>
        <p:txBody>
          <a:bodyPr>
            <a:noAutofit/>
          </a:bodyPr>
          <a:lstStyle/>
          <a:p>
            <a:pPr indent="0" algn="just">
              <a:lnSpc>
                <a:spcPct val="150000"/>
              </a:lnSpc>
              <a:spcAft>
                <a:spcPts val="800"/>
              </a:spcAft>
              <a:buNone/>
            </a:pPr>
            <a:r>
              <a:rPr lang="ar-IQ" dirty="0"/>
              <a:t>تقع قرية </a:t>
            </a:r>
            <a:r>
              <a:rPr lang="ar-IQ" dirty="0" err="1"/>
              <a:t>الصيكل</a:t>
            </a:r>
            <a:r>
              <a:rPr lang="ar-IQ" dirty="0"/>
              <a:t> في القسم الجنوبي الشرقي من العراق، والطرف الغربي من محافظة ميسان، وفي أهوار الجانب الأيمن لنهر دجلة (الاهوار الوسطية)، يتقاطع عندها خط العرض 16-31 شمالاً مع خط الطول 57-46 شرقاً، ويحدها من الشمال والغرب ناحية السلام (قضاء الميمونة محافظة ميسان)، والجنوب قضاء الجزائر (</a:t>
            </a:r>
            <a:r>
              <a:rPr lang="ar-IQ" dirty="0" err="1"/>
              <a:t>الجبايش</a:t>
            </a:r>
            <a:r>
              <a:rPr lang="ar-IQ" dirty="0"/>
              <a:t> محافظة ذي قار)، والجنوب الشرقي ناحية </a:t>
            </a:r>
            <a:r>
              <a:rPr lang="ar-IQ" dirty="0" err="1"/>
              <a:t>الهوير</a:t>
            </a:r>
            <a:r>
              <a:rPr lang="ar-IQ" dirty="0"/>
              <a:t> (قضاء القرنة محافظة البصرة)، والشرق ناحية العدل (قضاء المجر الكبير محافظة ميسان)، وهي تابعة ادارياً إلى الناحية الأخيرة والتي تتبعها ثلاثة قرى أخرى تجاور </a:t>
            </a:r>
            <a:r>
              <a:rPr lang="ar-IQ" dirty="0" err="1"/>
              <a:t>الصيكل</a:t>
            </a:r>
            <a:r>
              <a:rPr lang="ar-IQ" dirty="0"/>
              <a:t>، تقع الأولى وتدعى (</a:t>
            </a:r>
            <a:r>
              <a:rPr lang="ar-IQ" dirty="0" err="1"/>
              <a:t>الطار</a:t>
            </a:r>
            <a:r>
              <a:rPr lang="ar-IQ" dirty="0"/>
              <a:t>) إلى الشمال الشرقي من </a:t>
            </a:r>
            <a:r>
              <a:rPr lang="ar-IQ" dirty="0" err="1"/>
              <a:t>الصيكل</a:t>
            </a:r>
            <a:r>
              <a:rPr lang="ar-IQ" dirty="0"/>
              <a:t> بمسافة خمسة كيلو متر، والثانية (بيت عطية) إلى الغرب منها بمسافة كيلو مترين، والثالثة (الكبيبة) إلى الجنوب الغربي بمسافة سبعة كيلو متر، اما اقرب سهل (أرض يابسه) من قرية </a:t>
            </a:r>
            <a:r>
              <a:rPr lang="ar-IQ" dirty="0" err="1"/>
              <a:t>الصيكل</a:t>
            </a:r>
            <a:r>
              <a:rPr lang="ar-IQ" dirty="0"/>
              <a:t> فيبعد عنها مسافة معدلها السبعة كيلو متر غرباً.</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sz="2800" dirty="0"/>
              <a:t>وتربة القرية من النوع الذي يطلق علية (تربة الاطوار </a:t>
            </a:r>
            <a:r>
              <a:rPr lang="ar-IQ" sz="2800" dirty="0" err="1"/>
              <a:t>الغرينية</a:t>
            </a:r>
            <a:r>
              <a:rPr lang="ar-IQ" sz="2800" dirty="0"/>
              <a:t>) التي تكونت نتيجة لترسب المواد </a:t>
            </a:r>
            <a:r>
              <a:rPr lang="ar-IQ" sz="2800" dirty="0" err="1"/>
              <a:t>الغرينية</a:t>
            </a:r>
            <a:r>
              <a:rPr lang="ar-IQ" sz="2800" dirty="0"/>
              <a:t> (</a:t>
            </a:r>
            <a:r>
              <a:rPr lang="ar-IQ" sz="2800" dirty="0" err="1"/>
              <a:t>الدهلة</a:t>
            </a:r>
            <a:r>
              <a:rPr lang="ar-IQ" sz="2800" dirty="0"/>
              <a:t>) التي تحملها مياه الفيضان الربيعي بين شهري آذار وحزيران من كل عام، وبسبب انقطاع المياه المحملة بالغرين (</a:t>
            </a:r>
            <a:r>
              <a:rPr lang="ar-IQ" sz="2800" dirty="0" err="1"/>
              <a:t>الدهلة</a:t>
            </a:r>
            <a:r>
              <a:rPr lang="ar-IQ" sz="2800" dirty="0"/>
              <a:t>) بفعل الانسان وليس لظروف طبيعية عن القرية منذ سنة 1974 إلى تدهور الزراعة وإلحاق أفدح الاضرار بها، فضلاً عن اثر الفيضانات في حياة سكان قرية </a:t>
            </a:r>
            <a:r>
              <a:rPr lang="ar-IQ" sz="2800" dirty="0" err="1"/>
              <a:t>الصيكل</a:t>
            </a:r>
            <a:r>
              <a:rPr lang="ar-IQ" sz="2800" dirty="0"/>
              <a:t> حيث تنغمر جزر السكن وأرض اكواخها بالمياه ويتغلب السكان على ذلك بفرش سطحها بطبقات من القصب والبردي أو بناء سرر قصبية، إلا انهم لا يتمكنون من ذلك  الا لمساحات صغيرة لا تكفي الا لجلوس ونوم افراد العائلة، مما يقلل ذلك من التزاور بين سكان القرية وتقل علاقاتهم الاجتماعية بشكل كبير.</a:t>
            </a:r>
            <a:endParaRPr lang="en-US" sz="2800"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اما المناخ فيلعب دوراً هاماً في النشاط الاقتصادي والعلاقات الاجتماعية، اذ تقوم الرياح السائدة في الصيف وهي الرياح الشمالية الغربية بتلطيف الطقس، إلا ان بعد سكونها وعند ارتفاع درجات الحرارة وارتفاع نسبة الرطوبة يتضايق السكان كثيراً، فيكفون عن مزاولة أعمالهم قبل الساعة العاشرة والنصف صباحاً، ويتجنبون زيارة بعضهم البعض بعد هذه الساعة ليعطوا نسائهم حرية التخفيف من ملابسهن التي تغطي الرأس حتى القدمين </a:t>
            </a:r>
            <a:r>
              <a:rPr lang="ar-IQ" dirty="0" err="1"/>
              <a:t>فينالن</a:t>
            </a:r>
            <a:r>
              <a:rPr lang="ar-IQ" dirty="0"/>
              <a:t> بعض الارتياح بخلع قسم منها. كما أن هبوب اية رياح قوية أو سقوط المطر يمنع تسيير الزوارق التي لا تعمل بالمحركات والا تعرضت للانقلاب والغرق في مياه الهور لهذا يلزم السكان بيوتهم في ذلك الطقس ولا يزاولون نشاطاتهم الاقتصادية فيه كصيد الأسماك والطيور وجمع الحشائش والقصب.</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827832"/>
            <a:ext cx="9664700" cy="5262979"/>
          </a:xfrm>
          <a:prstGeom prst="rect">
            <a:avLst/>
          </a:prstGeom>
        </p:spPr>
        <p:txBody>
          <a:bodyPr wrap="square">
            <a:spAutoFit/>
          </a:bodyPr>
          <a:lstStyle/>
          <a:p>
            <a:pPr algn="just" rtl="1"/>
            <a:r>
              <a:rPr lang="ar-IQ" sz="2400" dirty="0"/>
              <a:t>وفيما يتعلق بالحياة النباتية والحيوانية فقد وفرت الطبيعة للقرية ظروفاً ملائمة لأنواع كثيره من النباتات الطبيعية والحيوانات والحشرات بعضها ضار، وبعضها الاخر مفيد ويشكل مورداً طبيعياً تقوم علية الحياة الاقتصادية للقرية، ويعتبر القصب من أكثر هذه النباتات انتشاراً في بيئة القرية وأكثرها أهمية للسكان لدرجة يصعب معها تصور حياتهم بدونه لكثرة استخدامهم له واعتمادهم علية. اما الحيوانات فأهم أنواعها الضارة: الخنازير الوحشية، الثعابين، السلاحف، جليب الماي، الفئران والجرذان. وتسبب الخنازير اضراراً كبيرة كل عام لمحصول الرز، ويحرم السكان أكل لحومها كبقية المسلمين. وتلحق الجرذان والفئران اضراراً بأثاث البيت، بينما تشكل الثعابين خطراً كبيراً لحياة السكان لكثرتها خاصة في موسم الفيضانات. وتكثر أيضاً في القرية أنواع عديدة من الحشرات الضارة، أكثرها الذباب والبعوض، ويتسبب البعوض في فصل الصيف مضايقة كبيرة للسكان عند هدوء الرياح، فيضطر كل فرد منهم إلى قضاء الليل داخل ناموسية (كله) ليحمي نفسه من لسعاتها. وتعيش في بيئة القرية أنواع كثيرة من الطيور والاسماك بكميات ضخمة وتعتمد القرية في حياتها الاقتصادية على صيد وتجارة الأسماك التي من اهم أنواعها: البني، </a:t>
            </a:r>
            <a:r>
              <a:rPr lang="ar-IQ" sz="2400" dirty="0" err="1"/>
              <a:t>الكطان</a:t>
            </a:r>
            <a:r>
              <a:rPr lang="ar-IQ" sz="2400" dirty="0"/>
              <a:t>، </a:t>
            </a:r>
            <a:r>
              <a:rPr lang="ar-IQ" sz="2400" dirty="0" err="1"/>
              <a:t>الشلج</a:t>
            </a:r>
            <a:r>
              <a:rPr lang="ar-IQ" sz="2400" dirty="0"/>
              <a:t>، الشبوط، </a:t>
            </a:r>
            <a:r>
              <a:rPr lang="ar-IQ" sz="2400" dirty="0" err="1"/>
              <a:t>الحمرى</a:t>
            </a:r>
            <a:r>
              <a:rPr lang="ar-IQ" sz="2400" dirty="0"/>
              <a:t>، الخشني، الجري. وتعتبر مهنة صيد الأسماك هي المهنة الرئيسية لأبناء القرية واهم أنشطتها الاقتصادية.</a:t>
            </a:r>
            <a:endParaRPr lang="en-US"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84500" y="1220738"/>
            <a:ext cx="6096000" cy="4154984"/>
          </a:xfrm>
          <a:prstGeom prst="rect">
            <a:avLst/>
          </a:prstGeom>
        </p:spPr>
        <p:txBody>
          <a:bodyPr>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في مجتمع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تبنى جميع البيوت (الاكواخ القصبية) على جزر اصطناعية لانغمار الأراضي بالمياه، ويتم بناء الجزيرة الاصطناعية من خلال القصب القوي والسميك وبشكل متراص وبعدها يتم فرش طبقات من القصب والبردي. وجميع بيوت القرية متشابه ومتماثلة في مواد بناءها وهندستها الا انها تختلف في احجامها. ويسكن في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مجموعة من العشائر العربية أبرزها عشيرة ال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فرطوس</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والسادة، وال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ازيرج</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وغيرهم من العشائر العربية. وتعتبر الزوارق من اهم وسائل المواصلات الموجودة في القرية وبدونها يعجزون عن التنقل من مكان لآخر سواء داخل القرية او خارجها، فهي وسيلة النقل الوحيدة الممكنة في هذه البيئة المائية.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63700" y="1162040"/>
            <a:ext cx="9169400" cy="4154984"/>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لا بد من الإشارة هنا الى ان الزراعة في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كانت احد اهم الموارد الاقتصادية للكثير من سكانها، الا انها وبسبب شحة المياه فقد تحول معظم السكان الى صيد الأسماك وبقت الزراعة للاكتفاء الذاتي فقط، فضلاً بعض المهن الثانوية التي يزاولها الأهالي من اجل كسب الدخل، او للاستهلاك العائلي، مثل حياكة البواري، اصلاح الزوارق، حياكة الاقمشة والسجاد، وبعض الافراد الذين يعملون في الدوائر الحكومية الموجودة في القرية وبعناوين مختلفة وهذا عددهم محدود جداً، فضلاً عن تربية الماشية والدواجن مثل الابقار والجاموس والاغنام والتي تعتبر مورد اقتصادي ثانوي لمعيشتهم. وأيضاً صيد الطيور التي وفرتها البيئة الطبيعة لهم والتي تعتبر مورد اخر لمعيشتهم وهناك عدد من افراد القرية يمتهن صيد الطيور من أجل كسب المال، وأبرز هذه الطيور المتوفرة بكميات كبيرة في القرية هو ما يعرف بدجاج الماي. كما أن هناك بعض افراد القرية من يعمل في التجارة مثل تجارة المواد الغذائية وبعض أنواع الفاكهة والخضار وغيرها.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TotalTime>
  <Words>905</Words>
  <Application>Microsoft Office PowerPoint</Application>
  <PresentationFormat>مخصص</PresentationFormat>
  <Paragraphs>14</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43</cp:revision>
  <dcterms:created xsi:type="dcterms:W3CDTF">1980-01-01T20:09:53Z</dcterms:created>
  <dcterms:modified xsi:type="dcterms:W3CDTF">2020-02-21T16:27:53Z</dcterms:modified>
</cp:coreProperties>
</file>