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راد كلف براون عن جزر </a:t>
            </a:r>
            <a:r>
              <a:rPr lang="ar-IQ" sz="2400" b="1" dirty="0" err="1" smtClean="0"/>
              <a:t>الاندمان</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1244601"/>
            <a:ext cx="9180162" cy="6248400"/>
          </a:xfrm>
        </p:spPr>
        <p:txBody>
          <a:bodyPr>
            <a:noAutofit/>
          </a:bodyPr>
          <a:lstStyle/>
          <a:p>
            <a:pPr indent="0" algn="just">
              <a:lnSpc>
                <a:spcPct val="150000"/>
              </a:lnSpc>
              <a:spcAft>
                <a:spcPts val="800"/>
              </a:spcAft>
              <a:buNone/>
            </a:pPr>
            <a:r>
              <a:rPr lang="ar-IQ" dirty="0"/>
              <a:t>تعتبر دراسة مجتمع </a:t>
            </a:r>
            <a:r>
              <a:rPr lang="ar-IQ" dirty="0" err="1"/>
              <a:t>الاندمان</a:t>
            </a:r>
            <a:r>
              <a:rPr lang="ar-IQ" dirty="0"/>
              <a:t> من أهم الدراسات الحقلية في الانثروبولوجيا حيث استغرقت هذه الدراسة في الفترة بين </a:t>
            </a:r>
            <a:r>
              <a:rPr lang="en-US" dirty="0"/>
              <a:t>1906</a:t>
            </a:r>
            <a:r>
              <a:rPr lang="ar-IQ" dirty="0"/>
              <a:t>ـ</a:t>
            </a:r>
            <a:r>
              <a:rPr lang="en-US" dirty="0"/>
              <a:t>1908</a:t>
            </a:r>
            <a:r>
              <a:rPr lang="ar-IQ" dirty="0"/>
              <a:t>. لقد عاش في جزر </a:t>
            </a:r>
            <a:r>
              <a:rPr lang="ar-IQ" dirty="0" err="1"/>
              <a:t>الاندمان</a:t>
            </a:r>
            <a:r>
              <a:rPr lang="ar-IQ" dirty="0"/>
              <a:t> جنسان بشريان منذ قرون طويلة، ويرجع </a:t>
            </a:r>
            <a:r>
              <a:rPr lang="ar-IQ" dirty="0" err="1"/>
              <a:t>الاندمانيون</a:t>
            </a:r>
            <a:r>
              <a:rPr lang="ar-IQ" dirty="0"/>
              <a:t> من ناحية الجنس إلى هذا الفرع من النوع الإنساني الذي يسميه </a:t>
            </a:r>
            <a:r>
              <a:rPr lang="ar-IQ" dirty="0" err="1"/>
              <a:t>الانثروبولوجيون</a:t>
            </a:r>
            <a:r>
              <a:rPr lang="ar-IQ" dirty="0"/>
              <a:t> بالجنس الزنجي فهم قصار القامة، سود البشرة، ذوو شعر صوفي مفلفل على حين أن "النيكوباريين" الذين يقطنون جزر </a:t>
            </a:r>
            <a:r>
              <a:rPr lang="ar-IQ" dirty="0" err="1"/>
              <a:t>نيكوبار</a:t>
            </a:r>
            <a:r>
              <a:rPr lang="ar-IQ" dirty="0"/>
              <a:t> على بعد ثمانين ميلاً جنوب </a:t>
            </a:r>
            <a:r>
              <a:rPr lang="ar-IQ" dirty="0" err="1"/>
              <a:t>الأندمان</a:t>
            </a:r>
            <a:r>
              <a:rPr lang="ar-IQ" dirty="0"/>
              <a:t> فأنهم يشبهون الأجناس "الهند صينية" </a:t>
            </a:r>
            <a:r>
              <a:rPr lang="ar-IQ" dirty="0" err="1"/>
              <a:t>والملايوية</a:t>
            </a:r>
            <a:r>
              <a:rPr lang="ar-IQ" dirty="0"/>
              <a:t>، فهم ذوو شعر مسترسل وبشره بنيه وقامة متوسطة. أما عن التكوين الفيزيقي لجزر </a:t>
            </a:r>
            <a:r>
              <a:rPr lang="ar-IQ" dirty="0" err="1"/>
              <a:t>الاندمان</a:t>
            </a:r>
            <a:r>
              <a:rPr lang="ar-IQ" dirty="0"/>
              <a:t>، فتنقسم تلك الجزر إلى "</a:t>
            </a:r>
            <a:r>
              <a:rPr lang="ar-IQ" dirty="0" err="1"/>
              <a:t>الاندمان</a:t>
            </a:r>
            <a:r>
              <a:rPr lang="ar-IQ" dirty="0"/>
              <a:t> الكبرى" التي تنقسم هي الأخرى إلى قسمين يفصلهما بحر صغير ضيق وغالبا ما تسمى </a:t>
            </a:r>
            <a:r>
              <a:rPr lang="ar-IQ" dirty="0" err="1"/>
              <a:t>الاندمان</a:t>
            </a:r>
            <a:r>
              <a:rPr lang="ar-IQ" dirty="0"/>
              <a:t> الشمالي، أو </a:t>
            </a:r>
            <a:r>
              <a:rPr lang="ar-IQ" dirty="0" err="1"/>
              <a:t>الاندمان</a:t>
            </a:r>
            <a:r>
              <a:rPr lang="ar-IQ" dirty="0"/>
              <a:t> الوسطى. </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lvl="0" indent="0" algn="just">
              <a:buNone/>
            </a:pPr>
            <a:r>
              <a:rPr lang="ar-IQ" sz="4000" dirty="0"/>
              <a:t>ثم </a:t>
            </a:r>
            <a:r>
              <a:rPr lang="ar-IQ" sz="4000" dirty="0" err="1"/>
              <a:t>الاندمان</a:t>
            </a:r>
            <a:r>
              <a:rPr lang="ar-IQ" sz="4000" dirty="0"/>
              <a:t> الجنوبي، حيث تعيش في هذه الجزر بعض الثدييات مثل الخنازير البرية وأنواع من القط البري والخفافيش وعدد كبير من الزواحف مثل مختلف أنواع السحالي والثعابين، وهذا النوع من الحيوانات الذي يعرف باسم "عفريت الشجر".</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ومناخ </a:t>
            </a:r>
            <a:r>
              <a:rPr lang="ar-IQ" dirty="0" err="1"/>
              <a:t>الاندمان</a:t>
            </a:r>
            <a:r>
              <a:rPr lang="ar-IQ" dirty="0"/>
              <a:t> دافئ رطب ينتظم على نمط واحد خلال أشهر السنة وتصل درجة الحرارة إلى أدناها في شهري فبراير ويناير، والى أقصاها وأعلاها في شهور مارس وابريل ومايو.</a:t>
            </a:r>
            <a:endParaRPr lang="en-US" dirty="0"/>
          </a:p>
          <a:p>
            <a:r>
              <a:rPr lang="ar-IQ" dirty="0"/>
              <a:t>   	أما عن حياة السكان الأصليين في جزر </a:t>
            </a:r>
            <a:r>
              <a:rPr lang="ar-IQ" dirty="0" err="1"/>
              <a:t>الاندمان</a:t>
            </a:r>
            <a:r>
              <a:rPr lang="ar-IQ" dirty="0"/>
              <a:t> فهم يعيشون منذ قرون عديدة في تلك الجزر ولا يمكن أن نؤكد كما يقول راد كلف براون كيف ومتى وصل هؤلاء القوم إلى تلك الجزر منذ البدء، ولكننا يمكننا أن نؤكد أنهم عاشوا في عزله تامة في جزرهم تلك النائية عن العالم فهو لم يتأثروا بالاحتكاكات الثقافية بالعناصر والأجناس المختلفة، كما أن ثقافة </a:t>
            </a:r>
            <a:r>
              <a:rPr lang="ar-IQ" dirty="0" err="1"/>
              <a:t>الاندمان</a:t>
            </a:r>
            <a:r>
              <a:rPr lang="ar-IQ" dirty="0"/>
              <a:t> قد انبثقت أصلاً عن طريق الملائمة بينهم وبين البيئة الفيزيقية دون أي تأثير ثقافي من الخارج، فلم يستطيع احد من البحارة الذين يمرون بسفنهم التجارية أن يقتربوا من تلك الجزر، وتجنبوا إرساء سفنهم على سواحلها لاعتقادهم بأن سكان هذه الجزر إنما يفتكون بالغرباء. </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497632"/>
            <a:ext cx="9664700" cy="5509200"/>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ترتفع نسبة الرطوبة في أشهر حزيران وتموز وآب.</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الليالي في شهري كانون الثاني وشباط أشد برودة.</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امسيات وليالي الصيف، خاصة في شهري تموز وآب أشد حرارة.</a:t>
            </a:r>
            <a:endParaRPr lang="en-US" sz="2400" dirty="0">
              <a:latin typeface="Times New Roman" panose="02020603050405020304" pitchFamily="18" charset="0"/>
              <a:ea typeface="Times New Roman" panose="02020603050405020304" pitchFamily="18" charset="0"/>
            </a:endParaRPr>
          </a:p>
          <a:p>
            <a:pPr algn="just" rtl="1"/>
            <a:r>
              <a:rPr lang="ar-IQ" sz="2400" dirty="0">
                <a:ea typeface="Times New Roman" panose="02020603050405020304" pitchFamily="18" charset="0"/>
                <a:cs typeface="Simplified Arabic" panose="02020603050405020304" pitchFamily="18" charset="-78"/>
              </a:rPr>
              <a:t>وعن الحياة الحيوانية في قرية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فأنها تحتوي على اعداد من الجاموس والماشية مثل البقر والغنم والماعز، مع وجود اعداد كثيرة من الخنازير المتوحشة في هور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والتي تشكل خطراً على سكانها لكونهم وككافة المسلمين لا يأكلون لحوم هذه الحيوانات لهذا فانهم أينما يجدوها يقتلونها لأنها تشكل خطر على حياتهم وتتلف المحاصيل الزراعية وتقلب الزوارق أيضا، فضلاً عن هذا توجد هناك اعداد من الكلاب تربى لأغراض الحراسة فقط، مع وجود كميات كبيرة وأنواع مختلفة من الأسماك في الهور والنهر، وأغلب أصناف الأسماك تؤكل الا عددا يسيرا كالجري يحرم أكلها لأسباب دينية، وأكثر أصناف الأسماك وفره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هي </a:t>
            </a:r>
            <a:r>
              <a:rPr lang="ar-IQ" sz="2400" dirty="0" err="1">
                <a:ea typeface="Times New Roman" panose="02020603050405020304" pitchFamily="18" charset="0"/>
                <a:cs typeface="Simplified Arabic" panose="02020603050405020304" pitchFamily="18" charset="-78"/>
              </a:rPr>
              <a:t>الكطان</a:t>
            </a:r>
            <a:r>
              <a:rPr lang="ar-IQ" sz="2400" dirty="0">
                <a:ea typeface="Times New Roman" panose="02020603050405020304" pitchFamily="18" charset="0"/>
                <a:cs typeface="Simplified Arabic" panose="02020603050405020304" pitchFamily="18" charset="-78"/>
              </a:rPr>
              <a:t>، والشبوط، والبني، </a:t>
            </a:r>
            <a:r>
              <a:rPr lang="ar-IQ" sz="2400" dirty="0" err="1">
                <a:ea typeface="Times New Roman" panose="02020603050405020304" pitchFamily="18" charset="0"/>
                <a:cs typeface="Simplified Arabic" panose="02020603050405020304" pitchFamily="18" charset="-78"/>
              </a:rPr>
              <a:t>والشلج</a:t>
            </a:r>
            <a:r>
              <a:rPr lang="ar-IQ" sz="2400" dirty="0">
                <a:ea typeface="Times New Roman" panose="02020603050405020304" pitchFamily="18" charset="0"/>
                <a:cs typeface="Simplified Arabic" panose="02020603050405020304" pitchFamily="18" charset="-78"/>
              </a:rPr>
              <a:t>، والصبور، والخشني. مع انتشار بعض أنواع الطيور وبشكل كبير مثل البش والبط. مع ملاحظة انتشار البعوض وبنسب كبيره خصوصا في موسم الصيف وبفصائل متعددة، مع وجود الذباب وكثير من الحشرات كثيرة في موسم الربيع والخريف، وبالنسبة للنبات المنتشر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فهو القصب والبردي مع وجود أنواع عديدة من الأعشاب والنباتات المائية. </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95600" y="1308438"/>
            <a:ext cx="6096000" cy="3785652"/>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ويقول راد كلف براون إن كل الكتابات التي كتبت عن سكان جزر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منذ القرنين السابع والثامن عشر، إنما تثير الرهبة والخوف وتنصح بالابتعاد عن تلك الجزر وتجنبها، وأول من تجاسر ووصل إلى سواحل تلك الجزر ،كان هؤلاء القراصنة الذين يجوبون البحار بحثاً عن الغنائم وخاصة قراصنة "مالاي" هؤلاء الذين كانوا يترددون بالمياه عند سواحل جزر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كما كانت قوارب صيادي الصينيين كثيرا ما تزور تلك الجزر بحثاً عن الطيور، وفي بعض الأحيان كانوا يخطفون ويأسرون بعضاً من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الاندمانيين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كي يبيعونهم كعبيد في أسواق النخاسة.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700" y="1182638"/>
            <a:ext cx="6096000" cy="4154984"/>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اما فيما يتعلق بالنظام الاقتصادي كانت كافة الأراضي الزراعية في ظل المشيخة الاقطاعية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وفي غيرها من المناطق القبلية ملكا صرفا للشيخ، وعلى هذا فتعيين الأراضي للفلاحين لاستغلالها وزراعتها كان محصورا بيده بصورة مطلقة، وكان من عادة الشيخ ان يعين لكل حمولة قطعا من الأراضي تكفي حاجة أفرادها. ومن اهم المحاصيل التي تزرع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هي الأرز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الشلب</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والذرة (الاذرة)، كما ان هناك اعداد لا بأس بها من النخيل، إضافة الى منتجات بعض الحيوانات مثل البقر والغنم وكذلك صيد الأسماك، فضلا عن صناعة الحصر من القصب وبيعها او مقايضتها بمنتجات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107</TotalTime>
  <Words>436</Words>
  <Application>Microsoft Office PowerPoint</Application>
  <PresentationFormat>مخصص</PresentationFormat>
  <Paragraphs>19</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43</cp:revision>
  <dcterms:created xsi:type="dcterms:W3CDTF">1980-01-01T20:09:53Z</dcterms:created>
  <dcterms:modified xsi:type="dcterms:W3CDTF">2020-02-21T16:28:37Z</dcterms:modified>
</cp:coreProperties>
</file>