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a:t>
            </a:r>
            <a:r>
              <a:rPr lang="ar-IQ" sz="2400" b="1" dirty="0" err="1"/>
              <a:t>دواين</a:t>
            </a:r>
            <a:r>
              <a:rPr lang="ar-IQ" sz="2400" b="1" dirty="0"/>
              <a:t> بارك عن تعرض إقليم البنغال بالهند للمجاعات</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sz="2000" dirty="0"/>
              <a:t>يعالج </a:t>
            </a:r>
            <a:r>
              <a:rPr lang="ar-IQ" sz="2000" dirty="0" err="1"/>
              <a:t>دواين</a:t>
            </a:r>
            <a:r>
              <a:rPr lang="ar-IQ" sz="2000" dirty="0"/>
              <a:t> بارك في هذه الدراسة إحدى المشكلات المهمة التي تتعرض لها بعض المجتمعات النامية المعاصرة وهي سوء التغذية والاكتظاظ السكاني، ويذكر أن المناطق الغربية من البنغال تسوء فيها الأحوال بين حين وآخر إلى حد التعرض للمجاعة، وأنها تعاني من هذه المشكلة منذ عهد بعيد، فقد تعرضت خلال عام</a:t>
            </a:r>
            <a:r>
              <a:rPr lang="en-US" sz="2000" dirty="0"/>
              <a:t>1769 </a:t>
            </a:r>
            <a:r>
              <a:rPr lang="ar-IQ" sz="2000" dirty="0"/>
              <a:t> و </a:t>
            </a:r>
            <a:r>
              <a:rPr lang="en-US" sz="2000" dirty="0"/>
              <a:t>1770</a:t>
            </a:r>
            <a:r>
              <a:rPr lang="ar-IQ" sz="2000" dirty="0"/>
              <a:t>م إلى مجاعة شديدة أودت بحياة ما يقرب من ثلث السكان، ومنذ ذلك الوقت لا يكاد يمر عقد من الزمان دون يحدث نقص شديد أو محتمل في الموارد الغذائية، ويرجع الباحث ذلك إلى ضعف التوازن الايكولوجي للمنطقة والذي يتحول أحياناً إلى خلل واضح بين المكونات الأساسية للنسق الحيوي. ونظراً لعدم توفر بيانات عامة عن المنطقة ككل اختار الباحث عينة من الأرض مساحتها ميل مربع تقع بالقرب من مدينة صغيرة هي </a:t>
            </a:r>
            <a:r>
              <a:rPr lang="ar-IQ" sz="2000" dirty="0" err="1"/>
              <a:t>سيتجار</a:t>
            </a:r>
            <a:r>
              <a:rPr lang="ar-IQ" sz="2000" dirty="0"/>
              <a:t> التي تبعد عن </a:t>
            </a:r>
            <a:r>
              <a:rPr lang="ar-IQ" sz="2000" dirty="0" err="1"/>
              <a:t>كلكتا</a:t>
            </a:r>
            <a:r>
              <a:rPr lang="ar-IQ" sz="2000" dirty="0"/>
              <a:t> بحوالي </a:t>
            </a:r>
            <a:r>
              <a:rPr lang="en-US" sz="2000" dirty="0"/>
              <a:t>30</a:t>
            </a:r>
            <a:r>
              <a:rPr lang="ar-IQ" sz="2000" dirty="0"/>
              <a:t> ميلاً في اتجاه الشمال الغربي والتي تمثل السوق الرئيسي لأثنى عشرة قرية تقريباً، ولا تصل الكهرباء إلى المنطقة المختارة وتوجد بها بعض المنازل التي تحيط بها الأشجار وإحدى قنوات الري وسط الأرض الزراعية، والتربة خصبة وفترة الأمطار تمتد من منتصف حزيران/ يونيو وحتى تشرين أول/أكتوبر كما يتميز الصيف بحرارته الشديدة، ويقدر التعداد السكاني في المنطقة بحوالي </a:t>
            </a:r>
            <a:r>
              <a:rPr lang="en-US" sz="2000" dirty="0"/>
              <a:t>2100</a:t>
            </a:r>
            <a:r>
              <a:rPr lang="ar-IQ" sz="2000" dirty="0"/>
              <a:t> نسمة.</a:t>
            </a:r>
            <a:endParaRPr lang="en-US" sz="2000"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r>
              <a:rPr lang="ar-IQ" sz="4000" dirty="0"/>
              <a:t> </a:t>
            </a:r>
            <a:r>
              <a:rPr lang="ar-IQ" dirty="0"/>
              <a:t>وفيما يتعلق بالمستوى الغذائي داخل المنطقة كنسق ايكولوجي فقد أورد الباحث </a:t>
            </a:r>
            <a:r>
              <a:rPr lang="ar-IQ" dirty="0" err="1"/>
              <a:t>دواين</a:t>
            </a:r>
            <a:r>
              <a:rPr lang="ar-IQ" dirty="0"/>
              <a:t> بارك مجموعة من البيانات ومنها:</a:t>
            </a:r>
            <a:endParaRPr lang="en-US" dirty="0"/>
          </a:p>
          <a:p>
            <a:r>
              <a:rPr lang="ar-IQ" dirty="0"/>
              <a:t>1. فيما يتعلق بالنباتات والمحاصيل الموجودة في المنطقة توجد أشجار الموز والمانجو وجوز الهند، كما تزرع عدد من الخضراوات ومنها البطاطس والطماطم، وايضاً الحبوب وأهمها الأرز والذي يزرع على دورتين صيفية وشتوية ويحتفظ السكان بمعظم المحصول لغذائهم.</a:t>
            </a:r>
            <a:endParaRPr lang="en-US" dirty="0"/>
          </a:p>
          <a:p>
            <a:r>
              <a:rPr lang="ar-IQ" dirty="0"/>
              <a:t>2. فيما يتعلق بأكلات النبات كمستهلكات أولية يوجد كل من الإنسان والماشية والقوارض.</a:t>
            </a:r>
            <a:endParaRPr lang="en-US" dirty="0"/>
          </a:p>
          <a:p>
            <a:r>
              <a:rPr lang="ar-IQ" dirty="0"/>
              <a:t>3. فيما يتعلق بأكلات اللحوم كمستهلكات ثانوية يوجد كل من الإنسان وكلاب الحراسة والقطط والثعالب.</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في ضوء ما سبق يلاحظ الباحث أن مستوى آكلات اللحوم في السلاسل الغذائية في منطقة البحث لا يشكل ضغطاً استهلاكياً على مستوى آكلات النباتات ولكنهما معاً يشكلاً ضغطاً كبيراً من حيث الاستهلاك على المستوى النباتي، وهذا هو العامل الأساسي في عدم ثبات النسق الايكولوجي في إقليم غربي البنغال وتعرضه السهل والسريع لحدوث خلل في التوازن بين مكوناته المختلفة، وإذا نظرنا إلى مدى التوازن في النسق الايكولوجي بين عناصر الطاقة الداخلة إليه من خارج المنطقة  وعناصر الطاقة الخارجة منه نلاحظ أن الأولى تتمثل في الطاقة الشمسية وفي العناصر التي يشتريها السكان كالماشية وبعض الأغذية العادية والمعلبة والكيروسين والأسمدة الصناعية، في حين أن الثانية تتمثل في بيع الأرز والفواكه والخضراوات وبعض أنواع الماشية، وإذا وضعنا في الاعتبار إن المزارعين يخصصون نسبة من الناتج الغذائي للبيع بالإضافة إلى النسبة المستهلكة محلياً يمثل ضغطاً واضحاً على الأرض الزراعية، ولكن السكان ليس أمامهم مفر من بيع هذه العناصر النباتية حتى يستخدموا ثمنها في شراء الأسمدة الصناعية التي عرفوها حديثاً وكذلك المواد الغذائية التي تنقصهم. </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7100" y="891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1993900" y="1582341"/>
            <a:ext cx="9245600" cy="4154984"/>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هكذا تقترب كمية الطلب على الموارد الغذائية من كمية المعروض منها ويصبح التوازن بينهما دقيقاً للغاية، ولكي يصحح هذا الوضع يتطلب الأمر خفض نسبة المستهلكات الأولية أي آكلات النباتات في النسق الايكولوجي وفي الوقت نفسه زيادة الموارد النباتية المتاحة، ومن الأفضل أن يتولى الإنسان هذه العملية حتى لا يدع الفرصة </a:t>
            </a:r>
            <a:r>
              <a:rPr lang="ar-IQ" sz="2400" dirty="0" err="1">
                <a:ea typeface="Times New Roman" panose="02020603050405020304" pitchFamily="18" charset="0"/>
                <a:cs typeface="Simplified Arabic" panose="02020603050405020304" pitchFamily="18" charset="-78"/>
              </a:rPr>
              <a:t>للميكنزمات</a:t>
            </a:r>
            <a:r>
              <a:rPr lang="ar-IQ" sz="2400" dirty="0">
                <a:ea typeface="Times New Roman" panose="02020603050405020304" pitchFamily="18" charset="0"/>
                <a:cs typeface="Simplified Arabic" panose="02020603050405020304" pitchFamily="18" charset="-78"/>
              </a:rPr>
              <a:t> الطبيعية لتؤدي دورها في صورة مجاعات متكررة، ويستلزم هذا التخطيط لسياسة سكانية سليمة وفعالة وخاصة بعد انخفاض نسبة الوفيات، واتخاذ الإجراءات اللازمة لمكافحة القوارض والطيور والحشرات التي تلتهم كميات كبيرة من الناتج الغذائي، ومن ناحية أخرى يتطلب الآمر كذلك زيادة رقعة الأرض المزروعة وتقوية التربة حتى تواجه المطالب المتزايدة للاستهلاك المحلي والبيع للمناطق المجاورة، ومن اللازم أيضا إدخال الأساليب الحديثة في الزراعة التي تساعد على الإنتاج ولا شك أن هذه العملية المزدوجة التي تجمع بين خفض أعداد المستهلكات الأولية وزيادة كميات الموارد النباتية سوف تساعد على تحقيق توازن أكثر ثباتاً بين الناحيتين.</a:t>
            </a:r>
            <a:endParaRPr lang="ar-IQ" sz="2400" dirty="0"/>
          </a:p>
        </p:txBody>
      </p:sp>
    </p:spTree>
    <p:extLst>
      <p:ext uri="{BB962C8B-B14F-4D97-AF65-F5344CB8AC3E}">
        <p14:creationId xmlns:p14="http://schemas.microsoft.com/office/powerpoint/2010/main" val="1289395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111</TotalTime>
  <Words>650</Words>
  <Application>Microsoft Office PowerPoint</Application>
  <PresentationFormat>مخصص</PresentationFormat>
  <Paragraphs>16</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44</cp:revision>
  <dcterms:created xsi:type="dcterms:W3CDTF">1980-01-01T20:09:53Z</dcterms:created>
  <dcterms:modified xsi:type="dcterms:W3CDTF">2020-02-21T16:28:58Z</dcterms:modified>
</cp:coreProperties>
</file>