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 </a:t>
            </a:r>
            <a:r>
              <a:rPr lang="ar-IQ" sz="3200" b="1" dirty="0">
                <a:latin typeface="Arial" panose="020B0604020202020204" pitchFamily="34" charset="0"/>
                <a:cs typeface="Arial" panose="020B0604020202020204" pitchFamily="34" charset="0"/>
              </a:rPr>
              <a:t>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26</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الرؤية الايكولوجية لجماعة الصيد والتقاط الطعام</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700" y="609600"/>
            <a:ext cx="10541000" cy="6248400"/>
          </a:xfrm>
        </p:spPr>
        <p:txBody>
          <a:bodyPr>
            <a:noAutofit/>
          </a:bodyPr>
          <a:lstStyle/>
          <a:p>
            <a:r>
              <a:rPr lang="ar-IQ" dirty="0"/>
              <a:t>حظيت هذه الجماعات باهتمام الباحثين </a:t>
            </a:r>
            <a:r>
              <a:rPr lang="ar-IQ" dirty="0" err="1"/>
              <a:t>الايكولوجيين</a:t>
            </a:r>
            <a:r>
              <a:rPr lang="ar-IQ" dirty="0"/>
              <a:t> نظراً لأنها تكشف عن العلاقة المباشرة بين سكانها وبين البيئة الطبيعية المحيطة بهم، فهم يعتمدون في قوتهم على النباتات والحيوانات المتوفرة حولهم ويتشكل أسلوب حياتهم بحسب ظروف تفاعلهم مع الموارد الغذائية والملامح الفيزيقية للبيئة، وقد اهتم فرانز </a:t>
            </a:r>
            <a:r>
              <a:rPr lang="ar-IQ" dirty="0" err="1"/>
              <a:t>بواس</a:t>
            </a:r>
            <a:r>
              <a:rPr lang="ar-IQ" dirty="0"/>
              <a:t> في جزيرة </a:t>
            </a:r>
            <a:r>
              <a:rPr lang="ar-IQ" dirty="0" err="1"/>
              <a:t>بافينلاند</a:t>
            </a:r>
            <a:r>
              <a:rPr lang="ar-IQ" dirty="0"/>
              <a:t> بدراسة عملية التنقل الواسعة لجماعات الاسكيمو داخل الجزيرة بحثاً عن الطعام وعلاقتها بالظروف الطبيعية المميزة للمنطقة.</a:t>
            </a:r>
            <a:endParaRPr lang="en-US" dirty="0"/>
          </a:p>
          <a:p>
            <a:r>
              <a:rPr lang="ar-IQ" dirty="0"/>
              <a:t>     	وقد توفرت خلال العقود الثلاث الأخيرة مجموعة كبيرة من البيانات عن جماعات الصيد والتقاط الطعام في مختلف إنحاء العالم نتيجة العديد من الدراسات الحقلية الايكولوجية، وساعدت كلها على تكوين رؤية جديد لحياة الأفراد بها فهي تؤكد حصولهم على نوعيات من الطعام مقبولة وكافية، وعلى أنهم يبذلون حداً مناسباً من الجهد في توفير حاجاتهم المعيشية، وإذا استثنينا المناطق القطبية فأن معظم الصيادين وجامعي الطعام يعتمدون على الأغذية النباتية بصفة أساسية وهي متوفرة في المناطق الصحراوية مثل صحراء </a:t>
            </a:r>
            <a:r>
              <a:rPr lang="ar-IQ" dirty="0" err="1"/>
              <a:t>كالاهاري</a:t>
            </a:r>
            <a:r>
              <a:rPr lang="ar-IQ" dirty="0"/>
              <a:t> التي تقطنها جماعات </a:t>
            </a:r>
            <a:r>
              <a:rPr lang="ar-IQ" dirty="0" err="1"/>
              <a:t>البوشمن</a:t>
            </a:r>
            <a:r>
              <a:rPr lang="ar-IQ" dirty="0"/>
              <a:t> في إفريقيا.</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indent="0">
              <a:buNone/>
            </a:pPr>
            <a:r>
              <a:rPr lang="ar-IQ" dirty="0"/>
              <a:t>فقد أوضح " رتشارد لي " أن ثمار الجوز والفواكه تشكل من 60% إلى 80% من حجم تغذية </a:t>
            </a:r>
            <a:r>
              <a:rPr lang="ar-IQ" dirty="0" err="1"/>
              <a:t>البوشمن</a:t>
            </a:r>
            <a:r>
              <a:rPr lang="ar-IQ" dirty="0"/>
              <a:t> وأن ثمار الجوز وحدها تمثل نصف هذه الكمية , وهي متوفرة لدرجة أن الأفراد يستطيعون جمعها من الأراضي  حتى بعد سقوطها عليها لمدة عام كامل , وإذا تناول أي فرد حصة يومية منها تتكون من 300 حبة فأنها تعادل من حيث السعرات الحرارية رطلين ونصف من الأرز المطبوخ ومن حيث كمية البروتين ما يعادل 14 أوقية من لحم البقر، ويحرص </a:t>
            </a:r>
            <a:r>
              <a:rPr lang="ar-IQ" dirty="0" err="1"/>
              <a:t>البوشمن</a:t>
            </a:r>
            <a:r>
              <a:rPr lang="ar-IQ" dirty="0"/>
              <a:t> خلال التغيرات الفصلية على انتقاء أنواع الغذاء الأطيب مذاقاً والأيسر جمعاً من بين الأنواع العديدة المتاحة لهم .</a:t>
            </a:r>
            <a:endParaRPr lang="en-US" dirty="0"/>
          </a:p>
          <a:p>
            <a:pPr marL="0" indent="0">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pPr marL="0" indent="0">
              <a:buNone/>
            </a:pPr>
            <a:r>
              <a:rPr lang="ar-IQ" dirty="0"/>
              <a:t>وقد أثبتت الدراسات الايكولوجية أن الجهد المبذول في عمليات الصيد وجمع الطعام ملائم للعائد الغذائي المتحقق، ولهذا فأن الوقت الذي يقضيه الأفراد في هذا النشاط يكفل لهم كميات كافية من الطعام لهم ولمن يعولونهم ويتبقى لهم وقت للراحة ولسائر الأنشطة الأخرى، وقد أظهرت دراسة </a:t>
            </a:r>
            <a:r>
              <a:rPr lang="ar-IQ" dirty="0" err="1"/>
              <a:t>البوشمن</a:t>
            </a:r>
            <a:r>
              <a:rPr lang="ar-IQ" dirty="0"/>
              <a:t> أن الوقت الذي يقضيه الرجل في البحث عن الطعام يعادل يومين ونصف كل أسبوع مع اعتبار أن فترة العمل اليومية تستغرق ست ساعات وأن المرأة تستطيع أن تجمع في اليوم الواحد ما يكفي لتغذية ثلاث أفراد ويتبقى لها وقت تقضيه في الراحة وزيارة غيرها من النساء في المخيمات الأخرى .</a:t>
            </a:r>
            <a:endParaRPr lang="en-US" dirty="0"/>
          </a:p>
          <a:p>
            <a:pPr marL="0" indent="0">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7100" y="891332"/>
            <a:ext cx="9664700" cy="338554"/>
          </a:xfrm>
          <a:prstGeom prst="rect">
            <a:avLst/>
          </a:prstGeom>
        </p:spPr>
        <p:txBody>
          <a:bodyPr wrap="square">
            <a:spAutoFit/>
          </a:bodyPr>
          <a:lstStyle/>
          <a:p>
            <a:pPr algn="justLow" rtl="1">
              <a:spcAft>
                <a:spcPts val="0"/>
              </a:spcAft>
            </a:pPr>
            <a:r>
              <a:rPr lang="ar-IQ" sz="16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latin typeface="Times New Roman" panose="02020603050405020304" pitchFamily="18" charset="0"/>
              <a:ea typeface="Times New Roman" panose="02020603050405020304" pitchFamily="18" charset="0"/>
            </a:endParaRPr>
          </a:p>
        </p:txBody>
      </p:sp>
      <p:sp>
        <p:nvSpPr>
          <p:cNvPr id="4" name="مستطيل 3"/>
          <p:cNvSpPr/>
          <p:nvPr/>
        </p:nvSpPr>
        <p:spPr>
          <a:xfrm>
            <a:off x="3048000" y="1229886"/>
            <a:ext cx="6096000" cy="4154984"/>
          </a:xfrm>
          <a:prstGeom prst="rect">
            <a:avLst/>
          </a:prstGeom>
        </p:spPr>
        <p:txBody>
          <a:bodyPr>
            <a:spAutoFit/>
          </a:bodyPr>
          <a:lstStyle/>
          <a:p>
            <a:pPr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كما أن الدراسات الايكولوجية بينت أن زمر الصيادين وجامعي الطعام تحرص على أن تكون أعداد الأفراد فيها تحت مستوى القدرة الاستيعابية للموطن الذي تعيش فيه لأن تجاوز هذه القدرة يشكل تهديداً لبقائها، فيلاحظ مثلاً أنها في تجمعها حول الآبار خلال مواسم الجفاف تقوم بأنشطة اجتماعية متنوعة وفي الوقت نفسه يفسح المجال لحدوث خصومات ومنازعات غالباً ما تنتهي بانقسام الزمرة كبيرة العدد إلى زمرتين صغيرتين تضم كل منهما الأفراد والأسر الأكثر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تئالفاً</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وقد أحصى " رتشارد لي " ما يقرب من 18 خصومة وقعت داخل زمر تضم أربعين فرداً وانتهت بانقسامها إلى زمرتين وأعتبر أن هذه الظاهرة تساعد على التوازن بين الكثافة السكانية والموارد البيئية.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939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35200" y="615940"/>
            <a:ext cx="6896100" cy="5262979"/>
          </a:xfrm>
          <a:prstGeom prst="rect">
            <a:avLst/>
          </a:prstGeom>
        </p:spPr>
        <p:txBody>
          <a:bodyPr wrap="square">
            <a:spAutoFit/>
          </a:bodyPr>
          <a:lstStyle/>
          <a:p>
            <a:pPr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ويساعد التوازن بين السكان والموارد الغذائية زمر الصيادين وجامعي الطعام على أن تجد قوتها حتى في الظروف المناخية الصعبة ودون أن تضطر للصراع فيما بينها من أجل الاستحواذ على المناطق التي يتوفر فيها الغذاء، وكثيراً ما تعيش الزمر في مناطق متجاورة خلال فصل معين ثم تتبادل المواقع فيما بينها خلال الفصل التالي لتنويع الغذاء وإعطاء الفرصة لمن يريد تغيير عضويته بالزمرة، وبالنسبة للزمر الحالية لدى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البوشمن</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والاستراليين الأصليين والاسكيمو مثلاً يلاحظ أن العوامل الطبيعية كالأمراض ومخاطر البيئة تساعد على تنظيم النمو السكاني ولكن العوامل الثقافية لها دور أكثر أهمية في هذا الشأن كإطالة فترات الرضاعة لمنع الحمل، وقد قدر " رتشارد لي " أن نسبة النمو السكاني لدى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البوشمن</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لا تتجاوز 0,5% سنوياً، وأن الفترة البينية بين كل مولود وآخر تصل إلى أربع سنوات، لأن المرأة تحرص على عدم الإنجاب قبل أن يتمكن الطفل الموجود من السير حتى لا تضطر إلى حمل طفلين معاً خلال عمليات التنقل والترحال.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12775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114</TotalTime>
  <Words>567</Words>
  <Application>Microsoft Office PowerPoint</Application>
  <PresentationFormat>مخصص</PresentationFormat>
  <Paragraphs>14</Paragraphs>
  <Slides>6</Slides>
  <Notes>0</Notes>
  <HiddenSlides>0</HiddenSlides>
  <MMClips>0</MMClip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45</cp:revision>
  <dcterms:created xsi:type="dcterms:W3CDTF">1980-01-01T20:09:53Z</dcterms:created>
  <dcterms:modified xsi:type="dcterms:W3CDTF">2020-02-21T16:29:20Z</dcterms:modified>
</cp:coreProperties>
</file>